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notesSlides/notesSlide1.xml" ContentType="application/vnd.openxmlformats-officedocument.presentationml.notesSlide+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charts/chart7.xml" ContentType="application/vnd.openxmlformats-officedocument.drawingml.chart+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50"/>
  </p:notesMasterIdLst>
  <p:sldIdLst>
    <p:sldId id="297" r:id="rId2"/>
    <p:sldId id="398" r:id="rId3"/>
    <p:sldId id="397" r:id="rId4"/>
    <p:sldId id="399" r:id="rId5"/>
    <p:sldId id="402" r:id="rId6"/>
    <p:sldId id="405" r:id="rId7"/>
    <p:sldId id="406" r:id="rId8"/>
    <p:sldId id="396" r:id="rId9"/>
    <p:sldId id="309" r:id="rId10"/>
    <p:sldId id="394" r:id="rId11"/>
    <p:sldId id="315" r:id="rId12"/>
    <p:sldId id="316" r:id="rId13"/>
    <p:sldId id="395" r:id="rId14"/>
    <p:sldId id="334" r:id="rId15"/>
    <p:sldId id="346" r:id="rId16"/>
    <p:sldId id="347" r:id="rId17"/>
    <p:sldId id="348" r:id="rId18"/>
    <p:sldId id="349" r:id="rId19"/>
    <p:sldId id="350" r:id="rId20"/>
    <p:sldId id="351" r:id="rId21"/>
    <p:sldId id="354" r:id="rId22"/>
    <p:sldId id="390" r:id="rId23"/>
    <p:sldId id="366" r:id="rId24"/>
    <p:sldId id="382" r:id="rId25"/>
    <p:sldId id="408" r:id="rId26"/>
    <p:sldId id="411" r:id="rId27"/>
    <p:sldId id="410" r:id="rId28"/>
    <p:sldId id="364" r:id="rId29"/>
    <p:sldId id="289" r:id="rId30"/>
    <p:sldId id="299" r:id="rId31"/>
    <p:sldId id="300" r:id="rId32"/>
    <p:sldId id="313" r:id="rId33"/>
    <p:sldId id="314" r:id="rId34"/>
    <p:sldId id="378" r:id="rId35"/>
    <p:sldId id="379" r:id="rId36"/>
    <p:sldId id="380" r:id="rId37"/>
    <p:sldId id="381" r:id="rId38"/>
    <p:sldId id="344" r:id="rId39"/>
    <p:sldId id="345" r:id="rId40"/>
    <p:sldId id="391" r:id="rId41"/>
    <p:sldId id="304" r:id="rId42"/>
    <p:sldId id="305" r:id="rId43"/>
    <p:sldId id="308" r:id="rId44"/>
    <p:sldId id="363" r:id="rId45"/>
    <p:sldId id="392" r:id="rId46"/>
    <p:sldId id="367" r:id="rId47"/>
    <p:sldId id="368" r:id="rId48"/>
    <p:sldId id="369" r:id="rId4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dler, Bivin Philip" initials="SBP" lastIdx="1" clrIdx="0"/>
  <p:cmAuthor id="1" name="Microsoft Office User" initials="Office" lastIdx="1" clrIdx="1"/>
  <p:cmAuthor id="2" name="Microsoft Office User" initials="Office [2]" lastIdx="1" clrIdx="2"/>
  <p:cmAuthor id="3" name="User" initials="U" lastIdx="1" clrIdx="3">
    <p:extLst>
      <p:ext uri="{19B8F6BF-5375-455C-9EA6-DF929625EA0E}">
        <p15:presenceInfo xmlns:p15="http://schemas.microsoft.com/office/powerpoint/2012/main" userId="Us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FF9900"/>
    <a:srgbClr val="FFC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981" autoAdjust="0"/>
    <p:restoredTop sz="94628" autoAdjust="0"/>
  </p:normalViewPr>
  <p:slideViewPr>
    <p:cSldViewPr snapToGrid="0">
      <p:cViewPr varScale="1">
        <p:scale>
          <a:sx n="129" d="100"/>
          <a:sy n="129" d="100"/>
        </p:scale>
        <p:origin x="216" y="240"/>
      </p:cViewPr>
      <p:guideLst>
        <p:guide orient="horz" pos="2160"/>
        <p:guide pos="2880"/>
      </p:guideLst>
    </p:cSldViewPr>
  </p:slideViewPr>
  <p:outlineViewPr>
    <p:cViewPr>
      <p:scale>
        <a:sx n="33" d="100"/>
        <a:sy n="33" d="100"/>
      </p:scale>
      <p:origin x="0" y="-10854"/>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commentAuthors" Target="commentAuthor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charts/_rels/chart1.xml.rels><?xml version="1.0" encoding="UTF-8" standalone="yes"?>
<Relationships xmlns="http://schemas.openxmlformats.org/package/2006/relationships"><Relationship Id="rId1" Type="http://schemas.openxmlformats.org/officeDocument/2006/relationships/oleObject" Target="file:////C:\Users\bivinsadler\Desktop\diceCLT.csv"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file:////C:\Users\bivinsadler\Desktop\diceCLT.csv" TargetMode="External"/></Relationships>
</file>

<file path=ppt/charts/_rels/chart3.xml.rels><?xml version="1.0" encoding="UTF-8" standalone="yes"?>
<Relationships xmlns="http://schemas.openxmlformats.org/package/2006/relationships"><Relationship Id="rId1" Type="http://schemas.openxmlformats.org/officeDocument/2006/relationships/oleObject" Target="file:////C:\Users\bivinsadler\Desktop\diceCLT.csv" TargetMode="External"/></Relationships>
</file>

<file path=ppt/charts/_rels/chart4.xml.rels><?xml version="1.0" encoding="UTF-8" standalone="yes"?>
<Relationships xmlns="http://schemas.openxmlformats.org/package/2006/relationships"><Relationship Id="rId1" Type="http://schemas.openxmlformats.org/officeDocument/2006/relationships/oleObject" Target="file:////C:\Users\bivinsadler\Desktop\diceCLT.csv" TargetMode="External"/></Relationships>
</file>

<file path=ppt/charts/_rels/chart5.xml.rels><?xml version="1.0" encoding="UTF-8" standalone="yes"?>
<Relationships xmlns="http://schemas.openxmlformats.org/package/2006/relationships"><Relationship Id="rId1" Type="http://schemas.openxmlformats.org/officeDocument/2006/relationships/oleObject" Target="file:////C:\Users\bivinsadler\Desktop\diceCLT.csv" TargetMode="External"/></Relationships>
</file>

<file path=ppt/charts/_rels/chart6.xml.rels><?xml version="1.0" encoding="UTF-8" standalone="yes"?>
<Relationships xmlns="http://schemas.openxmlformats.org/package/2006/relationships"><Relationship Id="rId1" Type="http://schemas.openxmlformats.org/officeDocument/2006/relationships/oleObject" Target="file:////C:\Users\bivinsadler\Desktop\diceCLT.csv" TargetMode="External"/></Relationships>
</file>

<file path=ppt/charts/_rels/chart7.xml.rels><?xml version="1.0" encoding="UTF-8" standalone="yes"?>
<Relationships xmlns="http://schemas.openxmlformats.org/package/2006/relationships"><Relationship Id="rId1" Type="http://schemas.openxmlformats.org/officeDocument/2006/relationships/oleObject" Target="file:////C:\Users\bivinsadler\Desktop\diceCLT.csv"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4"/>
    </mc:Choice>
    <mc:Fallback>
      <c:style val="4"/>
    </mc:Fallback>
  </mc:AlternateContent>
  <c:chart>
    <c:title>
      <c:tx>
        <c:rich>
          <a:bodyPr/>
          <a:lstStyle/>
          <a:p>
            <a:pPr>
              <a:defRPr/>
            </a:pPr>
            <a:r>
              <a:rPr lang="en-US" dirty="0"/>
              <a:t>Dice: Individual Rolls (n = 1)</a:t>
            </a:r>
          </a:p>
        </c:rich>
      </c:tx>
      <c:overlay val="0"/>
    </c:title>
    <c:autoTitleDeleted val="0"/>
    <c:view3D>
      <c:rotX val="15"/>
      <c:rotY val="20"/>
      <c:rAngAx val="0"/>
    </c:view3D>
    <c:floor>
      <c:thickness val="0"/>
    </c:floor>
    <c:sideWall>
      <c:thickness val="0"/>
    </c:sideWall>
    <c:backWall>
      <c:thickness val="0"/>
    </c:backWall>
    <c:plotArea>
      <c:layout>
        <c:manualLayout>
          <c:layoutTarget val="inner"/>
          <c:xMode val="edge"/>
          <c:yMode val="edge"/>
          <c:x val="0.12561965125886401"/>
          <c:y val="0.16150638873334999"/>
          <c:w val="0.85577921578079097"/>
          <c:h val="0.67497615103405595"/>
        </c:manualLayout>
      </c:layout>
      <c:bar3DChart>
        <c:barDir val="col"/>
        <c:grouping val="clustered"/>
        <c:varyColors val="0"/>
        <c:ser>
          <c:idx val="0"/>
          <c:order val="0"/>
          <c:tx>
            <c:v>Frequency</c:v>
          </c:tx>
          <c:invertIfNegative val="0"/>
          <c:cat>
            <c:numRef>
              <c:f>diceCLT!$G$16:$G$21</c:f>
              <c:numCache>
                <c:formatCode>General</c:formatCode>
                <c:ptCount val="6"/>
                <c:pt idx="0">
                  <c:v>1</c:v>
                </c:pt>
                <c:pt idx="1">
                  <c:v>2</c:v>
                </c:pt>
                <c:pt idx="2">
                  <c:v>3</c:v>
                </c:pt>
                <c:pt idx="3">
                  <c:v>4</c:v>
                </c:pt>
                <c:pt idx="4">
                  <c:v>5</c:v>
                </c:pt>
                <c:pt idx="5">
                  <c:v>6</c:v>
                </c:pt>
              </c:numCache>
            </c:numRef>
          </c:cat>
          <c:val>
            <c:numRef>
              <c:f>diceCLT!$K$19:$K$24</c:f>
              <c:numCache>
                <c:formatCode>General</c:formatCode>
                <c:ptCount val="6"/>
                <c:pt idx="0">
                  <c:v>977</c:v>
                </c:pt>
                <c:pt idx="1">
                  <c:v>1035</c:v>
                </c:pt>
                <c:pt idx="2">
                  <c:v>965</c:v>
                </c:pt>
                <c:pt idx="3">
                  <c:v>1014</c:v>
                </c:pt>
                <c:pt idx="4">
                  <c:v>1002</c:v>
                </c:pt>
                <c:pt idx="5">
                  <c:v>1007</c:v>
                </c:pt>
              </c:numCache>
            </c:numRef>
          </c:val>
          <c:extLst>
            <c:ext xmlns:c16="http://schemas.microsoft.com/office/drawing/2014/chart" uri="{C3380CC4-5D6E-409C-BE32-E72D297353CC}">
              <c16:uniqueId val="{00000000-E7F6-4AFC-95A3-18742106BDB5}"/>
            </c:ext>
          </c:extLst>
        </c:ser>
        <c:dLbls>
          <c:showLegendKey val="0"/>
          <c:showVal val="0"/>
          <c:showCatName val="0"/>
          <c:showSerName val="0"/>
          <c:showPercent val="0"/>
          <c:showBubbleSize val="0"/>
        </c:dLbls>
        <c:gapWidth val="150"/>
        <c:shape val="box"/>
        <c:axId val="421803864"/>
        <c:axId val="421804256"/>
        <c:axId val="0"/>
      </c:bar3DChart>
      <c:catAx>
        <c:axId val="421803864"/>
        <c:scaling>
          <c:orientation val="minMax"/>
        </c:scaling>
        <c:delete val="0"/>
        <c:axPos val="b"/>
        <c:title>
          <c:tx>
            <c:rich>
              <a:bodyPr/>
              <a:lstStyle/>
              <a:p>
                <a:pPr>
                  <a:defRPr/>
                </a:pPr>
                <a:r>
                  <a:rPr lang="en-US" dirty="0"/>
                  <a:t>Roll of the Die</a:t>
                </a:r>
              </a:p>
            </c:rich>
          </c:tx>
          <c:overlay val="0"/>
        </c:title>
        <c:numFmt formatCode="General" sourceLinked="1"/>
        <c:majorTickMark val="out"/>
        <c:minorTickMark val="none"/>
        <c:tickLblPos val="nextTo"/>
        <c:crossAx val="421804256"/>
        <c:crosses val="autoZero"/>
        <c:auto val="1"/>
        <c:lblAlgn val="ctr"/>
        <c:lblOffset val="100"/>
        <c:noMultiLvlLbl val="0"/>
      </c:catAx>
      <c:valAx>
        <c:axId val="421804256"/>
        <c:scaling>
          <c:orientation val="minMax"/>
          <c:max val="1100"/>
          <c:min val="0"/>
        </c:scaling>
        <c:delete val="0"/>
        <c:axPos val="l"/>
        <c:majorGridlines/>
        <c:title>
          <c:tx>
            <c:rich>
              <a:bodyPr/>
              <a:lstStyle/>
              <a:p>
                <a:pPr>
                  <a:defRPr/>
                </a:pPr>
                <a:r>
                  <a:rPr lang="en-US" dirty="0"/>
                  <a:t>Frequency</a:t>
                </a:r>
              </a:p>
            </c:rich>
          </c:tx>
          <c:overlay val="0"/>
        </c:title>
        <c:numFmt formatCode="General" sourceLinked="1"/>
        <c:majorTickMark val="out"/>
        <c:minorTickMark val="none"/>
        <c:tickLblPos val="nextTo"/>
        <c:crossAx val="421803864"/>
        <c:crosses val="autoZero"/>
        <c:crossBetween val="between"/>
      </c:valAx>
    </c:plotArea>
    <c:plotVisOnly val="1"/>
    <c:dispBlanksAs val="gap"/>
    <c:showDLblsOverMax val="0"/>
  </c:chart>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4"/>
    </mc:Choice>
    <mc:Fallback>
      <c:style val="4"/>
    </mc:Fallback>
  </mc:AlternateContent>
  <c:chart>
    <c:title>
      <c:tx>
        <c:rich>
          <a:bodyPr/>
          <a:lstStyle/>
          <a:p>
            <a:pPr>
              <a:defRPr/>
            </a:pPr>
            <a:r>
              <a:rPr lang="en-US" dirty="0"/>
              <a:t>Dice: Sample Means of Size n = 2</a:t>
            </a:r>
          </a:p>
        </c:rich>
      </c:tx>
      <c:layout>
        <c:manualLayout>
          <c:xMode val="edge"/>
          <c:yMode val="edge"/>
          <c:x val="0.10168296214435185"/>
          <c:y val="0"/>
        </c:manualLayout>
      </c:layout>
      <c:overlay val="0"/>
    </c:title>
    <c:autoTitleDeleted val="0"/>
    <c:view3D>
      <c:rotX val="15"/>
      <c:rotY val="20"/>
      <c:rAngAx val="0"/>
    </c:view3D>
    <c:floor>
      <c:thickness val="0"/>
    </c:floor>
    <c:sideWall>
      <c:thickness val="0"/>
    </c:sideWall>
    <c:backWall>
      <c:thickness val="0"/>
    </c:backWall>
    <c:plotArea>
      <c:layout>
        <c:manualLayout>
          <c:layoutTarget val="inner"/>
          <c:xMode val="edge"/>
          <c:yMode val="edge"/>
          <c:x val="8.5198180636777129E-2"/>
          <c:y val="0.26759392678685079"/>
          <c:w val="0.81863547758284605"/>
          <c:h val="0.65256383934021012"/>
        </c:manualLayout>
      </c:layout>
      <c:bar3DChart>
        <c:barDir val="col"/>
        <c:grouping val="clustered"/>
        <c:varyColors val="0"/>
        <c:ser>
          <c:idx val="0"/>
          <c:order val="0"/>
          <c:tx>
            <c:v>Frequency</c:v>
          </c:tx>
          <c:invertIfNegative val="0"/>
          <c:cat>
            <c:numRef>
              <c:f>diceCLT!$N$4:$N$14</c:f>
              <c:numCache>
                <c:formatCode>General</c:formatCode>
                <c:ptCount val="11"/>
                <c:pt idx="0">
                  <c:v>1</c:v>
                </c:pt>
                <c:pt idx="1">
                  <c:v>1.5</c:v>
                </c:pt>
                <c:pt idx="2">
                  <c:v>2</c:v>
                </c:pt>
                <c:pt idx="3">
                  <c:v>2.5</c:v>
                </c:pt>
                <c:pt idx="4">
                  <c:v>3</c:v>
                </c:pt>
                <c:pt idx="5">
                  <c:v>3.5</c:v>
                </c:pt>
                <c:pt idx="6">
                  <c:v>4</c:v>
                </c:pt>
                <c:pt idx="7">
                  <c:v>4.5</c:v>
                </c:pt>
                <c:pt idx="8">
                  <c:v>5</c:v>
                </c:pt>
                <c:pt idx="9">
                  <c:v>5.5</c:v>
                </c:pt>
                <c:pt idx="10">
                  <c:v>6</c:v>
                </c:pt>
              </c:numCache>
            </c:numRef>
          </c:cat>
          <c:val>
            <c:numRef>
              <c:f>diceCLT!$K$32:$K$42</c:f>
              <c:numCache>
                <c:formatCode>General</c:formatCode>
                <c:ptCount val="11"/>
                <c:pt idx="0">
                  <c:v>188</c:v>
                </c:pt>
                <c:pt idx="1">
                  <c:v>327</c:v>
                </c:pt>
                <c:pt idx="2">
                  <c:v>460</c:v>
                </c:pt>
                <c:pt idx="3">
                  <c:v>678</c:v>
                </c:pt>
                <c:pt idx="4">
                  <c:v>859</c:v>
                </c:pt>
                <c:pt idx="5">
                  <c:v>1042</c:v>
                </c:pt>
                <c:pt idx="6">
                  <c:v>781</c:v>
                </c:pt>
                <c:pt idx="7">
                  <c:v>684</c:v>
                </c:pt>
                <c:pt idx="8">
                  <c:v>494</c:v>
                </c:pt>
                <c:pt idx="9">
                  <c:v>321</c:v>
                </c:pt>
                <c:pt idx="10">
                  <c:v>166</c:v>
                </c:pt>
              </c:numCache>
            </c:numRef>
          </c:val>
          <c:extLst>
            <c:ext xmlns:c16="http://schemas.microsoft.com/office/drawing/2014/chart" uri="{C3380CC4-5D6E-409C-BE32-E72D297353CC}">
              <c16:uniqueId val="{00000000-C949-4FDF-A7A1-DB120959C97F}"/>
            </c:ext>
          </c:extLst>
        </c:ser>
        <c:dLbls>
          <c:showLegendKey val="0"/>
          <c:showVal val="0"/>
          <c:showCatName val="0"/>
          <c:showSerName val="0"/>
          <c:showPercent val="0"/>
          <c:showBubbleSize val="0"/>
        </c:dLbls>
        <c:gapWidth val="150"/>
        <c:shape val="box"/>
        <c:axId val="483171512"/>
        <c:axId val="483169552"/>
        <c:axId val="0"/>
      </c:bar3DChart>
      <c:catAx>
        <c:axId val="483171512"/>
        <c:scaling>
          <c:orientation val="minMax"/>
        </c:scaling>
        <c:delete val="0"/>
        <c:axPos val="b"/>
        <c:title>
          <c:tx>
            <c:rich>
              <a:bodyPr/>
              <a:lstStyle/>
              <a:p>
                <a:pPr>
                  <a:defRPr/>
                </a:pPr>
                <a:r>
                  <a:rPr lang="en-US" dirty="0"/>
                  <a:t>Average of 2 Dice</a:t>
                </a:r>
              </a:p>
            </c:rich>
          </c:tx>
          <c:overlay val="0"/>
        </c:title>
        <c:numFmt formatCode="General" sourceLinked="1"/>
        <c:majorTickMark val="out"/>
        <c:minorTickMark val="none"/>
        <c:tickLblPos val="nextTo"/>
        <c:crossAx val="483169552"/>
        <c:crosses val="autoZero"/>
        <c:auto val="1"/>
        <c:lblAlgn val="ctr"/>
        <c:lblOffset val="100"/>
        <c:noMultiLvlLbl val="0"/>
      </c:catAx>
      <c:valAx>
        <c:axId val="483169552"/>
        <c:scaling>
          <c:orientation val="minMax"/>
          <c:max val="2000"/>
          <c:min val="0"/>
        </c:scaling>
        <c:delete val="0"/>
        <c:axPos val="l"/>
        <c:majorGridlines/>
        <c:title>
          <c:tx>
            <c:rich>
              <a:bodyPr/>
              <a:lstStyle/>
              <a:p>
                <a:pPr>
                  <a:defRPr/>
                </a:pPr>
                <a:r>
                  <a:rPr lang="en-US" dirty="0"/>
                  <a:t>Frequency</a:t>
                </a:r>
              </a:p>
            </c:rich>
          </c:tx>
          <c:overlay val="0"/>
        </c:title>
        <c:numFmt formatCode="General" sourceLinked="1"/>
        <c:majorTickMark val="out"/>
        <c:minorTickMark val="none"/>
        <c:tickLblPos val="nextTo"/>
        <c:crossAx val="483171512"/>
        <c:crosses val="autoZero"/>
        <c:crossBetween val="between"/>
      </c:valAx>
    </c:plotArea>
    <c:plotVisOnly val="1"/>
    <c:dispBlanksAs val="gap"/>
    <c:showDLblsOverMax val="0"/>
  </c:chart>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4"/>
    </mc:Choice>
    <mc:Fallback>
      <c:style val="4"/>
    </mc:Fallback>
  </mc:AlternateContent>
  <c:chart>
    <c:title>
      <c:tx>
        <c:rich>
          <a:bodyPr/>
          <a:lstStyle/>
          <a:p>
            <a:pPr>
              <a:defRPr/>
            </a:pPr>
            <a:r>
              <a:rPr lang="en-US" sz="1800" b="1" i="0" baseline="0" dirty="0">
                <a:effectLst/>
              </a:rPr>
              <a:t>Dice: Sample Means of Size n = 5</a:t>
            </a:r>
            <a:endParaRPr lang="en-US" dirty="0">
              <a:effectLst/>
            </a:endParaRPr>
          </a:p>
        </c:rich>
      </c:tx>
      <c:overlay val="0"/>
    </c:title>
    <c:autoTitleDeleted val="0"/>
    <c:view3D>
      <c:rotX val="15"/>
      <c:rotY val="20"/>
      <c:rAngAx val="0"/>
    </c:view3D>
    <c:floor>
      <c:thickness val="0"/>
    </c:floor>
    <c:sideWall>
      <c:thickness val="0"/>
    </c:sideWall>
    <c:backWall>
      <c:thickness val="0"/>
    </c:backWall>
    <c:plotArea>
      <c:layout/>
      <c:bar3DChart>
        <c:barDir val="col"/>
        <c:grouping val="clustered"/>
        <c:varyColors val="0"/>
        <c:ser>
          <c:idx val="0"/>
          <c:order val="0"/>
          <c:tx>
            <c:v>Frequency</c:v>
          </c:tx>
          <c:invertIfNegative val="0"/>
          <c:cat>
            <c:numRef>
              <c:f>diceCLT!$N$4:$N$14</c:f>
              <c:numCache>
                <c:formatCode>General</c:formatCode>
                <c:ptCount val="11"/>
                <c:pt idx="0">
                  <c:v>1</c:v>
                </c:pt>
                <c:pt idx="1">
                  <c:v>1.5</c:v>
                </c:pt>
                <c:pt idx="2">
                  <c:v>2</c:v>
                </c:pt>
                <c:pt idx="3">
                  <c:v>2.5</c:v>
                </c:pt>
                <c:pt idx="4">
                  <c:v>3</c:v>
                </c:pt>
                <c:pt idx="5">
                  <c:v>3.5</c:v>
                </c:pt>
                <c:pt idx="6">
                  <c:v>4</c:v>
                </c:pt>
                <c:pt idx="7">
                  <c:v>4.5</c:v>
                </c:pt>
                <c:pt idx="8">
                  <c:v>5</c:v>
                </c:pt>
                <c:pt idx="9">
                  <c:v>5.5</c:v>
                </c:pt>
                <c:pt idx="10">
                  <c:v>6</c:v>
                </c:pt>
              </c:numCache>
            </c:numRef>
          </c:cat>
          <c:val>
            <c:numRef>
              <c:f>diceCLT!$K$2:$K$12</c:f>
              <c:numCache>
                <c:formatCode>General</c:formatCode>
                <c:ptCount val="11"/>
                <c:pt idx="0">
                  <c:v>16</c:v>
                </c:pt>
                <c:pt idx="1">
                  <c:v>80</c:v>
                </c:pt>
                <c:pt idx="2">
                  <c:v>470</c:v>
                </c:pt>
                <c:pt idx="3">
                  <c:v>779</c:v>
                </c:pt>
                <c:pt idx="4">
                  <c:v>1676</c:v>
                </c:pt>
                <c:pt idx="5">
                  <c:v>1138</c:v>
                </c:pt>
                <c:pt idx="6">
                  <c:v>1250</c:v>
                </c:pt>
                <c:pt idx="7">
                  <c:v>389</c:v>
                </c:pt>
                <c:pt idx="8">
                  <c:v>189</c:v>
                </c:pt>
                <c:pt idx="9">
                  <c:v>13</c:v>
                </c:pt>
                <c:pt idx="10">
                  <c:v>0</c:v>
                </c:pt>
              </c:numCache>
            </c:numRef>
          </c:val>
          <c:extLst>
            <c:ext xmlns:c16="http://schemas.microsoft.com/office/drawing/2014/chart" uri="{C3380CC4-5D6E-409C-BE32-E72D297353CC}">
              <c16:uniqueId val="{00000000-4820-4F6B-A94B-368A9E799BB7}"/>
            </c:ext>
          </c:extLst>
        </c:ser>
        <c:dLbls>
          <c:showLegendKey val="0"/>
          <c:showVal val="0"/>
          <c:showCatName val="0"/>
          <c:showSerName val="0"/>
          <c:showPercent val="0"/>
          <c:showBubbleSize val="0"/>
        </c:dLbls>
        <c:gapWidth val="150"/>
        <c:shape val="box"/>
        <c:axId val="483170728"/>
        <c:axId val="424439328"/>
        <c:axId val="0"/>
      </c:bar3DChart>
      <c:catAx>
        <c:axId val="483170728"/>
        <c:scaling>
          <c:orientation val="minMax"/>
        </c:scaling>
        <c:delete val="0"/>
        <c:axPos val="b"/>
        <c:title>
          <c:tx>
            <c:rich>
              <a:bodyPr/>
              <a:lstStyle/>
              <a:p>
                <a:pPr>
                  <a:defRPr/>
                </a:pPr>
                <a:r>
                  <a:rPr lang="en-US" dirty="0"/>
                  <a:t>Average of 5 Dice</a:t>
                </a:r>
              </a:p>
            </c:rich>
          </c:tx>
          <c:overlay val="0"/>
        </c:title>
        <c:numFmt formatCode="General" sourceLinked="1"/>
        <c:majorTickMark val="out"/>
        <c:minorTickMark val="none"/>
        <c:tickLblPos val="nextTo"/>
        <c:crossAx val="424439328"/>
        <c:crosses val="autoZero"/>
        <c:auto val="1"/>
        <c:lblAlgn val="ctr"/>
        <c:lblOffset val="100"/>
        <c:noMultiLvlLbl val="0"/>
      </c:catAx>
      <c:valAx>
        <c:axId val="424439328"/>
        <c:scaling>
          <c:orientation val="minMax"/>
        </c:scaling>
        <c:delete val="0"/>
        <c:axPos val="l"/>
        <c:title>
          <c:tx>
            <c:rich>
              <a:bodyPr/>
              <a:lstStyle/>
              <a:p>
                <a:pPr>
                  <a:defRPr/>
                </a:pPr>
                <a:r>
                  <a:rPr lang="en-US" dirty="0"/>
                  <a:t>Frequency</a:t>
                </a:r>
              </a:p>
            </c:rich>
          </c:tx>
          <c:overlay val="0"/>
        </c:title>
        <c:numFmt formatCode="General" sourceLinked="1"/>
        <c:majorTickMark val="out"/>
        <c:minorTickMark val="none"/>
        <c:tickLblPos val="nextTo"/>
        <c:crossAx val="483170728"/>
        <c:crosses val="autoZero"/>
        <c:crossBetween val="between"/>
      </c:valAx>
    </c:plotArea>
    <c:plotVisOnly val="1"/>
    <c:dispBlanksAs val="gap"/>
    <c:showDLblsOverMax val="0"/>
  </c:chart>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4"/>
    </mc:Choice>
    <mc:Fallback>
      <c:style val="4"/>
    </mc:Fallback>
  </mc:AlternateContent>
  <c:chart>
    <c:title>
      <c:tx>
        <c:rich>
          <a:bodyPr/>
          <a:lstStyle/>
          <a:p>
            <a:pPr>
              <a:defRPr/>
            </a:pPr>
            <a:r>
              <a:rPr lang="en-US" sz="1800" b="1" i="0" u="none" strike="noStrike" baseline="0" dirty="0">
                <a:effectLst/>
              </a:rPr>
              <a:t>Dice: Sample Means of Size n = 10</a:t>
            </a:r>
            <a:endParaRPr lang="en-US" dirty="0"/>
          </a:p>
        </c:rich>
      </c:tx>
      <c:overlay val="0"/>
    </c:title>
    <c:autoTitleDeleted val="0"/>
    <c:view3D>
      <c:rotX val="15"/>
      <c:rotY val="20"/>
      <c:rAngAx val="0"/>
    </c:view3D>
    <c:floor>
      <c:thickness val="0"/>
    </c:floor>
    <c:sideWall>
      <c:thickness val="0"/>
    </c:sideWall>
    <c:backWall>
      <c:thickness val="0"/>
    </c:backWall>
    <c:plotArea>
      <c:layout/>
      <c:bar3DChart>
        <c:barDir val="col"/>
        <c:grouping val="clustered"/>
        <c:varyColors val="0"/>
        <c:ser>
          <c:idx val="0"/>
          <c:order val="0"/>
          <c:invertIfNegative val="0"/>
          <c:cat>
            <c:numRef>
              <c:f>diceCLT!$N$4:$N$14</c:f>
              <c:numCache>
                <c:formatCode>General</c:formatCode>
                <c:ptCount val="11"/>
                <c:pt idx="0">
                  <c:v>1</c:v>
                </c:pt>
                <c:pt idx="1">
                  <c:v>1.5</c:v>
                </c:pt>
                <c:pt idx="2">
                  <c:v>2</c:v>
                </c:pt>
                <c:pt idx="3">
                  <c:v>2.5</c:v>
                </c:pt>
                <c:pt idx="4">
                  <c:v>3</c:v>
                </c:pt>
                <c:pt idx="5">
                  <c:v>3.5</c:v>
                </c:pt>
                <c:pt idx="6">
                  <c:v>4</c:v>
                </c:pt>
                <c:pt idx="7">
                  <c:v>4.5</c:v>
                </c:pt>
                <c:pt idx="8">
                  <c:v>5</c:v>
                </c:pt>
                <c:pt idx="9">
                  <c:v>5.5</c:v>
                </c:pt>
                <c:pt idx="10">
                  <c:v>6</c:v>
                </c:pt>
              </c:numCache>
            </c:numRef>
          </c:cat>
          <c:val>
            <c:numRef>
              <c:f>diceCLT!$K$47:$K$57</c:f>
              <c:numCache>
                <c:formatCode>General</c:formatCode>
                <c:ptCount val="11"/>
                <c:pt idx="0">
                  <c:v>0</c:v>
                </c:pt>
                <c:pt idx="1">
                  <c:v>11</c:v>
                </c:pt>
                <c:pt idx="2">
                  <c:v>131</c:v>
                </c:pt>
                <c:pt idx="3">
                  <c:v>764</c:v>
                </c:pt>
                <c:pt idx="4">
                  <c:v>1860</c:v>
                </c:pt>
                <c:pt idx="5">
                  <c:v>2002</c:v>
                </c:pt>
                <c:pt idx="6">
                  <c:v>1016</c:v>
                </c:pt>
                <c:pt idx="7">
                  <c:v>206</c:v>
                </c:pt>
                <c:pt idx="8">
                  <c:v>10</c:v>
                </c:pt>
                <c:pt idx="9">
                  <c:v>0</c:v>
                </c:pt>
                <c:pt idx="10">
                  <c:v>0</c:v>
                </c:pt>
              </c:numCache>
            </c:numRef>
          </c:val>
          <c:extLst>
            <c:ext xmlns:c16="http://schemas.microsoft.com/office/drawing/2014/chart" uri="{C3380CC4-5D6E-409C-BE32-E72D297353CC}">
              <c16:uniqueId val="{00000000-0FF6-4035-B79F-F1D296FE0ACF}"/>
            </c:ext>
          </c:extLst>
        </c:ser>
        <c:dLbls>
          <c:showLegendKey val="0"/>
          <c:showVal val="0"/>
          <c:showCatName val="0"/>
          <c:showSerName val="0"/>
          <c:showPercent val="0"/>
          <c:showBubbleSize val="0"/>
        </c:dLbls>
        <c:gapWidth val="150"/>
        <c:shape val="box"/>
        <c:axId val="424440112"/>
        <c:axId val="472779688"/>
        <c:axId val="0"/>
      </c:bar3DChart>
      <c:catAx>
        <c:axId val="424440112"/>
        <c:scaling>
          <c:orientation val="minMax"/>
        </c:scaling>
        <c:delete val="0"/>
        <c:axPos val="b"/>
        <c:title>
          <c:tx>
            <c:rich>
              <a:bodyPr/>
              <a:lstStyle/>
              <a:p>
                <a:pPr>
                  <a:defRPr/>
                </a:pPr>
                <a:r>
                  <a:rPr lang="en-US" dirty="0"/>
                  <a:t>Average of 10 Dice</a:t>
                </a:r>
              </a:p>
            </c:rich>
          </c:tx>
          <c:overlay val="0"/>
        </c:title>
        <c:numFmt formatCode="General" sourceLinked="1"/>
        <c:majorTickMark val="out"/>
        <c:minorTickMark val="none"/>
        <c:tickLblPos val="nextTo"/>
        <c:crossAx val="472779688"/>
        <c:crosses val="autoZero"/>
        <c:auto val="1"/>
        <c:lblAlgn val="ctr"/>
        <c:lblOffset val="100"/>
        <c:noMultiLvlLbl val="0"/>
      </c:catAx>
      <c:valAx>
        <c:axId val="472779688"/>
        <c:scaling>
          <c:orientation val="minMax"/>
          <c:max val="2000"/>
        </c:scaling>
        <c:delete val="0"/>
        <c:axPos val="l"/>
        <c:title>
          <c:tx>
            <c:rich>
              <a:bodyPr/>
              <a:lstStyle/>
              <a:p>
                <a:pPr>
                  <a:defRPr/>
                </a:pPr>
                <a:r>
                  <a:rPr lang="en-US" dirty="0"/>
                  <a:t>Frequency</a:t>
                </a:r>
              </a:p>
            </c:rich>
          </c:tx>
          <c:overlay val="0"/>
        </c:title>
        <c:numFmt formatCode="General" sourceLinked="1"/>
        <c:majorTickMark val="out"/>
        <c:minorTickMark val="none"/>
        <c:tickLblPos val="nextTo"/>
        <c:crossAx val="424440112"/>
        <c:crosses val="autoZero"/>
        <c:crossBetween val="between"/>
      </c:valAx>
    </c:plotArea>
    <c:plotVisOnly val="1"/>
    <c:dispBlanksAs val="gap"/>
    <c:showDLblsOverMax val="0"/>
  </c:chart>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4"/>
    </mc:Choice>
    <mc:Fallback>
      <c:style val="4"/>
    </mc:Fallback>
  </mc:AlternateContent>
  <c:chart>
    <c:title>
      <c:tx>
        <c:rich>
          <a:bodyPr/>
          <a:lstStyle/>
          <a:p>
            <a:pPr>
              <a:defRPr/>
            </a:pPr>
            <a:r>
              <a:rPr lang="en-US" dirty="0"/>
              <a:t>Dice: Individual Rolls (n = 1)</a:t>
            </a:r>
          </a:p>
        </c:rich>
      </c:tx>
      <c:overlay val="0"/>
    </c:title>
    <c:autoTitleDeleted val="0"/>
    <c:view3D>
      <c:rotX val="15"/>
      <c:rotY val="20"/>
      <c:rAngAx val="0"/>
    </c:view3D>
    <c:floor>
      <c:thickness val="0"/>
    </c:floor>
    <c:sideWall>
      <c:thickness val="0"/>
    </c:sideWall>
    <c:backWall>
      <c:thickness val="0"/>
    </c:backWall>
    <c:plotArea>
      <c:layout>
        <c:manualLayout>
          <c:layoutTarget val="inner"/>
          <c:xMode val="edge"/>
          <c:yMode val="edge"/>
          <c:x val="0.21545285121777399"/>
          <c:y val="0.260297619047619"/>
          <c:w val="0.78454714878222598"/>
          <c:h val="0.43726237345331798"/>
        </c:manualLayout>
      </c:layout>
      <c:bar3DChart>
        <c:barDir val="col"/>
        <c:grouping val="clustered"/>
        <c:varyColors val="0"/>
        <c:ser>
          <c:idx val="0"/>
          <c:order val="0"/>
          <c:tx>
            <c:v>Frequency</c:v>
          </c:tx>
          <c:invertIfNegative val="0"/>
          <c:cat>
            <c:numRef>
              <c:f>diceCLT!$G$16:$G$21</c:f>
              <c:numCache>
                <c:formatCode>General</c:formatCode>
                <c:ptCount val="6"/>
                <c:pt idx="0">
                  <c:v>1</c:v>
                </c:pt>
                <c:pt idx="1">
                  <c:v>2</c:v>
                </c:pt>
                <c:pt idx="2">
                  <c:v>3</c:v>
                </c:pt>
                <c:pt idx="3">
                  <c:v>4</c:v>
                </c:pt>
                <c:pt idx="4">
                  <c:v>5</c:v>
                </c:pt>
                <c:pt idx="5">
                  <c:v>6</c:v>
                </c:pt>
              </c:numCache>
            </c:numRef>
          </c:cat>
          <c:val>
            <c:numRef>
              <c:f>diceCLT!$K$19:$K$24</c:f>
              <c:numCache>
                <c:formatCode>General</c:formatCode>
                <c:ptCount val="6"/>
                <c:pt idx="0">
                  <c:v>977</c:v>
                </c:pt>
                <c:pt idx="1">
                  <c:v>1035</c:v>
                </c:pt>
                <c:pt idx="2">
                  <c:v>965</c:v>
                </c:pt>
                <c:pt idx="3">
                  <c:v>1014</c:v>
                </c:pt>
                <c:pt idx="4">
                  <c:v>1002</c:v>
                </c:pt>
                <c:pt idx="5">
                  <c:v>1007</c:v>
                </c:pt>
              </c:numCache>
            </c:numRef>
          </c:val>
          <c:extLst>
            <c:ext xmlns:c16="http://schemas.microsoft.com/office/drawing/2014/chart" uri="{C3380CC4-5D6E-409C-BE32-E72D297353CC}">
              <c16:uniqueId val="{00000000-9E65-4B98-B797-4EAEA186A7BD}"/>
            </c:ext>
          </c:extLst>
        </c:ser>
        <c:dLbls>
          <c:showLegendKey val="0"/>
          <c:showVal val="0"/>
          <c:showCatName val="0"/>
          <c:showSerName val="0"/>
          <c:showPercent val="0"/>
          <c:showBubbleSize val="0"/>
        </c:dLbls>
        <c:gapWidth val="150"/>
        <c:shape val="box"/>
        <c:axId val="533045624"/>
        <c:axId val="482609992"/>
        <c:axId val="0"/>
      </c:bar3DChart>
      <c:catAx>
        <c:axId val="533045624"/>
        <c:scaling>
          <c:orientation val="minMax"/>
        </c:scaling>
        <c:delete val="0"/>
        <c:axPos val="b"/>
        <c:title>
          <c:tx>
            <c:rich>
              <a:bodyPr/>
              <a:lstStyle/>
              <a:p>
                <a:pPr>
                  <a:defRPr/>
                </a:pPr>
                <a:r>
                  <a:rPr lang="en-US" dirty="0"/>
                  <a:t>Roll of the Die</a:t>
                </a:r>
              </a:p>
            </c:rich>
          </c:tx>
          <c:overlay val="0"/>
        </c:title>
        <c:numFmt formatCode="General" sourceLinked="1"/>
        <c:majorTickMark val="out"/>
        <c:minorTickMark val="none"/>
        <c:tickLblPos val="nextTo"/>
        <c:crossAx val="482609992"/>
        <c:crosses val="autoZero"/>
        <c:auto val="1"/>
        <c:lblAlgn val="ctr"/>
        <c:lblOffset val="100"/>
        <c:noMultiLvlLbl val="0"/>
      </c:catAx>
      <c:valAx>
        <c:axId val="482609992"/>
        <c:scaling>
          <c:orientation val="minMax"/>
          <c:max val="1100"/>
          <c:min val="0"/>
        </c:scaling>
        <c:delete val="0"/>
        <c:axPos val="l"/>
        <c:majorGridlines/>
        <c:title>
          <c:tx>
            <c:rich>
              <a:bodyPr/>
              <a:lstStyle/>
              <a:p>
                <a:pPr>
                  <a:defRPr/>
                </a:pPr>
                <a:r>
                  <a:rPr lang="en-US" dirty="0"/>
                  <a:t>Frequency</a:t>
                </a:r>
              </a:p>
            </c:rich>
          </c:tx>
          <c:overlay val="0"/>
        </c:title>
        <c:numFmt formatCode="General" sourceLinked="1"/>
        <c:majorTickMark val="out"/>
        <c:minorTickMark val="none"/>
        <c:tickLblPos val="nextTo"/>
        <c:crossAx val="533045624"/>
        <c:crosses val="autoZero"/>
        <c:crossBetween val="between"/>
      </c:valAx>
    </c:plotArea>
    <c:plotVisOnly val="1"/>
    <c:dispBlanksAs val="gap"/>
    <c:showDLblsOverMax val="0"/>
  </c:chart>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4"/>
    </mc:Choice>
    <mc:Fallback>
      <c:style val="4"/>
    </mc:Fallback>
  </mc:AlternateContent>
  <c:chart>
    <c:title>
      <c:tx>
        <c:rich>
          <a:bodyPr/>
          <a:lstStyle/>
          <a:p>
            <a:pPr>
              <a:defRPr/>
            </a:pPr>
            <a:r>
              <a:rPr lang="en-US" dirty="0"/>
              <a:t>Dice: Sample Means of Size n = 2</a:t>
            </a:r>
          </a:p>
        </c:rich>
      </c:tx>
      <c:overlay val="0"/>
    </c:title>
    <c:autoTitleDeleted val="0"/>
    <c:view3D>
      <c:rotX val="15"/>
      <c:rotY val="20"/>
      <c:rAngAx val="0"/>
    </c:view3D>
    <c:floor>
      <c:thickness val="0"/>
    </c:floor>
    <c:sideWall>
      <c:thickness val="0"/>
    </c:sideWall>
    <c:backWall>
      <c:thickness val="0"/>
    </c:backWall>
    <c:plotArea>
      <c:layout/>
      <c:bar3DChart>
        <c:barDir val="col"/>
        <c:grouping val="clustered"/>
        <c:varyColors val="0"/>
        <c:ser>
          <c:idx val="0"/>
          <c:order val="0"/>
          <c:tx>
            <c:v>Frequency</c:v>
          </c:tx>
          <c:invertIfNegative val="0"/>
          <c:cat>
            <c:numRef>
              <c:f>diceCLT!$N$4:$N$14</c:f>
              <c:numCache>
                <c:formatCode>General</c:formatCode>
                <c:ptCount val="11"/>
                <c:pt idx="0">
                  <c:v>1</c:v>
                </c:pt>
                <c:pt idx="1">
                  <c:v>1.5</c:v>
                </c:pt>
                <c:pt idx="2">
                  <c:v>2</c:v>
                </c:pt>
                <c:pt idx="3">
                  <c:v>2.5</c:v>
                </c:pt>
                <c:pt idx="4">
                  <c:v>3</c:v>
                </c:pt>
                <c:pt idx="5">
                  <c:v>3.5</c:v>
                </c:pt>
                <c:pt idx="6">
                  <c:v>4</c:v>
                </c:pt>
                <c:pt idx="7">
                  <c:v>4.5</c:v>
                </c:pt>
                <c:pt idx="8">
                  <c:v>5</c:v>
                </c:pt>
                <c:pt idx="9">
                  <c:v>5.5</c:v>
                </c:pt>
                <c:pt idx="10">
                  <c:v>6</c:v>
                </c:pt>
              </c:numCache>
            </c:numRef>
          </c:cat>
          <c:val>
            <c:numRef>
              <c:f>diceCLT!$K$32:$K$42</c:f>
              <c:numCache>
                <c:formatCode>General</c:formatCode>
                <c:ptCount val="11"/>
                <c:pt idx="0">
                  <c:v>188</c:v>
                </c:pt>
                <c:pt idx="1">
                  <c:v>327</c:v>
                </c:pt>
                <c:pt idx="2">
                  <c:v>460</c:v>
                </c:pt>
                <c:pt idx="3">
                  <c:v>678</c:v>
                </c:pt>
                <c:pt idx="4">
                  <c:v>859</c:v>
                </c:pt>
                <c:pt idx="5">
                  <c:v>1042</c:v>
                </c:pt>
                <c:pt idx="6">
                  <c:v>781</c:v>
                </c:pt>
                <c:pt idx="7">
                  <c:v>684</c:v>
                </c:pt>
                <c:pt idx="8">
                  <c:v>494</c:v>
                </c:pt>
                <c:pt idx="9">
                  <c:v>321</c:v>
                </c:pt>
                <c:pt idx="10">
                  <c:v>166</c:v>
                </c:pt>
              </c:numCache>
            </c:numRef>
          </c:val>
          <c:extLst>
            <c:ext xmlns:c16="http://schemas.microsoft.com/office/drawing/2014/chart" uri="{C3380CC4-5D6E-409C-BE32-E72D297353CC}">
              <c16:uniqueId val="{00000000-5C75-4A86-AD62-012D9CD218AD}"/>
            </c:ext>
          </c:extLst>
        </c:ser>
        <c:dLbls>
          <c:showLegendKey val="0"/>
          <c:showVal val="0"/>
          <c:showCatName val="0"/>
          <c:showSerName val="0"/>
          <c:showPercent val="0"/>
          <c:showBubbleSize val="0"/>
        </c:dLbls>
        <c:gapWidth val="150"/>
        <c:shape val="box"/>
        <c:axId val="409432304"/>
        <c:axId val="409432696"/>
        <c:axId val="0"/>
      </c:bar3DChart>
      <c:catAx>
        <c:axId val="409432304"/>
        <c:scaling>
          <c:orientation val="minMax"/>
        </c:scaling>
        <c:delete val="0"/>
        <c:axPos val="b"/>
        <c:title>
          <c:tx>
            <c:rich>
              <a:bodyPr/>
              <a:lstStyle/>
              <a:p>
                <a:pPr>
                  <a:defRPr/>
                </a:pPr>
                <a:r>
                  <a:rPr lang="en-US" dirty="0"/>
                  <a:t>Average of 2 Dice</a:t>
                </a:r>
              </a:p>
            </c:rich>
          </c:tx>
          <c:overlay val="0"/>
        </c:title>
        <c:numFmt formatCode="General" sourceLinked="1"/>
        <c:majorTickMark val="out"/>
        <c:minorTickMark val="none"/>
        <c:tickLblPos val="nextTo"/>
        <c:crossAx val="409432696"/>
        <c:crosses val="autoZero"/>
        <c:auto val="1"/>
        <c:lblAlgn val="ctr"/>
        <c:lblOffset val="100"/>
        <c:noMultiLvlLbl val="0"/>
      </c:catAx>
      <c:valAx>
        <c:axId val="409432696"/>
        <c:scaling>
          <c:orientation val="minMax"/>
          <c:max val="2000"/>
          <c:min val="0"/>
        </c:scaling>
        <c:delete val="0"/>
        <c:axPos val="l"/>
        <c:majorGridlines/>
        <c:title>
          <c:tx>
            <c:rich>
              <a:bodyPr/>
              <a:lstStyle/>
              <a:p>
                <a:pPr>
                  <a:defRPr/>
                </a:pPr>
                <a:r>
                  <a:rPr lang="en-US" dirty="0"/>
                  <a:t>Frequency</a:t>
                </a:r>
              </a:p>
            </c:rich>
          </c:tx>
          <c:overlay val="0"/>
        </c:title>
        <c:numFmt formatCode="General" sourceLinked="1"/>
        <c:majorTickMark val="out"/>
        <c:minorTickMark val="none"/>
        <c:tickLblPos val="nextTo"/>
        <c:crossAx val="409432304"/>
        <c:crosses val="autoZero"/>
        <c:crossBetween val="between"/>
      </c:valAx>
    </c:plotArea>
    <c:plotVisOnly val="1"/>
    <c:dispBlanksAs val="gap"/>
    <c:showDLblsOverMax val="0"/>
  </c:chart>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4"/>
    </mc:Choice>
    <mc:Fallback>
      <c:style val="4"/>
    </mc:Fallback>
  </mc:AlternateContent>
  <c:chart>
    <c:title>
      <c:tx>
        <c:rich>
          <a:bodyPr/>
          <a:lstStyle/>
          <a:p>
            <a:pPr>
              <a:defRPr/>
            </a:pPr>
            <a:r>
              <a:rPr lang="en-US" sz="1800" b="1" i="0" u="none" strike="noStrike" baseline="0" dirty="0">
                <a:effectLst/>
              </a:rPr>
              <a:t>Dice: Sample Means of Size n = 10</a:t>
            </a:r>
            <a:endParaRPr lang="en-US" dirty="0"/>
          </a:p>
        </c:rich>
      </c:tx>
      <c:overlay val="0"/>
    </c:title>
    <c:autoTitleDeleted val="0"/>
    <c:view3D>
      <c:rotX val="15"/>
      <c:rotY val="20"/>
      <c:rAngAx val="0"/>
    </c:view3D>
    <c:floor>
      <c:thickness val="0"/>
    </c:floor>
    <c:sideWall>
      <c:thickness val="0"/>
    </c:sideWall>
    <c:backWall>
      <c:thickness val="0"/>
    </c:backWall>
    <c:plotArea>
      <c:layout/>
      <c:bar3DChart>
        <c:barDir val="col"/>
        <c:grouping val="clustered"/>
        <c:varyColors val="0"/>
        <c:ser>
          <c:idx val="0"/>
          <c:order val="0"/>
          <c:invertIfNegative val="0"/>
          <c:cat>
            <c:numRef>
              <c:f>diceCLT!$N$4:$N$14</c:f>
              <c:numCache>
                <c:formatCode>General</c:formatCode>
                <c:ptCount val="11"/>
                <c:pt idx="0">
                  <c:v>1</c:v>
                </c:pt>
                <c:pt idx="1">
                  <c:v>1.5</c:v>
                </c:pt>
                <c:pt idx="2">
                  <c:v>2</c:v>
                </c:pt>
                <c:pt idx="3">
                  <c:v>2.5</c:v>
                </c:pt>
                <c:pt idx="4">
                  <c:v>3</c:v>
                </c:pt>
                <c:pt idx="5">
                  <c:v>3.5</c:v>
                </c:pt>
                <c:pt idx="6">
                  <c:v>4</c:v>
                </c:pt>
                <c:pt idx="7">
                  <c:v>4.5</c:v>
                </c:pt>
                <c:pt idx="8">
                  <c:v>5</c:v>
                </c:pt>
                <c:pt idx="9">
                  <c:v>5.5</c:v>
                </c:pt>
                <c:pt idx="10">
                  <c:v>6</c:v>
                </c:pt>
              </c:numCache>
            </c:numRef>
          </c:cat>
          <c:val>
            <c:numRef>
              <c:f>diceCLT!$K$47:$K$57</c:f>
              <c:numCache>
                <c:formatCode>General</c:formatCode>
                <c:ptCount val="11"/>
                <c:pt idx="0">
                  <c:v>0</c:v>
                </c:pt>
                <c:pt idx="1">
                  <c:v>11</c:v>
                </c:pt>
                <c:pt idx="2">
                  <c:v>131</c:v>
                </c:pt>
                <c:pt idx="3">
                  <c:v>764</c:v>
                </c:pt>
                <c:pt idx="4">
                  <c:v>1860</c:v>
                </c:pt>
                <c:pt idx="5">
                  <c:v>2002</c:v>
                </c:pt>
                <c:pt idx="6">
                  <c:v>1016</c:v>
                </c:pt>
                <c:pt idx="7">
                  <c:v>206</c:v>
                </c:pt>
                <c:pt idx="8">
                  <c:v>10</c:v>
                </c:pt>
                <c:pt idx="9">
                  <c:v>0</c:v>
                </c:pt>
                <c:pt idx="10">
                  <c:v>0</c:v>
                </c:pt>
              </c:numCache>
            </c:numRef>
          </c:val>
          <c:extLst>
            <c:ext xmlns:c16="http://schemas.microsoft.com/office/drawing/2014/chart" uri="{C3380CC4-5D6E-409C-BE32-E72D297353CC}">
              <c16:uniqueId val="{00000000-DE2D-45AD-9261-E35DE2AFE485}"/>
            </c:ext>
          </c:extLst>
        </c:ser>
        <c:dLbls>
          <c:showLegendKey val="0"/>
          <c:showVal val="0"/>
          <c:showCatName val="0"/>
          <c:showSerName val="0"/>
          <c:showPercent val="0"/>
          <c:showBubbleSize val="0"/>
        </c:dLbls>
        <c:gapWidth val="150"/>
        <c:shape val="box"/>
        <c:axId val="409429168"/>
        <c:axId val="409429560"/>
        <c:axId val="0"/>
      </c:bar3DChart>
      <c:catAx>
        <c:axId val="409429168"/>
        <c:scaling>
          <c:orientation val="minMax"/>
        </c:scaling>
        <c:delete val="0"/>
        <c:axPos val="b"/>
        <c:title>
          <c:tx>
            <c:rich>
              <a:bodyPr/>
              <a:lstStyle/>
              <a:p>
                <a:pPr>
                  <a:defRPr/>
                </a:pPr>
                <a:r>
                  <a:rPr lang="en-US" dirty="0"/>
                  <a:t>Average of 10 Dice</a:t>
                </a:r>
              </a:p>
            </c:rich>
          </c:tx>
          <c:overlay val="0"/>
        </c:title>
        <c:numFmt formatCode="General" sourceLinked="1"/>
        <c:majorTickMark val="out"/>
        <c:minorTickMark val="none"/>
        <c:tickLblPos val="nextTo"/>
        <c:crossAx val="409429560"/>
        <c:crosses val="autoZero"/>
        <c:auto val="1"/>
        <c:lblAlgn val="ctr"/>
        <c:lblOffset val="100"/>
        <c:noMultiLvlLbl val="0"/>
      </c:catAx>
      <c:valAx>
        <c:axId val="409429560"/>
        <c:scaling>
          <c:orientation val="minMax"/>
          <c:max val="2000"/>
        </c:scaling>
        <c:delete val="0"/>
        <c:axPos val="l"/>
        <c:title>
          <c:tx>
            <c:rich>
              <a:bodyPr/>
              <a:lstStyle/>
              <a:p>
                <a:pPr>
                  <a:defRPr/>
                </a:pPr>
                <a:r>
                  <a:rPr lang="en-US" dirty="0"/>
                  <a:t>Frequency</a:t>
                </a:r>
              </a:p>
            </c:rich>
          </c:tx>
          <c:overlay val="0"/>
        </c:title>
        <c:numFmt formatCode="General" sourceLinked="1"/>
        <c:majorTickMark val="out"/>
        <c:minorTickMark val="none"/>
        <c:tickLblPos val="nextTo"/>
        <c:crossAx val="409429168"/>
        <c:crosses val="autoZero"/>
        <c:crossBetween val="between"/>
      </c:valAx>
    </c:plotArea>
    <c:plotVisOnly val="1"/>
    <c:dispBlanksAs val="gap"/>
    <c:showDLblsOverMax val="0"/>
  </c:chart>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1C27695-685F-49FD-9893-C53B7BBCDE76}" type="datetimeFigureOut">
              <a:rPr lang="en-US" smtClean="0"/>
              <a:t>1/9/20</a:t>
            </a:fld>
            <a:endParaRPr lang="en-US" dirty="0"/>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27E32AD-9AF3-4101-B38C-45B71FAEDE25}" type="slidenum">
              <a:rPr lang="en-US" smtClean="0"/>
              <a:t>‹#›</a:t>
            </a:fld>
            <a:endParaRPr lang="en-US" dirty="0"/>
          </a:p>
        </p:txBody>
      </p:sp>
    </p:spTree>
    <p:extLst>
      <p:ext uri="{BB962C8B-B14F-4D97-AF65-F5344CB8AC3E}">
        <p14:creationId xmlns:p14="http://schemas.microsoft.com/office/powerpoint/2010/main" val="24396395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3,4; 6,1; 3,1; 6,5; …</a:t>
            </a:r>
          </a:p>
          <a:p>
            <a:endParaRPr lang="en-US" dirty="0"/>
          </a:p>
        </p:txBody>
      </p:sp>
      <p:sp>
        <p:nvSpPr>
          <p:cNvPr id="4" name="Slide Number Placeholder 3"/>
          <p:cNvSpPr>
            <a:spLocks noGrp="1"/>
          </p:cNvSpPr>
          <p:nvPr>
            <p:ph type="sldNum" sz="quarter" idx="10"/>
          </p:nvPr>
        </p:nvSpPr>
        <p:spPr/>
        <p:txBody>
          <a:bodyPr/>
          <a:lstStyle/>
          <a:p>
            <a:fld id="{927E32AD-9AF3-4101-B38C-45B71FAEDE25}" type="slidenum">
              <a:rPr lang="en-US" smtClean="0"/>
              <a:t>35</a:t>
            </a:fld>
            <a:endParaRPr lang="en-US" dirty="0"/>
          </a:p>
        </p:txBody>
      </p:sp>
    </p:spTree>
    <p:extLst>
      <p:ext uri="{BB962C8B-B14F-4D97-AF65-F5344CB8AC3E}">
        <p14:creationId xmlns:p14="http://schemas.microsoft.com/office/powerpoint/2010/main" val="9767258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7E32AD-9AF3-4101-B38C-45B71FAEDE25}" type="slidenum">
              <a:rPr lang="en-US" smtClean="0"/>
              <a:t>41</a:t>
            </a:fld>
            <a:endParaRPr lang="en-US" dirty="0"/>
          </a:p>
        </p:txBody>
      </p:sp>
    </p:spTree>
    <p:extLst>
      <p:ext uri="{BB962C8B-B14F-4D97-AF65-F5344CB8AC3E}">
        <p14:creationId xmlns:p14="http://schemas.microsoft.com/office/powerpoint/2010/main" val="9565842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a:t>Student t distributions have the same general shape and symmetry as the standard normal distribution, but reflect a greater variability that is expected with small samples.</a:t>
            </a:r>
          </a:p>
        </p:txBody>
      </p:sp>
      <p:sp>
        <p:nvSpPr>
          <p:cNvPr id="37891" name="Rectangle 3"/>
          <p:cNvSpPr>
            <a:spLocks noGrp="1" noRot="1" noChangeAspect="1" noChangeArrowheads="1" noTextEdit="1"/>
          </p:cNvSpPr>
          <p:nvPr>
            <p:ph type="sldImg"/>
          </p:nvPr>
        </p:nvSpPr>
        <p:spPr>
          <a:ln cap="flat"/>
        </p:spPr>
      </p:sp>
    </p:spTree>
    <p:extLst>
      <p:ext uri="{BB962C8B-B14F-4D97-AF65-F5344CB8AC3E}">
        <p14:creationId xmlns:p14="http://schemas.microsoft.com/office/powerpoint/2010/main" val="29171398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2383"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4"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822960" y="758952"/>
            <a:ext cx="75438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825039" y="4455621"/>
            <a:ext cx="75438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pPr>
              <a:defRPr/>
            </a:pPr>
            <a:endParaRPr lang="en-US" dirty="0"/>
          </a:p>
        </p:txBody>
      </p:sp>
      <p:sp>
        <p:nvSpPr>
          <p:cNvPr id="5" name="Footer Placeholder 4"/>
          <p:cNvSpPr>
            <a:spLocks noGrp="1"/>
          </p:cNvSpPr>
          <p:nvPr>
            <p:ph type="ftr" sz="quarter" idx="11"/>
          </p:nvPr>
        </p:nvSpPr>
        <p:spPr/>
        <p:txBody>
          <a:bodyPr/>
          <a:lstStyle/>
          <a:p>
            <a:pPr>
              <a:defRPr/>
            </a:pPr>
            <a:endParaRPr lang="en-US" dirty="0"/>
          </a:p>
        </p:txBody>
      </p:sp>
      <p:sp>
        <p:nvSpPr>
          <p:cNvPr id="6" name="Slide Number Placeholder 5"/>
          <p:cNvSpPr>
            <a:spLocks noGrp="1"/>
          </p:cNvSpPr>
          <p:nvPr>
            <p:ph type="sldNum" sz="quarter" idx="12"/>
          </p:nvPr>
        </p:nvSpPr>
        <p:spPr/>
        <p:txBody>
          <a:bodyPr/>
          <a:lstStyle/>
          <a:p>
            <a:pPr>
              <a:defRPr/>
            </a:pPr>
            <a:fld id="{16839AA6-FA43-43D2-AC30-6B73533D2B62}" type="slidenum">
              <a:rPr lang="en-US" altLang="en-US" smtClean="0"/>
              <a:pPr>
                <a:defRPr/>
              </a:pPr>
              <a:t>‹#›</a:t>
            </a:fld>
            <a:endParaRPr lang="en-US" altLang="en-US" dirty="0"/>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91271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a:defRPr/>
            </a:pPr>
            <a:endParaRPr lang="en-US" dirty="0"/>
          </a:p>
        </p:txBody>
      </p:sp>
      <p:sp>
        <p:nvSpPr>
          <p:cNvPr id="5" name="Footer Placeholder 4"/>
          <p:cNvSpPr>
            <a:spLocks noGrp="1"/>
          </p:cNvSpPr>
          <p:nvPr>
            <p:ph type="ftr" sz="quarter" idx="11"/>
          </p:nvPr>
        </p:nvSpPr>
        <p:spPr/>
        <p:txBody>
          <a:bodyPr/>
          <a:lstStyle/>
          <a:p>
            <a:pPr>
              <a:defRPr/>
            </a:pPr>
            <a:endParaRPr lang="en-US" dirty="0"/>
          </a:p>
        </p:txBody>
      </p:sp>
      <p:sp>
        <p:nvSpPr>
          <p:cNvPr id="6" name="Slide Number Placeholder 5"/>
          <p:cNvSpPr>
            <a:spLocks noGrp="1"/>
          </p:cNvSpPr>
          <p:nvPr>
            <p:ph type="sldNum" sz="quarter" idx="12"/>
          </p:nvPr>
        </p:nvSpPr>
        <p:spPr/>
        <p:txBody>
          <a:bodyPr/>
          <a:lstStyle/>
          <a:p>
            <a:pPr>
              <a:defRPr/>
            </a:pPr>
            <a:fld id="{545E8C77-F075-4443-BDC3-6B8771408209}" type="slidenum">
              <a:rPr lang="en-US" altLang="en-US" smtClean="0"/>
              <a:pPr>
                <a:defRPr/>
              </a:pPr>
              <a:t>‹#›</a:t>
            </a:fld>
            <a:endParaRPr lang="en-US" altLang="en-US" dirty="0"/>
          </a:p>
        </p:txBody>
      </p:sp>
    </p:spTree>
    <p:extLst>
      <p:ext uri="{BB962C8B-B14F-4D97-AF65-F5344CB8AC3E}">
        <p14:creationId xmlns:p14="http://schemas.microsoft.com/office/powerpoint/2010/main" val="33370658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2383"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4"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6543676" y="414781"/>
            <a:ext cx="1971675"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1" y="414779"/>
            <a:ext cx="5800725" cy="5757420"/>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a:defRPr/>
            </a:pPr>
            <a:endParaRPr lang="en-US" dirty="0"/>
          </a:p>
        </p:txBody>
      </p:sp>
      <p:sp>
        <p:nvSpPr>
          <p:cNvPr id="5" name="Footer Placeholder 4"/>
          <p:cNvSpPr>
            <a:spLocks noGrp="1"/>
          </p:cNvSpPr>
          <p:nvPr>
            <p:ph type="ftr" sz="quarter" idx="11"/>
          </p:nvPr>
        </p:nvSpPr>
        <p:spPr/>
        <p:txBody>
          <a:bodyPr/>
          <a:lstStyle/>
          <a:p>
            <a:pPr>
              <a:defRPr/>
            </a:pPr>
            <a:endParaRPr lang="en-US" dirty="0"/>
          </a:p>
        </p:txBody>
      </p:sp>
      <p:sp>
        <p:nvSpPr>
          <p:cNvPr id="6" name="Slide Number Placeholder 5"/>
          <p:cNvSpPr>
            <a:spLocks noGrp="1"/>
          </p:cNvSpPr>
          <p:nvPr>
            <p:ph type="sldNum" sz="quarter" idx="12"/>
          </p:nvPr>
        </p:nvSpPr>
        <p:spPr/>
        <p:txBody>
          <a:bodyPr/>
          <a:lstStyle/>
          <a:p>
            <a:pPr>
              <a:defRPr/>
            </a:pPr>
            <a:fld id="{39341D47-0F9B-42AA-9502-8CC4830DFCA6}" type="slidenum">
              <a:rPr lang="en-US" altLang="en-US" smtClean="0"/>
              <a:pPr>
                <a:defRPr/>
              </a:pPr>
              <a:t>‹#›</a:t>
            </a:fld>
            <a:endParaRPr lang="en-US" altLang="en-US" dirty="0"/>
          </a:p>
        </p:txBody>
      </p:sp>
    </p:spTree>
    <p:extLst>
      <p:ext uri="{BB962C8B-B14F-4D97-AF65-F5344CB8AC3E}">
        <p14:creationId xmlns:p14="http://schemas.microsoft.com/office/powerpoint/2010/main" val="31181035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a:defRPr/>
            </a:pPr>
            <a:endParaRPr lang="en-US" dirty="0"/>
          </a:p>
        </p:txBody>
      </p:sp>
      <p:sp>
        <p:nvSpPr>
          <p:cNvPr id="5" name="Footer Placeholder 4"/>
          <p:cNvSpPr>
            <a:spLocks noGrp="1"/>
          </p:cNvSpPr>
          <p:nvPr>
            <p:ph type="ftr" sz="quarter" idx="11"/>
          </p:nvPr>
        </p:nvSpPr>
        <p:spPr/>
        <p:txBody>
          <a:bodyPr/>
          <a:lstStyle/>
          <a:p>
            <a:pPr>
              <a:defRPr/>
            </a:pPr>
            <a:endParaRPr lang="en-US" dirty="0"/>
          </a:p>
        </p:txBody>
      </p:sp>
      <p:sp>
        <p:nvSpPr>
          <p:cNvPr id="6" name="Slide Number Placeholder 5"/>
          <p:cNvSpPr>
            <a:spLocks noGrp="1"/>
          </p:cNvSpPr>
          <p:nvPr>
            <p:ph type="sldNum" sz="quarter" idx="12"/>
          </p:nvPr>
        </p:nvSpPr>
        <p:spPr/>
        <p:txBody>
          <a:bodyPr/>
          <a:lstStyle/>
          <a:p>
            <a:pPr>
              <a:defRPr/>
            </a:pPr>
            <a:fld id="{85BC5B7D-D6B0-4550-9BAF-D21F2647AC79}" type="slidenum">
              <a:rPr lang="en-US" altLang="en-US" smtClean="0"/>
              <a:pPr>
                <a:defRPr/>
              </a:pPr>
              <a:t>‹#›</a:t>
            </a:fld>
            <a:endParaRPr lang="en-US" altLang="en-US" dirty="0"/>
          </a:p>
        </p:txBody>
      </p:sp>
    </p:spTree>
    <p:extLst>
      <p:ext uri="{BB962C8B-B14F-4D97-AF65-F5344CB8AC3E}">
        <p14:creationId xmlns:p14="http://schemas.microsoft.com/office/powerpoint/2010/main" val="3685526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2383"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4"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758952"/>
            <a:ext cx="75438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822960" y="4453128"/>
            <a:ext cx="75438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a:defRPr/>
            </a:pPr>
            <a:endParaRPr lang="en-US" dirty="0"/>
          </a:p>
        </p:txBody>
      </p:sp>
      <p:sp>
        <p:nvSpPr>
          <p:cNvPr id="5" name="Footer Placeholder 4"/>
          <p:cNvSpPr>
            <a:spLocks noGrp="1"/>
          </p:cNvSpPr>
          <p:nvPr>
            <p:ph type="ftr" sz="quarter" idx="11"/>
          </p:nvPr>
        </p:nvSpPr>
        <p:spPr/>
        <p:txBody>
          <a:bodyPr/>
          <a:lstStyle/>
          <a:p>
            <a:pPr>
              <a:defRPr/>
            </a:pPr>
            <a:endParaRPr lang="en-US" dirty="0"/>
          </a:p>
        </p:txBody>
      </p:sp>
      <p:sp>
        <p:nvSpPr>
          <p:cNvPr id="6" name="Slide Number Placeholder 5"/>
          <p:cNvSpPr>
            <a:spLocks noGrp="1"/>
          </p:cNvSpPr>
          <p:nvPr>
            <p:ph type="sldNum" sz="quarter" idx="12"/>
          </p:nvPr>
        </p:nvSpPr>
        <p:spPr/>
        <p:txBody>
          <a:bodyPr/>
          <a:lstStyle/>
          <a:p>
            <a:pPr>
              <a:defRPr/>
            </a:pPr>
            <a:fld id="{FE79BFEE-52BD-4BE0-94C7-06B01ACF3A93}" type="slidenum">
              <a:rPr lang="en-US" altLang="en-US" smtClean="0"/>
              <a:pPr>
                <a:defRPr/>
              </a:pPr>
              <a:t>‹#›</a:t>
            </a:fld>
            <a:endParaRPr lang="en-US" altLang="en-US" dirty="0"/>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7904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822960" y="286606"/>
            <a:ext cx="75438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822960" y="1845734"/>
            <a:ext cx="370332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440" y="1845738"/>
            <a:ext cx="3703320" cy="402335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pPr>
              <a:defRPr/>
            </a:pPr>
            <a:endParaRPr lang="en-US" dirty="0"/>
          </a:p>
        </p:txBody>
      </p:sp>
      <p:sp>
        <p:nvSpPr>
          <p:cNvPr id="6" name="Footer Placeholder 5"/>
          <p:cNvSpPr>
            <a:spLocks noGrp="1"/>
          </p:cNvSpPr>
          <p:nvPr>
            <p:ph type="ftr" sz="quarter" idx="11"/>
          </p:nvPr>
        </p:nvSpPr>
        <p:spPr/>
        <p:txBody>
          <a:bodyPr/>
          <a:lstStyle/>
          <a:p>
            <a:pPr>
              <a:defRPr/>
            </a:pPr>
            <a:endParaRPr lang="en-US" dirty="0"/>
          </a:p>
        </p:txBody>
      </p:sp>
      <p:sp>
        <p:nvSpPr>
          <p:cNvPr id="7" name="Slide Number Placeholder 6"/>
          <p:cNvSpPr>
            <a:spLocks noGrp="1"/>
          </p:cNvSpPr>
          <p:nvPr>
            <p:ph type="sldNum" sz="quarter" idx="12"/>
          </p:nvPr>
        </p:nvSpPr>
        <p:spPr/>
        <p:txBody>
          <a:bodyPr/>
          <a:lstStyle/>
          <a:p>
            <a:pPr>
              <a:defRPr/>
            </a:pPr>
            <a:fld id="{F5F45BE4-C238-4599-8AA5-D020FA182302}" type="slidenum">
              <a:rPr lang="en-US" altLang="en-US" smtClean="0"/>
              <a:pPr>
                <a:defRPr/>
              </a:pPr>
              <a:t>‹#›</a:t>
            </a:fld>
            <a:endParaRPr lang="en-US" altLang="en-US" dirty="0"/>
          </a:p>
        </p:txBody>
      </p:sp>
    </p:spTree>
    <p:extLst>
      <p:ext uri="{BB962C8B-B14F-4D97-AF65-F5344CB8AC3E}">
        <p14:creationId xmlns:p14="http://schemas.microsoft.com/office/powerpoint/2010/main" val="10053425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822960" y="286606"/>
            <a:ext cx="75438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82296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22960" y="2582334"/>
            <a:ext cx="370332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6344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63440" y="2582334"/>
            <a:ext cx="370332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pPr>
              <a:defRPr/>
            </a:pPr>
            <a:endParaRPr lang="en-US" dirty="0"/>
          </a:p>
        </p:txBody>
      </p:sp>
      <p:sp>
        <p:nvSpPr>
          <p:cNvPr id="8" name="Footer Placeholder 7"/>
          <p:cNvSpPr>
            <a:spLocks noGrp="1"/>
          </p:cNvSpPr>
          <p:nvPr>
            <p:ph type="ftr" sz="quarter" idx="11"/>
          </p:nvPr>
        </p:nvSpPr>
        <p:spPr/>
        <p:txBody>
          <a:bodyPr/>
          <a:lstStyle/>
          <a:p>
            <a:pPr>
              <a:defRPr/>
            </a:pPr>
            <a:endParaRPr lang="en-US" dirty="0"/>
          </a:p>
        </p:txBody>
      </p:sp>
      <p:sp>
        <p:nvSpPr>
          <p:cNvPr id="9" name="Slide Number Placeholder 8"/>
          <p:cNvSpPr>
            <a:spLocks noGrp="1"/>
          </p:cNvSpPr>
          <p:nvPr>
            <p:ph type="sldNum" sz="quarter" idx="12"/>
          </p:nvPr>
        </p:nvSpPr>
        <p:spPr/>
        <p:txBody>
          <a:bodyPr/>
          <a:lstStyle/>
          <a:p>
            <a:pPr>
              <a:defRPr/>
            </a:pPr>
            <a:fld id="{0AAED8DA-D847-4B2C-9265-8C39346120A6}" type="slidenum">
              <a:rPr lang="en-US" altLang="en-US" smtClean="0"/>
              <a:pPr>
                <a:defRPr/>
              </a:pPr>
              <a:t>‹#›</a:t>
            </a:fld>
            <a:endParaRPr lang="en-US" altLang="en-US" dirty="0"/>
          </a:p>
        </p:txBody>
      </p:sp>
    </p:spTree>
    <p:extLst>
      <p:ext uri="{BB962C8B-B14F-4D97-AF65-F5344CB8AC3E}">
        <p14:creationId xmlns:p14="http://schemas.microsoft.com/office/powerpoint/2010/main" val="27494478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pPr>
              <a:defRPr/>
            </a:pPr>
            <a:endParaRPr lang="en-US" dirty="0"/>
          </a:p>
        </p:txBody>
      </p:sp>
      <p:sp>
        <p:nvSpPr>
          <p:cNvPr id="4" name="Footer Placeholder 3"/>
          <p:cNvSpPr>
            <a:spLocks noGrp="1"/>
          </p:cNvSpPr>
          <p:nvPr>
            <p:ph type="ftr" sz="quarter" idx="11"/>
          </p:nvPr>
        </p:nvSpPr>
        <p:spPr/>
        <p:txBody>
          <a:bodyPr/>
          <a:lstStyle/>
          <a:p>
            <a:pPr>
              <a:defRPr/>
            </a:pPr>
            <a:endParaRPr lang="en-US" dirty="0"/>
          </a:p>
        </p:txBody>
      </p:sp>
      <p:sp>
        <p:nvSpPr>
          <p:cNvPr id="5" name="Slide Number Placeholder 4"/>
          <p:cNvSpPr>
            <a:spLocks noGrp="1"/>
          </p:cNvSpPr>
          <p:nvPr>
            <p:ph type="sldNum" sz="quarter" idx="12"/>
          </p:nvPr>
        </p:nvSpPr>
        <p:spPr/>
        <p:txBody>
          <a:bodyPr/>
          <a:lstStyle/>
          <a:p>
            <a:pPr>
              <a:defRPr/>
            </a:pPr>
            <a:fld id="{F8C6F5F2-34A5-495D-BDE3-DD41883751DD}" type="slidenum">
              <a:rPr lang="en-US" altLang="en-US" smtClean="0"/>
              <a:pPr>
                <a:defRPr/>
              </a:pPr>
              <a:t>‹#›</a:t>
            </a:fld>
            <a:endParaRPr lang="en-US" altLang="en-US" dirty="0"/>
          </a:p>
        </p:txBody>
      </p:sp>
    </p:spTree>
    <p:extLst>
      <p:ext uri="{BB962C8B-B14F-4D97-AF65-F5344CB8AC3E}">
        <p14:creationId xmlns:p14="http://schemas.microsoft.com/office/powerpoint/2010/main" val="142118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2383"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4"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pPr>
              <a:defRPr/>
            </a:pPr>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pPr>
              <a:defRPr/>
            </a:pPr>
            <a:endParaRPr lang="en-US" dirty="0"/>
          </a:p>
        </p:txBody>
      </p:sp>
      <p:sp>
        <p:nvSpPr>
          <p:cNvPr id="9" name="Slide Number Placeholder 8"/>
          <p:cNvSpPr>
            <a:spLocks noGrp="1"/>
          </p:cNvSpPr>
          <p:nvPr>
            <p:ph type="sldNum" sz="quarter" idx="12"/>
          </p:nvPr>
        </p:nvSpPr>
        <p:spPr/>
        <p:txBody>
          <a:bodyPr/>
          <a:lstStyle/>
          <a:p>
            <a:pPr>
              <a:defRPr/>
            </a:pPr>
            <a:fld id="{B722E670-A92B-4E87-8BC8-605B555D5E8A}" type="slidenum">
              <a:rPr lang="en-US" altLang="en-US" smtClean="0"/>
              <a:pPr>
                <a:defRPr/>
              </a:pPr>
              <a:t>‹#›</a:t>
            </a:fld>
            <a:endParaRPr lang="en-US" altLang="en-US" dirty="0"/>
          </a:p>
        </p:txBody>
      </p:sp>
    </p:spTree>
    <p:extLst>
      <p:ext uri="{BB962C8B-B14F-4D97-AF65-F5344CB8AC3E}">
        <p14:creationId xmlns:p14="http://schemas.microsoft.com/office/powerpoint/2010/main" val="13608191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4"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4" y="0"/>
            <a:ext cx="48007"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1" y="594359"/>
            <a:ext cx="24003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3460239" y="731520"/>
            <a:ext cx="5009393"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42901" y="2926080"/>
            <a:ext cx="24003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349136" y="6459789"/>
            <a:ext cx="1963883" cy="365125"/>
          </a:xfrm>
        </p:spPr>
        <p:txBody>
          <a:bodyPr/>
          <a:lstStyle>
            <a:lvl1pPr algn="l">
              <a:defRPr/>
            </a:lvl1pPr>
          </a:lstStyle>
          <a:p>
            <a:pPr>
              <a:defRPr/>
            </a:pPr>
            <a:endParaRPr lang="en-US" dirty="0"/>
          </a:p>
        </p:txBody>
      </p:sp>
      <p:sp>
        <p:nvSpPr>
          <p:cNvPr id="6" name="Footer Placeholder 5"/>
          <p:cNvSpPr>
            <a:spLocks noGrp="1"/>
          </p:cNvSpPr>
          <p:nvPr>
            <p:ph type="ftr" sz="quarter" idx="11"/>
          </p:nvPr>
        </p:nvSpPr>
        <p:spPr>
          <a:xfrm>
            <a:off x="3600450" y="6459789"/>
            <a:ext cx="3486151" cy="365125"/>
          </a:xfrm>
        </p:spPr>
        <p:txBody>
          <a:bodyPr/>
          <a:lstStyle>
            <a:lvl1pPr algn="l">
              <a:defRPr>
                <a:solidFill>
                  <a:schemeClr val="tx2"/>
                </a:solidFill>
              </a:defRPr>
            </a:lvl1pPr>
          </a:lstStyle>
          <a:p>
            <a:pPr>
              <a:defRPr/>
            </a:pPr>
            <a:endParaRPr lang="en-US" dirty="0">
              <a:solidFill>
                <a:srgbClr val="637052"/>
              </a:solidFill>
            </a:endParaRPr>
          </a:p>
        </p:txBody>
      </p:sp>
      <p:sp>
        <p:nvSpPr>
          <p:cNvPr id="7" name="Slide Number Placeholder 6"/>
          <p:cNvSpPr>
            <a:spLocks noGrp="1"/>
          </p:cNvSpPr>
          <p:nvPr>
            <p:ph type="sldNum" sz="quarter" idx="12"/>
          </p:nvPr>
        </p:nvSpPr>
        <p:spPr/>
        <p:txBody>
          <a:bodyPr/>
          <a:lstStyle>
            <a:lvl1pPr>
              <a:defRPr>
                <a:solidFill>
                  <a:schemeClr val="tx2"/>
                </a:solidFill>
              </a:defRPr>
            </a:lvl1pPr>
          </a:lstStyle>
          <a:p>
            <a:pPr>
              <a:defRPr/>
            </a:pPr>
            <a:fld id="{59224478-803B-426A-9453-CAB0C9990173}" type="slidenum">
              <a:rPr lang="en-US" altLang="en-US" smtClean="0">
                <a:solidFill>
                  <a:srgbClr val="637052"/>
                </a:solidFill>
              </a:rPr>
              <a:pPr>
                <a:defRPr/>
              </a:pPr>
              <a:t>‹#›</a:t>
            </a:fld>
            <a:endParaRPr lang="en-US" altLang="en-US" dirty="0">
              <a:solidFill>
                <a:srgbClr val="637052"/>
              </a:solidFill>
            </a:endParaRPr>
          </a:p>
        </p:txBody>
      </p:sp>
    </p:spTree>
    <p:extLst>
      <p:ext uri="{BB962C8B-B14F-4D97-AF65-F5344CB8AC3E}">
        <p14:creationId xmlns:p14="http://schemas.microsoft.com/office/powerpoint/2010/main" val="18475055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2" y="4953000"/>
            <a:ext cx="9141619"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4" y="491507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5074920"/>
            <a:ext cx="7589520" cy="822960"/>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3" y="0"/>
            <a:ext cx="9143990"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Drag picture to placeholder or click icon to add</a:t>
            </a:r>
          </a:p>
        </p:txBody>
      </p:sp>
      <p:sp>
        <p:nvSpPr>
          <p:cNvPr id="4" name="Text Placeholder 3"/>
          <p:cNvSpPr>
            <a:spLocks noGrp="1"/>
          </p:cNvSpPr>
          <p:nvPr>
            <p:ph type="body" sz="half" idx="2"/>
          </p:nvPr>
        </p:nvSpPr>
        <p:spPr>
          <a:xfrm>
            <a:off x="822958" y="5907024"/>
            <a:ext cx="7589520"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pPr>
              <a:defRPr/>
            </a:pPr>
            <a:endParaRPr lang="en-US" dirty="0"/>
          </a:p>
        </p:txBody>
      </p:sp>
      <p:sp>
        <p:nvSpPr>
          <p:cNvPr id="6" name="Footer Placeholder 5"/>
          <p:cNvSpPr>
            <a:spLocks noGrp="1"/>
          </p:cNvSpPr>
          <p:nvPr>
            <p:ph type="ftr" sz="quarter" idx="11"/>
          </p:nvPr>
        </p:nvSpPr>
        <p:spPr/>
        <p:txBody>
          <a:bodyPr/>
          <a:lstStyle/>
          <a:p>
            <a:pPr>
              <a:defRPr/>
            </a:pPr>
            <a:endParaRPr lang="en-US" dirty="0"/>
          </a:p>
        </p:txBody>
      </p:sp>
      <p:sp>
        <p:nvSpPr>
          <p:cNvPr id="7" name="Slide Number Placeholder 6"/>
          <p:cNvSpPr>
            <a:spLocks noGrp="1"/>
          </p:cNvSpPr>
          <p:nvPr>
            <p:ph type="sldNum" sz="quarter" idx="12"/>
          </p:nvPr>
        </p:nvSpPr>
        <p:spPr/>
        <p:txBody>
          <a:bodyPr/>
          <a:lstStyle/>
          <a:p>
            <a:pPr>
              <a:defRPr/>
            </a:pPr>
            <a:fld id="{2CC8B780-A6CD-48FC-BB36-3871CDE65583}" type="slidenum">
              <a:rPr lang="en-US" altLang="en-US" smtClean="0"/>
              <a:pPr>
                <a:defRPr/>
              </a:pPr>
              <a:t>‹#›</a:t>
            </a:fld>
            <a:endParaRPr lang="en-US" altLang="en-US" dirty="0"/>
          </a:p>
        </p:txBody>
      </p:sp>
    </p:spTree>
    <p:extLst>
      <p:ext uri="{BB962C8B-B14F-4D97-AF65-F5344CB8AC3E}">
        <p14:creationId xmlns:p14="http://schemas.microsoft.com/office/powerpoint/2010/main" val="17162434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2" y="6400800"/>
            <a:ext cx="9144002"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2" y="6334318"/>
            <a:ext cx="9144002" cy="65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822960" y="286606"/>
            <a:ext cx="75438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822959" y="1845734"/>
            <a:ext cx="7543802"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2963" y="6459789"/>
            <a:ext cx="1854203" cy="365125"/>
          </a:xfrm>
          <a:prstGeom prst="rect">
            <a:avLst/>
          </a:prstGeom>
        </p:spPr>
        <p:txBody>
          <a:bodyPr vert="horz" lIns="91440" tIns="45720" rIns="91440" bIns="45720" rtlCol="0" anchor="ctr"/>
          <a:lstStyle>
            <a:lvl1pPr algn="l">
              <a:defRPr sz="900">
                <a:solidFill>
                  <a:srgbClr val="FFFFFF"/>
                </a:solidFill>
              </a:defRPr>
            </a:lvl1pPr>
          </a:lstStyle>
          <a:p>
            <a:pPr eaLnBrk="0" fontAlgn="base" hangingPunct="0">
              <a:spcBef>
                <a:spcPct val="0"/>
              </a:spcBef>
              <a:spcAft>
                <a:spcPct val="0"/>
              </a:spcAft>
              <a:defRPr/>
            </a:pPr>
            <a:endParaRPr lang="en-US" dirty="0">
              <a:latin typeface="Arial" charset="0"/>
              <a:ea typeface="MS PGothic" pitchFamily="34" charset="-128"/>
            </a:endParaRPr>
          </a:p>
        </p:txBody>
      </p:sp>
      <p:sp>
        <p:nvSpPr>
          <p:cNvPr id="5" name="Footer Placeholder 4"/>
          <p:cNvSpPr>
            <a:spLocks noGrp="1"/>
          </p:cNvSpPr>
          <p:nvPr>
            <p:ph type="ftr" sz="quarter" idx="3"/>
          </p:nvPr>
        </p:nvSpPr>
        <p:spPr>
          <a:xfrm>
            <a:off x="2764640" y="6459789"/>
            <a:ext cx="3617103" cy="365125"/>
          </a:xfrm>
          <a:prstGeom prst="rect">
            <a:avLst/>
          </a:prstGeom>
        </p:spPr>
        <p:txBody>
          <a:bodyPr vert="horz" lIns="91440" tIns="45720" rIns="91440" bIns="45720" rtlCol="0" anchor="ctr"/>
          <a:lstStyle>
            <a:lvl1pPr algn="ctr">
              <a:defRPr sz="900" cap="all" baseline="0">
                <a:solidFill>
                  <a:srgbClr val="FFFFFF"/>
                </a:solidFill>
              </a:defRPr>
            </a:lvl1pPr>
          </a:lstStyle>
          <a:p>
            <a:pPr eaLnBrk="0" fontAlgn="base" hangingPunct="0">
              <a:spcBef>
                <a:spcPct val="0"/>
              </a:spcBef>
              <a:spcAft>
                <a:spcPct val="0"/>
              </a:spcAft>
              <a:defRPr/>
            </a:pPr>
            <a:endParaRPr lang="en-US" dirty="0">
              <a:latin typeface="Arial" charset="0"/>
              <a:ea typeface="MS PGothic" pitchFamily="34" charset="-128"/>
            </a:endParaRPr>
          </a:p>
        </p:txBody>
      </p:sp>
      <p:sp>
        <p:nvSpPr>
          <p:cNvPr id="6" name="Slide Number Placeholder 5"/>
          <p:cNvSpPr>
            <a:spLocks noGrp="1"/>
          </p:cNvSpPr>
          <p:nvPr>
            <p:ph type="sldNum" sz="quarter" idx="4"/>
          </p:nvPr>
        </p:nvSpPr>
        <p:spPr>
          <a:xfrm>
            <a:off x="7425345" y="6459789"/>
            <a:ext cx="984019" cy="365125"/>
          </a:xfrm>
          <a:prstGeom prst="rect">
            <a:avLst/>
          </a:prstGeom>
        </p:spPr>
        <p:txBody>
          <a:bodyPr vert="horz" lIns="91440" tIns="45720" rIns="91440" bIns="45720" rtlCol="0" anchor="ctr"/>
          <a:lstStyle>
            <a:lvl1pPr algn="r">
              <a:defRPr sz="1050">
                <a:solidFill>
                  <a:srgbClr val="FFFFFF"/>
                </a:solidFill>
              </a:defRPr>
            </a:lvl1pPr>
          </a:lstStyle>
          <a:p>
            <a:pPr eaLnBrk="0" fontAlgn="base" hangingPunct="0">
              <a:spcBef>
                <a:spcPct val="0"/>
              </a:spcBef>
              <a:spcAft>
                <a:spcPct val="0"/>
              </a:spcAft>
              <a:defRPr/>
            </a:pPr>
            <a:fld id="{57EF1939-3C87-43DB-A89B-601AEEBEAEDF}" type="slidenum">
              <a:rPr lang="en-US" altLang="en-US" smtClean="0">
                <a:latin typeface="Arial" charset="0"/>
                <a:ea typeface="MS PGothic" pitchFamily="34" charset="-128"/>
              </a:rPr>
              <a:pPr eaLnBrk="0" fontAlgn="base" hangingPunct="0">
                <a:spcBef>
                  <a:spcPct val="0"/>
                </a:spcBef>
                <a:spcAft>
                  <a:spcPct val="0"/>
                </a:spcAft>
                <a:defRPr/>
              </a:pPr>
              <a:t>‹#›</a:t>
            </a:fld>
            <a:endParaRPr lang="en-US" altLang="en-US" dirty="0">
              <a:latin typeface="Arial" charset="0"/>
              <a:ea typeface="MS PGothic" pitchFamily="34" charset="-128"/>
            </a:endParaRPr>
          </a:p>
        </p:txBody>
      </p:sp>
      <p:cxnSp>
        <p:nvCxnSpPr>
          <p:cNvPr id="10" name="Straight Connector 9"/>
          <p:cNvCxnSpPr/>
          <p:nvPr/>
        </p:nvCxnSpPr>
        <p:spPr>
          <a:xfrm>
            <a:off x="895150" y="1737845"/>
            <a:ext cx="74752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6345174"/>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 Id="rId4" Type="http://schemas.openxmlformats.org/officeDocument/2006/relationships/image" Target="../media/image530.png"/></Relationships>
</file>

<file path=ppt/slides/_rels/slide16.xml.rels><?xml version="1.0" encoding="UTF-8" standalone="yes"?>
<Relationships xmlns="http://schemas.openxmlformats.org/package/2006/relationships"><Relationship Id="rId8" Type="http://schemas.openxmlformats.org/officeDocument/2006/relationships/image" Target="../media/image670.png"/><Relationship Id="rId13" Type="http://schemas.openxmlformats.org/officeDocument/2006/relationships/image" Target="../media/image12.png"/><Relationship Id="rId7" Type="http://schemas.openxmlformats.org/officeDocument/2006/relationships/image" Target="../media/image80.png"/><Relationship Id="rId12" Type="http://schemas.openxmlformats.org/officeDocument/2006/relationships/image" Target="../media/image560.png"/><Relationship Id="rId2" Type="http://schemas.openxmlformats.org/officeDocument/2006/relationships/image" Target="../media/image9.jpeg"/><Relationship Id="rId1" Type="http://schemas.openxmlformats.org/officeDocument/2006/relationships/slideLayout" Target="../slideLayouts/slideLayout2.xml"/><Relationship Id="rId6" Type="http://schemas.openxmlformats.org/officeDocument/2006/relationships/image" Target="../media/image79.png"/><Relationship Id="rId11" Type="http://schemas.openxmlformats.org/officeDocument/2006/relationships/image" Target="../media/image11.png"/><Relationship Id="rId5" Type="http://schemas.openxmlformats.org/officeDocument/2006/relationships/image" Target="../media/image78.png"/><Relationship Id="rId10" Type="http://schemas.openxmlformats.org/officeDocument/2006/relationships/image" Target="../media/image10.png"/><Relationship Id="rId4" Type="http://schemas.openxmlformats.org/officeDocument/2006/relationships/image" Target="../media/image630.png"/><Relationship Id="rId9" Type="http://schemas.openxmlformats.org/officeDocument/2006/relationships/image" Target="../media/image81.png"/></Relationships>
</file>

<file path=ppt/slides/_rels/slide17.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740.png"/><Relationship Id="rId7" Type="http://schemas.openxmlformats.org/officeDocument/2006/relationships/image" Target="../media/image770.png"/><Relationship Id="rId12" Type="http://schemas.openxmlformats.org/officeDocument/2006/relationships/image" Target="../media/image690.png"/><Relationship Id="rId2" Type="http://schemas.openxmlformats.org/officeDocument/2006/relationships/image" Target="../media/image730.png"/><Relationship Id="rId1" Type="http://schemas.openxmlformats.org/officeDocument/2006/relationships/slideLayout" Target="../slideLayouts/slideLayout2.xml"/><Relationship Id="rId6" Type="http://schemas.openxmlformats.org/officeDocument/2006/relationships/image" Target="../media/image760.png"/><Relationship Id="rId11" Type="http://schemas.openxmlformats.org/officeDocument/2006/relationships/image" Target="../media/image820.png"/><Relationship Id="rId5" Type="http://schemas.openxmlformats.org/officeDocument/2006/relationships/image" Target="../media/image9.jpeg"/><Relationship Id="rId15" Type="http://schemas.openxmlformats.org/officeDocument/2006/relationships/image" Target="../media/image550.png"/><Relationship Id="rId10" Type="http://schemas.openxmlformats.org/officeDocument/2006/relationships/image" Target="../media/image810.png"/><Relationship Id="rId4" Type="http://schemas.openxmlformats.org/officeDocument/2006/relationships/image" Target="../media/image750.png"/><Relationship Id="rId9" Type="http://schemas.openxmlformats.org/officeDocument/2006/relationships/image" Target="../media/image790.png"/><Relationship Id="rId14" Type="http://schemas.openxmlformats.org/officeDocument/2006/relationships/image" Target="../media/image840.png"/></Relationships>
</file>

<file path=ppt/slides/_rels/slide18.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711.png"/><Relationship Id="rId1" Type="http://schemas.openxmlformats.org/officeDocument/2006/relationships/slideLayout" Target="../slideLayouts/slideLayout2.xml"/><Relationship Id="rId5" Type="http://schemas.openxmlformats.org/officeDocument/2006/relationships/image" Target="../media/image88.png"/><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2.xml"/><Relationship Id="rId6" Type="http://schemas.openxmlformats.org/officeDocument/2006/relationships/image" Target="../media/image830.png"/><Relationship Id="rId5" Type="http://schemas.openxmlformats.org/officeDocument/2006/relationships/image" Target="../media/image91.png"/><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92.png"/><Relationship Id="rId1" Type="http://schemas.openxmlformats.org/officeDocument/2006/relationships/slideLayout" Target="../slideLayouts/slideLayout2.xml"/><Relationship Id="rId5" Type="http://schemas.openxmlformats.org/officeDocument/2006/relationships/image" Target="../media/image850.png"/><Relationship Id="rId4" Type="http://schemas.openxmlformats.org/officeDocument/2006/relationships/image" Target="../media/image920.png"/></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image" Target="../media/image17.jpeg"/><Relationship Id="rId1" Type="http://schemas.openxmlformats.org/officeDocument/2006/relationships/slideLayout" Target="../slideLayouts/slideLayout2.xml"/><Relationship Id="rId6" Type="http://schemas.openxmlformats.org/officeDocument/2006/relationships/image" Target="../media/image251.png"/><Relationship Id="rId4" Type="http://schemas.openxmlformats.org/officeDocument/2006/relationships/image" Target="../media/image18.png"/></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1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1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image" Target="../media/image330.png"/><Relationship Id="rId3" Type="http://schemas.openxmlformats.org/officeDocument/2006/relationships/image" Target="../media/image280.png"/><Relationship Id="rId7" Type="http://schemas.openxmlformats.org/officeDocument/2006/relationships/image" Target="../media/image320.png"/><Relationship Id="rId1" Type="http://schemas.openxmlformats.org/officeDocument/2006/relationships/slideLayout" Target="../slideLayouts/slideLayout2.xml"/><Relationship Id="rId6" Type="http://schemas.openxmlformats.org/officeDocument/2006/relationships/image" Target="../media/image310.png"/><Relationship Id="rId11" Type="http://schemas.openxmlformats.org/officeDocument/2006/relationships/image" Target="../media/image21.png"/><Relationship Id="rId5" Type="http://schemas.openxmlformats.org/officeDocument/2006/relationships/image" Target="../media/image300.png"/><Relationship Id="rId10" Type="http://schemas.openxmlformats.org/officeDocument/2006/relationships/image" Target="../media/image35.png"/><Relationship Id="rId4" Type="http://schemas.openxmlformats.org/officeDocument/2006/relationships/image" Target="../media/image290.png"/><Relationship Id="rId9" Type="http://schemas.openxmlformats.org/officeDocument/2006/relationships/image" Target="../media/image340.png"/></Relationships>
</file>

<file path=ppt/slides/_rels/slide33.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jpeg"/><Relationship Id="rId7" Type="http://schemas.openxmlformats.org/officeDocument/2006/relationships/image" Target="../media/image27.pn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26.png"/><Relationship Id="rId11" Type="http://schemas.openxmlformats.org/officeDocument/2006/relationships/hyperlink" Target="http://onlinestatbook.com/stat_sim/sampling_dist/" TargetMode="External"/><Relationship Id="rId5" Type="http://schemas.openxmlformats.org/officeDocument/2006/relationships/image" Target="../media/image25.png"/><Relationship Id="rId10" Type="http://schemas.openxmlformats.org/officeDocument/2006/relationships/image" Target="../media/image30.png"/><Relationship Id="rId4" Type="http://schemas.openxmlformats.org/officeDocument/2006/relationships/image" Target="../media/image24.png"/><Relationship Id="rId9" Type="http://schemas.openxmlformats.org/officeDocument/2006/relationships/image" Target="../media/image29.png"/></Relationships>
</file>

<file path=ppt/slides/_rels/slide34.xml.rels><?xml version="1.0" encoding="UTF-8" standalone="yes"?>
<Relationships xmlns="http://schemas.openxmlformats.org/package/2006/relationships"><Relationship Id="rId8" Type="http://schemas.openxmlformats.org/officeDocument/2006/relationships/image" Target="../media/image140.png"/><Relationship Id="rId3" Type="http://schemas.openxmlformats.org/officeDocument/2006/relationships/image" Target="../media/image32.png"/><Relationship Id="rId7" Type="http://schemas.openxmlformats.org/officeDocument/2006/relationships/image" Target="../media/image36.gif"/><Relationship Id="rId2" Type="http://schemas.openxmlformats.org/officeDocument/2006/relationships/image" Target="../media/image31.gif"/><Relationship Id="rId1" Type="http://schemas.openxmlformats.org/officeDocument/2006/relationships/slideLayout" Target="../slideLayouts/slideLayout1.xml"/><Relationship Id="rId6" Type="http://schemas.openxmlformats.org/officeDocument/2006/relationships/image" Target="../media/image35.gif"/><Relationship Id="rId5" Type="http://schemas.openxmlformats.org/officeDocument/2006/relationships/image" Target="../media/image34.gif"/><Relationship Id="rId10" Type="http://schemas.openxmlformats.org/officeDocument/2006/relationships/chart" Target="../charts/chart1.xml"/><Relationship Id="rId4" Type="http://schemas.openxmlformats.org/officeDocument/2006/relationships/image" Target="../media/image33.gif"/><Relationship Id="rId9" Type="http://schemas.openxmlformats.org/officeDocument/2006/relationships/image" Target="../media/image151.png"/></Relationships>
</file>

<file path=ppt/slides/_rels/slide35.xml.rels><?xml version="1.0" encoding="UTF-8" standalone="yes"?>
<Relationships xmlns="http://schemas.openxmlformats.org/package/2006/relationships"><Relationship Id="rId8" Type="http://schemas.openxmlformats.org/officeDocument/2006/relationships/image" Target="../media/image36.gif"/><Relationship Id="rId13" Type="http://schemas.openxmlformats.org/officeDocument/2006/relationships/image" Target="../media/image201.png"/><Relationship Id="rId18" Type="http://schemas.openxmlformats.org/officeDocument/2006/relationships/chart" Target="../charts/chart2.xml"/><Relationship Id="rId3" Type="http://schemas.openxmlformats.org/officeDocument/2006/relationships/image" Target="../media/image31.gif"/><Relationship Id="rId7" Type="http://schemas.openxmlformats.org/officeDocument/2006/relationships/image" Target="../media/image35.gif"/><Relationship Id="rId12" Type="http://schemas.openxmlformats.org/officeDocument/2006/relationships/image" Target="../media/image191.png"/><Relationship Id="rId17" Type="http://schemas.openxmlformats.org/officeDocument/2006/relationships/image" Target="../media/image37.gif"/><Relationship Id="rId2" Type="http://schemas.openxmlformats.org/officeDocument/2006/relationships/notesSlide" Target="../notesSlides/notesSlide1.xml"/><Relationship Id="rId16" Type="http://schemas.openxmlformats.org/officeDocument/2006/relationships/image" Target="../media/image23.png"/><Relationship Id="rId1" Type="http://schemas.openxmlformats.org/officeDocument/2006/relationships/slideLayout" Target="../slideLayouts/slideLayout1.xml"/><Relationship Id="rId6" Type="http://schemas.openxmlformats.org/officeDocument/2006/relationships/image" Target="../media/image34.gif"/><Relationship Id="rId11" Type="http://schemas.openxmlformats.org/officeDocument/2006/relationships/image" Target="../media/image180.png"/><Relationship Id="rId5" Type="http://schemas.openxmlformats.org/officeDocument/2006/relationships/image" Target="../media/image33.gif"/><Relationship Id="rId15" Type="http://schemas.openxmlformats.org/officeDocument/2006/relationships/image" Target="../media/image221.png"/><Relationship Id="rId10" Type="http://schemas.openxmlformats.org/officeDocument/2006/relationships/image" Target="../media/image17.png"/><Relationship Id="rId4" Type="http://schemas.openxmlformats.org/officeDocument/2006/relationships/image" Target="../media/image32.png"/><Relationship Id="rId9" Type="http://schemas.openxmlformats.org/officeDocument/2006/relationships/image" Target="../media/image161.png"/><Relationship Id="rId14" Type="http://schemas.openxmlformats.org/officeDocument/2006/relationships/image" Target="../media/image213.png"/></Relationships>
</file>

<file path=ppt/slides/_rels/slide36.xml.rels><?xml version="1.0" encoding="UTF-8" standalone="yes"?>
<Relationships xmlns="http://schemas.openxmlformats.org/package/2006/relationships"><Relationship Id="rId8" Type="http://schemas.openxmlformats.org/officeDocument/2006/relationships/image" Target="../media/image270.png"/><Relationship Id="rId13" Type="http://schemas.openxmlformats.org/officeDocument/2006/relationships/image" Target="../media/image31.gif"/><Relationship Id="rId3" Type="http://schemas.openxmlformats.org/officeDocument/2006/relationships/image" Target="../media/image36.gif"/><Relationship Id="rId7" Type="http://schemas.openxmlformats.org/officeDocument/2006/relationships/image" Target="../media/image260.png"/><Relationship Id="rId12" Type="http://schemas.openxmlformats.org/officeDocument/2006/relationships/image" Target="../media/image33.gif"/><Relationship Id="rId17" Type="http://schemas.openxmlformats.org/officeDocument/2006/relationships/chart" Target="../charts/chart3.xml"/><Relationship Id="rId2" Type="http://schemas.openxmlformats.org/officeDocument/2006/relationships/image" Target="../media/image32.png"/><Relationship Id="rId16" Type="http://schemas.openxmlformats.org/officeDocument/2006/relationships/image" Target="../media/image31.png"/><Relationship Id="rId1" Type="http://schemas.openxmlformats.org/officeDocument/2006/relationships/slideLayout" Target="../slideLayouts/slideLayout1.xml"/><Relationship Id="rId6" Type="http://schemas.openxmlformats.org/officeDocument/2006/relationships/image" Target="../media/image250.png"/><Relationship Id="rId11" Type="http://schemas.openxmlformats.org/officeDocument/2006/relationships/image" Target="../media/image301.png"/><Relationship Id="rId5" Type="http://schemas.openxmlformats.org/officeDocument/2006/relationships/image" Target="../media/image17.png"/><Relationship Id="rId15" Type="http://schemas.openxmlformats.org/officeDocument/2006/relationships/image" Target="../media/image35.gif"/><Relationship Id="rId10" Type="http://schemas.openxmlformats.org/officeDocument/2006/relationships/image" Target="../media/image291.png"/><Relationship Id="rId4" Type="http://schemas.openxmlformats.org/officeDocument/2006/relationships/image" Target="../media/image160.png"/><Relationship Id="rId9" Type="http://schemas.openxmlformats.org/officeDocument/2006/relationships/image" Target="../media/image281.png"/><Relationship Id="rId14" Type="http://schemas.openxmlformats.org/officeDocument/2006/relationships/image" Target="../media/image34.gif"/></Relationships>
</file>

<file path=ppt/slides/_rels/slide37.xml.rels><?xml version="1.0" encoding="UTF-8" standalone="yes"?>
<Relationships xmlns="http://schemas.openxmlformats.org/package/2006/relationships"><Relationship Id="rId8" Type="http://schemas.openxmlformats.org/officeDocument/2006/relationships/image" Target="../media/image281.png"/><Relationship Id="rId13" Type="http://schemas.openxmlformats.org/officeDocument/2006/relationships/image" Target="../media/image34.gif"/><Relationship Id="rId3" Type="http://schemas.openxmlformats.org/officeDocument/2006/relationships/image" Target="../media/image36.gif"/><Relationship Id="rId7" Type="http://schemas.openxmlformats.org/officeDocument/2006/relationships/image" Target="../media/image270.png"/><Relationship Id="rId12" Type="http://schemas.openxmlformats.org/officeDocument/2006/relationships/image" Target="../media/image31.gif"/><Relationship Id="rId2" Type="http://schemas.openxmlformats.org/officeDocument/2006/relationships/image" Target="../media/image32.png"/><Relationship Id="rId16" Type="http://schemas.openxmlformats.org/officeDocument/2006/relationships/image" Target="../media/image170.png"/><Relationship Id="rId1" Type="http://schemas.openxmlformats.org/officeDocument/2006/relationships/slideLayout" Target="../slideLayouts/slideLayout1.xml"/><Relationship Id="rId6" Type="http://schemas.openxmlformats.org/officeDocument/2006/relationships/image" Target="../media/image260.png"/><Relationship Id="rId11" Type="http://schemas.openxmlformats.org/officeDocument/2006/relationships/image" Target="../media/image33.gif"/><Relationship Id="rId5" Type="http://schemas.openxmlformats.org/officeDocument/2006/relationships/image" Target="../media/image250.png"/><Relationship Id="rId15" Type="http://schemas.openxmlformats.org/officeDocument/2006/relationships/chart" Target="../charts/chart4.xml"/><Relationship Id="rId10" Type="http://schemas.openxmlformats.org/officeDocument/2006/relationships/image" Target="../media/image33.png"/><Relationship Id="rId4" Type="http://schemas.openxmlformats.org/officeDocument/2006/relationships/image" Target="../media/image17.png"/><Relationship Id="rId9" Type="http://schemas.openxmlformats.org/officeDocument/2006/relationships/image" Target="../media/image321.png"/><Relationship Id="rId14" Type="http://schemas.openxmlformats.org/officeDocument/2006/relationships/image" Target="../media/image35.gif"/></Relationships>
</file>

<file path=ppt/slides/_rels/slide38.xml.rels><?xml version="1.0" encoding="UTF-8" standalone="yes"?>
<Relationships xmlns="http://schemas.openxmlformats.org/package/2006/relationships"><Relationship Id="rId8" Type="http://schemas.openxmlformats.org/officeDocument/2006/relationships/image" Target="../media/image210.png"/><Relationship Id="rId3" Type="http://schemas.openxmlformats.org/officeDocument/2006/relationships/chart" Target="../charts/chart6.xml"/><Relationship Id="rId7" Type="http://schemas.openxmlformats.org/officeDocument/2006/relationships/image" Target="../media/image200.png"/><Relationship Id="rId2" Type="http://schemas.openxmlformats.org/officeDocument/2006/relationships/chart" Target="../charts/chart5.xml"/><Relationship Id="rId1" Type="http://schemas.openxmlformats.org/officeDocument/2006/relationships/slideLayout" Target="../slideLayouts/slideLayout2.xml"/><Relationship Id="rId6" Type="http://schemas.openxmlformats.org/officeDocument/2006/relationships/image" Target="../media/image190.png"/><Relationship Id="rId5" Type="http://schemas.openxmlformats.org/officeDocument/2006/relationships/image" Target="../media/image240.png"/><Relationship Id="rId10" Type="http://schemas.openxmlformats.org/officeDocument/2006/relationships/image" Target="../media/image34.png"/><Relationship Id="rId4" Type="http://schemas.openxmlformats.org/officeDocument/2006/relationships/chart" Target="../charts/chart7.xml"/><Relationship Id="rId9" Type="http://schemas.openxmlformats.org/officeDocument/2006/relationships/image" Target="../media/image220.png"/></Relationships>
</file>

<file path=ppt/slides/_rels/slide3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70.png"/><Relationship Id="rId7" Type="http://schemas.openxmlformats.org/officeDocument/2006/relationships/image" Target="../media/image42.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s>
</file>

<file path=ppt/slides/_rels/slide42.xml.rels><?xml version="1.0" encoding="UTF-8" standalone="yes"?>
<Relationships xmlns="http://schemas.openxmlformats.org/package/2006/relationships"><Relationship Id="rId3" Type="http://schemas.openxmlformats.org/officeDocument/2006/relationships/image" Target="../media/image44.png"/><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6.png"/><Relationship Id="rId4" Type="http://schemas.openxmlformats.org/officeDocument/2006/relationships/image" Target="../media/image45.png"/></Relationships>
</file>

<file path=ppt/slides/_rels/slide4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412.png"/><Relationship Id="rId5" Type="http://schemas.microsoft.com/office/2007/relationships/hdphoto" Target="../media/hdphoto1.wdp"/><Relationship Id="rId4" Type="http://schemas.openxmlformats.org/officeDocument/2006/relationships/image" Target="../media/image48.png"/></Relationships>
</file>

<file path=ppt/slides/_rels/slide44.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png"/><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48.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png"/><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54.png"/></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94553" y="758952"/>
            <a:ext cx="8706256" cy="3566160"/>
          </a:xfrm>
        </p:spPr>
        <p:txBody>
          <a:bodyPr/>
          <a:lstStyle/>
          <a:p>
            <a:pPr algn="ctr"/>
            <a:r>
              <a:rPr lang="en-US" sz="5400" dirty="0"/>
              <a:t>Unit 2 </a:t>
            </a:r>
            <a:br>
              <a:rPr lang="en-US" sz="5400" dirty="0"/>
            </a:br>
            <a:r>
              <a:rPr lang="en-US" sz="5400" dirty="0"/>
              <a:t>For Live Session Assignment: </a:t>
            </a:r>
            <a:r>
              <a:rPr lang="en-US" sz="4400" dirty="0"/>
              <a:t>Inference Using t-Distributions</a:t>
            </a:r>
            <a:endParaRPr lang="en-US" dirty="0"/>
          </a:p>
        </p:txBody>
      </p:sp>
      <p:sp>
        <p:nvSpPr>
          <p:cNvPr id="3" name="Subtitle 2"/>
          <p:cNvSpPr>
            <a:spLocks noGrp="1"/>
          </p:cNvSpPr>
          <p:nvPr>
            <p:ph type="subTitle" idx="1"/>
          </p:nvPr>
        </p:nvSpPr>
        <p:spPr>
          <a:xfrm>
            <a:off x="825039" y="4455621"/>
            <a:ext cx="7543800" cy="1698599"/>
          </a:xfrm>
        </p:spPr>
        <p:txBody>
          <a:bodyPr>
            <a:normAutofit fontScale="77500" lnSpcReduction="20000"/>
          </a:bodyPr>
          <a:lstStyle/>
          <a:p>
            <a:r>
              <a:rPr lang="en-US" sz="2000" dirty="0"/>
              <a:t>Measuring uncertainty in randomized and observational studies</a:t>
            </a:r>
          </a:p>
          <a:p>
            <a:r>
              <a:rPr lang="en-US" sz="2000" dirty="0"/>
              <a:t>-Distribution of the sAMPLE AVERAGE</a:t>
            </a:r>
          </a:p>
          <a:p>
            <a:r>
              <a:rPr lang="en-US" sz="2000" dirty="0"/>
              <a:t>-Using t-distribution for one sample inference</a:t>
            </a:r>
          </a:p>
          <a:p>
            <a:r>
              <a:rPr lang="en-US" sz="2000" dirty="0"/>
              <a:t>-starting to explore t-distribution for two sample problems</a:t>
            </a:r>
          </a:p>
        </p:txBody>
      </p:sp>
      <p:sp>
        <p:nvSpPr>
          <p:cNvPr id="4" name="Slide Number Placeholder 3"/>
          <p:cNvSpPr>
            <a:spLocks noGrp="1"/>
          </p:cNvSpPr>
          <p:nvPr>
            <p:ph type="sldNum" sz="quarter" idx="12"/>
          </p:nvPr>
        </p:nvSpPr>
        <p:spPr/>
        <p:txBody>
          <a:bodyPr/>
          <a:lstStyle/>
          <a:p>
            <a:pPr>
              <a:defRPr/>
            </a:pPr>
            <a:fld id="{16839AA6-FA43-43D2-AC30-6B73533D2B62}" type="slidenum">
              <a:rPr lang="en-US" altLang="en-US" smtClean="0"/>
              <a:pPr>
                <a:defRPr/>
              </a:pPr>
              <a:t>1</a:t>
            </a:fld>
            <a:endParaRPr lang="en-US" altLang="en-US" dirty="0"/>
          </a:p>
        </p:txBody>
      </p:sp>
    </p:spTree>
    <p:extLst>
      <p:ext uri="{BB962C8B-B14F-4D97-AF65-F5344CB8AC3E}">
        <p14:creationId xmlns:p14="http://schemas.microsoft.com/office/powerpoint/2010/main" val="9080972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p:cNvSpPr>
                <a:spLocks noGrp="1"/>
              </p:cNvSpPr>
              <p:nvPr>
                <p:ph type="title"/>
              </p:nvPr>
            </p:nvSpPr>
            <p:spPr>
              <a:xfrm>
                <a:off x="732006" y="2241866"/>
                <a:ext cx="7543800" cy="1450757"/>
              </a:xfrm>
            </p:spPr>
            <p:txBody>
              <a:bodyPr/>
              <a:lstStyle/>
              <a:p>
                <a:pPr algn="ctr"/>
                <a:r>
                  <a:rPr lang="en-US" dirty="0"/>
                  <a:t>Question 2</a:t>
                </a:r>
                <a:br>
                  <a:rPr lang="en-US" dirty="0"/>
                </a:br>
                <a:r>
                  <a:rPr lang="en-US" dirty="0"/>
                  <a:t>(</a:t>
                </a:r>
                <a14:m>
                  <m:oMath xmlns:m="http://schemas.openxmlformats.org/officeDocument/2006/math">
                    <m:r>
                      <a:rPr lang="en-US" i="1">
                        <a:latin typeface="Cambria Math" panose="02040503050406030204" pitchFamily="18" charset="0"/>
                        <a:ea typeface="Cambria Math" panose="02040503050406030204" pitchFamily="18" charset="0"/>
                      </a:rPr>
                      <m:t>≤</m:t>
                    </m:r>
                  </m:oMath>
                </a14:m>
                <a:r>
                  <a:rPr lang="en-US" dirty="0"/>
                  <a:t>1 hour)</a:t>
                </a:r>
              </a:p>
            </p:txBody>
          </p:sp>
        </mc:Choice>
        <mc:Fallback>
          <p:sp>
            <p:nvSpPr>
              <p:cNvPr id="2" name="Title 1"/>
              <p:cNvSpPr>
                <a:spLocks noGrp="1" noRot="1" noChangeAspect="1" noMove="1" noResize="1" noEditPoints="1" noAdjustHandles="1" noChangeArrowheads="1" noChangeShapeType="1" noTextEdit="1"/>
              </p:cNvSpPr>
              <p:nvPr>
                <p:ph type="title"/>
              </p:nvPr>
            </p:nvSpPr>
            <p:spPr>
              <a:xfrm>
                <a:off x="732006" y="2241866"/>
                <a:ext cx="7543800" cy="1450757"/>
              </a:xfrm>
              <a:blipFill>
                <a:blip r:embed="rId2"/>
                <a:stretch>
                  <a:fillRect t="-8696" b="-22609"/>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85BC5B7D-D6B0-4550-9BAF-D21F2647AC79}" type="slidenum">
              <a:rPr lang="en-US" altLang="en-US" smtClean="0"/>
              <a:pPr>
                <a:defRPr/>
              </a:pPr>
              <a:t>10</a:t>
            </a:fld>
            <a:endParaRPr lang="en-US" altLang="en-US" dirty="0"/>
          </a:p>
        </p:txBody>
      </p:sp>
    </p:spTree>
    <p:extLst>
      <p:ext uri="{BB962C8B-B14F-4D97-AF65-F5344CB8AC3E}">
        <p14:creationId xmlns:p14="http://schemas.microsoft.com/office/powerpoint/2010/main" val="6863559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 Sample Hypothesis Testing: </a:t>
            </a:r>
            <a:br>
              <a:rPr lang="en-US" dirty="0"/>
            </a:br>
            <a:r>
              <a:rPr lang="en-US" dirty="0"/>
              <a:t>The 6 Steps</a:t>
            </a:r>
          </a:p>
        </p:txBody>
      </p:sp>
      <p:sp>
        <p:nvSpPr>
          <p:cNvPr id="3" name="Content Placeholder 2"/>
          <p:cNvSpPr>
            <a:spLocks noGrp="1"/>
          </p:cNvSpPr>
          <p:nvPr>
            <p:ph idx="1"/>
          </p:nvPr>
        </p:nvSpPr>
        <p:spPr>
          <a:xfrm>
            <a:off x="691514" y="1925744"/>
            <a:ext cx="7543802" cy="4023360"/>
          </a:xfrm>
        </p:spPr>
        <p:txBody>
          <a:bodyPr/>
          <a:lstStyle/>
          <a:p>
            <a:pPr marL="514350" indent="-514350">
              <a:buAutoNum type="arabicPeriod"/>
            </a:pPr>
            <a:r>
              <a:rPr lang="en-US" dirty="0"/>
              <a:t>Identify H</a:t>
            </a:r>
            <a:r>
              <a:rPr lang="en-US" baseline="-25000" dirty="0"/>
              <a:t>0</a:t>
            </a:r>
            <a:r>
              <a:rPr lang="en-US" dirty="0"/>
              <a:t> and H</a:t>
            </a:r>
            <a:r>
              <a:rPr lang="en-US" baseline="-25000" dirty="0"/>
              <a:t>a</a:t>
            </a:r>
            <a:r>
              <a:rPr lang="en-US" dirty="0"/>
              <a:t>.</a:t>
            </a:r>
          </a:p>
          <a:p>
            <a:pPr marL="514350" indent="-514350">
              <a:buAutoNum type="arabicPeriod"/>
            </a:pPr>
            <a:r>
              <a:rPr lang="en-US" dirty="0"/>
              <a:t>Find the Critical Value(s) and Draw and </a:t>
            </a:r>
            <a:r>
              <a:rPr lang="en-US" sz="2800" dirty="0"/>
              <a:t>Shade.</a:t>
            </a:r>
          </a:p>
          <a:p>
            <a:pPr marL="514350" indent="-514350">
              <a:buAutoNum type="arabicPeriod"/>
            </a:pPr>
            <a:r>
              <a:rPr lang="en-US" dirty="0"/>
              <a:t>Calculate the Test – Statistic. (The evidence!)</a:t>
            </a:r>
          </a:p>
          <a:p>
            <a:pPr marL="514350" indent="-514350">
              <a:buAutoNum type="arabicPeriod"/>
            </a:pPr>
            <a:r>
              <a:rPr lang="en-US" dirty="0"/>
              <a:t>Calculate the p-value.</a:t>
            </a:r>
          </a:p>
          <a:p>
            <a:pPr marL="514350" indent="-514350">
              <a:buAutoNum type="arabicPeriod"/>
            </a:pPr>
            <a:r>
              <a:rPr lang="en-US" dirty="0"/>
              <a:t>Make a decision… Reject H</a:t>
            </a:r>
            <a:r>
              <a:rPr lang="en-US" baseline="-25000" dirty="0"/>
              <a:t>0</a:t>
            </a:r>
            <a:r>
              <a:rPr lang="en-US" dirty="0"/>
              <a:t> or FTR H</a:t>
            </a:r>
            <a:r>
              <a:rPr lang="en-US" baseline="-25000" dirty="0"/>
              <a:t>0</a:t>
            </a:r>
            <a:r>
              <a:rPr lang="en-US" dirty="0"/>
              <a:t>.</a:t>
            </a:r>
          </a:p>
          <a:p>
            <a:pPr marL="514350" indent="-514350">
              <a:buAutoNum type="arabicPeriod"/>
            </a:pPr>
            <a:r>
              <a:rPr lang="en-US" dirty="0"/>
              <a:t>Write a clear conclusion in the context of the problem…. Use mostly non-statistical terms but always report the p-value! Add a confidence interval if appropriate.  End this conclusion with a statement about the scope. </a:t>
            </a:r>
          </a:p>
          <a:p>
            <a:endParaRPr lang="en-US" dirty="0"/>
          </a:p>
        </p:txBody>
      </p:sp>
      <p:sp>
        <p:nvSpPr>
          <p:cNvPr id="4" name="Slide Number Placeholder 3"/>
          <p:cNvSpPr>
            <a:spLocks noGrp="1"/>
          </p:cNvSpPr>
          <p:nvPr>
            <p:ph type="sldNum" sz="quarter" idx="12"/>
          </p:nvPr>
        </p:nvSpPr>
        <p:spPr/>
        <p:txBody>
          <a:bodyPr/>
          <a:lstStyle/>
          <a:p>
            <a:pPr>
              <a:defRPr/>
            </a:pPr>
            <a:fld id="{85BC5B7D-D6B0-4550-9BAF-D21F2647AC79}" type="slidenum">
              <a:rPr lang="en-US" altLang="en-US" smtClean="0"/>
              <a:pPr>
                <a:defRPr/>
              </a:pPr>
              <a:t>11</a:t>
            </a:fld>
            <a:endParaRPr lang="en-US" altLang="en-US" dirty="0"/>
          </a:p>
        </p:txBody>
      </p:sp>
    </p:spTree>
    <p:extLst>
      <p:ext uri="{BB962C8B-B14F-4D97-AF65-F5344CB8AC3E}">
        <p14:creationId xmlns:p14="http://schemas.microsoft.com/office/powerpoint/2010/main" val="3598267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bwMode="auto">
          <a:xfrm>
            <a:off x="457200" y="274638"/>
            <a:ext cx="8488245" cy="7858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r>
              <a:rPr lang="en-US" dirty="0"/>
              <a:t>Example: 1 Sample t-test</a:t>
            </a:r>
            <a:endParaRPr lang="en-US" altLang="en-US" dirty="0"/>
          </a:p>
        </p:txBody>
      </p:sp>
      <p:sp>
        <p:nvSpPr>
          <p:cNvPr id="23555" name="Rectangle 3"/>
          <p:cNvSpPr>
            <a:spLocks noGrp="1" noChangeArrowheads="1"/>
          </p:cNvSpPr>
          <p:nvPr>
            <p:ph type="body" idx="1"/>
          </p:nvPr>
        </p:nvSpPr>
        <p:spPr bwMode="auto">
          <a:xfrm>
            <a:off x="0" y="3741129"/>
            <a:ext cx="9144000" cy="2679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lnSpc>
                <a:spcPct val="90000"/>
              </a:lnSpc>
              <a:buFont typeface="Wingdings" pitchFamily="2" charset="2"/>
              <a:buNone/>
            </a:pPr>
            <a:r>
              <a:rPr lang="en-US" altLang="en-US" dirty="0"/>
              <a:t>The following are ages of 7 randomly chosen patrons seen leaving the Beach Comber in South Mission Beach at 7pm!  We assume that the data come from a normal distribution and would like to test the claim that the mean age of the distribution of Comber patrons is different than 21.  Conduct a 6 step one sample 2-sided t-test with alpha = .05 to test this claim.  Provide enough explanation to fully describe each step.  Recall that Step 2 is finding the critical value which is the same as the t multiplier in the corresponding 95% confidence interval. </a:t>
            </a:r>
          </a:p>
          <a:p>
            <a:pPr algn="ctr" eaLnBrk="1" hangingPunct="1">
              <a:lnSpc>
                <a:spcPct val="90000"/>
              </a:lnSpc>
              <a:buFont typeface="Wingdings" pitchFamily="2" charset="2"/>
              <a:buNone/>
            </a:pPr>
            <a:r>
              <a:rPr lang="en-US" altLang="en-US" sz="2400" dirty="0"/>
              <a:t>	</a:t>
            </a:r>
            <a:r>
              <a:rPr lang="en-US" altLang="en-US" sz="3200" dirty="0"/>
              <a:t>25, 19, 37, 29, 40, 28, 31</a:t>
            </a:r>
          </a:p>
        </p:txBody>
      </p:sp>
      <p:pic>
        <p:nvPicPr>
          <p:cNvPr id="23556" name="Picture 5" descr="beachcomb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3595" y="964928"/>
            <a:ext cx="7957892" cy="275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484651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p:cNvSpPr>
                <a:spLocks noGrp="1"/>
              </p:cNvSpPr>
              <p:nvPr>
                <p:ph type="title"/>
              </p:nvPr>
            </p:nvSpPr>
            <p:spPr>
              <a:xfrm>
                <a:off x="313928" y="4315973"/>
                <a:ext cx="8684367" cy="1450757"/>
              </a:xfrm>
            </p:spPr>
            <p:txBody>
              <a:bodyPr>
                <a:noAutofit/>
              </a:bodyPr>
              <a:lstStyle/>
              <a:p>
                <a:pPr algn="ctr"/>
                <a:r>
                  <a:rPr lang="en-US" sz="4000" dirty="0"/>
                  <a:t>Prep for Question 3</a:t>
                </a:r>
                <a:br>
                  <a:rPr lang="en-US" sz="4000" dirty="0"/>
                </a:br>
                <a:r>
                  <a:rPr lang="en-US" sz="4000" dirty="0"/>
                  <a:t>(</a:t>
                </a:r>
                <a14:m>
                  <m:oMath xmlns:m="http://schemas.openxmlformats.org/officeDocument/2006/math">
                    <m:r>
                      <a:rPr lang="en-US" sz="4000" i="1">
                        <a:latin typeface="Cambria Math" panose="02040503050406030204" pitchFamily="18" charset="0"/>
                        <a:ea typeface="Cambria Math" panose="02040503050406030204" pitchFamily="18" charset="0"/>
                      </a:rPr>
                      <m:t>≤</m:t>
                    </m:r>
                    <m:r>
                      <a:rPr lang="en-US" sz="4000" b="0" i="0" smtClean="0">
                        <a:latin typeface="Cambria Math" panose="02040503050406030204" pitchFamily="18" charset="0"/>
                        <a:ea typeface="Cambria Math" panose="02040503050406030204" pitchFamily="18" charset="0"/>
                      </a:rPr>
                      <m:t>1</m:t>
                    </m:r>
                  </m:oMath>
                </a14:m>
                <a:r>
                  <a:rPr lang="en-US" sz="4000" dirty="0"/>
                  <a:t> hour)</a:t>
                </a:r>
                <a:br>
                  <a:rPr lang="en-US" sz="4000" dirty="0"/>
                </a:br>
                <a:br>
                  <a:rPr lang="en-US" sz="4000" dirty="0"/>
                </a:br>
                <a:r>
                  <a:rPr lang="en-US" sz="4000" dirty="0"/>
                  <a:t>Carefully Review the Following Slides and Sample Code. You will be asked to apply the same ideas to an actual HW problem afterwards.  We will review both the example and the HW problem in live session.  Do you best!</a:t>
                </a:r>
                <a:br>
                  <a:rPr lang="en-US" sz="4000" dirty="0"/>
                </a:br>
                <a:r>
                  <a:rPr lang="en-US" sz="4000" dirty="0"/>
                  <a:t>SAS Code is on </a:t>
                </a:r>
                <a:r>
                  <a:rPr lang="en-US" sz="4000" dirty="0" err="1"/>
                  <a:t>Github</a:t>
                </a:r>
                <a:r>
                  <a:rPr lang="en-US" sz="4000" dirty="0"/>
                  <a:t>!  </a:t>
                </a:r>
              </a:p>
            </p:txBody>
          </p:sp>
        </mc:Choice>
        <mc:Fallback>
          <p:sp>
            <p:nvSpPr>
              <p:cNvPr id="2" name="Title 1"/>
              <p:cNvSpPr>
                <a:spLocks noGrp="1" noRot="1" noChangeAspect="1" noMove="1" noResize="1" noEditPoints="1" noAdjustHandles="1" noChangeArrowheads="1" noChangeShapeType="1" noTextEdit="1"/>
              </p:cNvSpPr>
              <p:nvPr>
                <p:ph type="title"/>
              </p:nvPr>
            </p:nvSpPr>
            <p:spPr>
              <a:xfrm>
                <a:off x="313928" y="4315973"/>
                <a:ext cx="8684367" cy="1450757"/>
              </a:xfrm>
              <a:blipFill>
                <a:blip r:embed="rId2"/>
                <a:stretch>
                  <a:fillRect l="-146" t="-273913" r="-1314" b="-1826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85BC5B7D-D6B0-4550-9BAF-D21F2647AC79}" type="slidenum">
              <a:rPr lang="en-US" altLang="en-US" smtClean="0"/>
              <a:pPr>
                <a:defRPr/>
              </a:pPr>
              <a:t>13</a:t>
            </a:fld>
            <a:endParaRPr lang="en-US" altLang="en-US" dirty="0"/>
          </a:p>
        </p:txBody>
      </p:sp>
    </p:spTree>
    <p:extLst>
      <p:ext uri="{BB962C8B-B14F-4D97-AF65-F5344CB8AC3E}">
        <p14:creationId xmlns:p14="http://schemas.microsoft.com/office/powerpoint/2010/main" val="17720810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pPr>
              <a:defRPr/>
            </a:pPr>
            <a:fld id="{85BC5B7D-D6B0-4550-9BAF-D21F2647AC79}" type="slidenum">
              <a:rPr lang="en-US" altLang="en-US" smtClean="0"/>
              <a:pPr>
                <a:defRPr/>
              </a:pPr>
              <a:t>14</a:t>
            </a:fld>
            <a:endParaRPr lang="en-US" altLang="en-US" dirty="0"/>
          </a:p>
        </p:txBody>
      </p:sp>
      <p:sp>
        <p:nvSpPr>
          <p:cNvPr id="4" name="TextBox 3"/>
          <p:cNvSpPr txBox="1"/>
          <p:nvPr/>
        </p:nvSpPr>
        <p:spPr>
          <a:xfrm>
            <a:off x="663593" y="4122638"/>
            <a:ext cx="8046720" cy="1200329"/>
          </a:xfrm>
          <a:prstGeom prst="rect">
            <a:avLst/>
          </a:prstGeom>
          <a:noFill/>
        </p:spPr>
        <p:txBody>
          <a:bodyPr wrap="square" rtlCol="0">
            <a:spAutoFit/>
          </a:bodyPr>
          <a:lstStyle/>
          <a:p>
            <a:pPr algn="ctr"/>
            <a:r>
              <a:rPr lang="en-US" dirty="0"/>
              <a:t>Perform a two sample t-test for the difference in the mean score between the Intrinsic and Extrinsic groups from the chapter problem.  Provide a complete analysis, including a full conclusion, confidence interval, and scope of inference.  Use an alpha = 0.01 level of significance.  </a:t>
            </a:r>
          </a:p>
        </p:txBody>
      </p:sp>
      <p:sp>
        <p:nvSpPr>
          <p:cNvPr id="5" name="Title 4"/>
          <p:cNvSpPr>
            <a:spLocks noGrp="1"/>
          </p:cNvSpPr>
          <p:nvPr>
            <p:ph type="title"/>
          </p:nvPr>
        </p:nvSpPr>
        <p:spPr>
          <a:xfrm>
            <a:off x="663593" y="2260437"/>
            <a:ext cx="7543800" cy="1450757"/>
          </a:xfrm>
        </p:spPr>
        <p:txBody>
          <a:bodyPr>
            <a:normAutofit fontScale="90000"/>
          </a:bodyPr>
          <a:lstStyle/>
          <a:p>
            <a:pPr algn="ctr"/>
            <a:r>
              <a:rPr lang="en-US" dirty="0"/>
              <a:t>TWO SAMPLE T-TEST FOR THE DIFFERENCE OF MEANS WITH INDEPENDENT SAMPLES</a:t>
            </a:r>
          </a:p>
        </p:txBody>
      </p:sp>
    </p:spTree>
    <p:extLst>
      <p:ext uri="{BB962C8B-B14F-4D97-AF65-F5344CB8AC3E}">
        <p14:creationId xmlns:p14="http://schemas.microsoft.com/office/powerpoint/2010/main" val="26901761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030" y="228600"/>
            <a:ext cx="9044970" cy="715962"/>
          </a:xfrm>
        </p:spPr>
        <p:txBody>
          <a:bodyPr>
            <a:normAutofit/>
          </a:bodyPr>
          <a:lstStyle/>
          <a:p>
            <a:r>
              <a:rPr lang="en-US" sz="4400" dirty="0"/>
              <a:t>Let’s Formalize This Test Into 6 Steps!</a:t>
            </a:r>
          </a:p>
        </p:txBody>
      </p:sp>
      <p:sp>
        <p:nvSpPr>
          <p:cNvPr id="5" name="TextBox 4"/>
          <p:cNvSpPr txBox="1"/>
          <p:nvPr/>
        </p:nvSpPr>
        <p:spPr>
          <a:xfrm>
            <a:off x="266700" y="1818212"/>
            <a:ext cx="8610600" cy="461665"/>
          </a:xfrm>
          <a:prstGeom prst="rect">
            <a:avLst/>
          </a:prstGeom>
          <a:noFill/>
        </p:spPr>
        <p:txBody>
          <a:bodyPr wrap="square" rtlCol="0">
            <a:spAutoFit/>
          </a:bodyPr>
          <a:lstStyle/>
          <a:p>
            <a:pPr algn="ctr"/>
            <a:r>
              <a:rPr lang="en-US" sz="2400" dirty="0"/>
              <a:t>Step 1: Identify the null (H</a:t>
            </a:r>
            <a:r>
              <a:rPr lang="en-US" sz="2400" baseline="-25000" dirty="0"/>
              <a:t>0</a:t>
            </a:r>
            <a:r>
              <a:rPr lang="en-US" sz="2400" dirty="0"/>
              <a:t>) and alternative (H</a:t>
            </a:r>
            <a:r>
              <a:rPr lang="en-US" sz="2400" baseline="-25000" dirty="0"/>
              <a:t>a</a:t>
            </a:r>
            <a:r>
              <a:rPr lang="en-US" sz="2400" dirty="0"/>
              <a:t>) hypothesis. </a:t>
            </a:r>
          </a:p>
        </p:txBody>
      </p:sp>
      <mc:AlternateContent xmlns:mc="http://schemas.openxmlformats.org/markup-compatibility/2006" xmlns:a14="http://schemas.microsoft.com/office/drawing/2010/main">
        <mc:Choice Requires="a14">
          <p:sp>
            <p:nvSpPr>
              <p:cNvPr id="8" name="TextBox 7"/>
              <p:cNvSpPr txBox="1"/>
              <p:nvPr/>
            </p:nvSpPr>
            <p:spPr>
              <a:xfrm>
                <a:off x="2950039" y="2430252"/>
                <a:ext cx="2796663" cy="1446550"/>
              </a:xfrm>
              <a:prstGeom prst="rect">
                <a:avLst/>
              </a:prstGeom>
              <a:noFill/>
            </p:spPr>
            <p:txBody>
              <a:bodyPr wrap="none" rtlCol="0">
                <a:spAutoFit/>
              </a:bodyPr>
              <a:lstStyle/>
              <a:p>
                <a:r>
                  <a:rPr lang="en-US" sz="4000" dirty="0"/>
                  <a:t>H</a:t>
                </a:r>
                <a:r>
                  <a:rPr lang="en-US" sz="4000" baseline="-25000" dirty="0"/>
                  <a:t>0</a:t>
                </a:r>
                <a:r>
                  <a:rPr lang="en-US" sz="4000" dirty="0"/>
                  <a:t>: </a:t>
                </a:r>
                <a14:m>
                  <m:oMath xmlns:m="http://schemas.openxmlformats.org/officeDocument/2006/math">
                    <m:r>
                      <a:rPr lang="en-US" sz="4400" i="1" smtClean="0">
                        <a:latin typeface="Cambria Math"/>
                      </a:rPr>
                      <m:t>µ</m:t>
                    </m:r>
                    <m:r>
                      <a:rPr lang="en-US" sz="4400" b="0" i="1" baseline="-25000" smtClean="0">
                        <a:latin typeface="Cambria Math" panose="02040503050406030204" pitchFamily="18" charset="0"/>
                      </a:rPr>
                      <m:t>𝐼</m:t>
                    </m:r>
                    <m:r>
                      <a:rPr lang="en-US" sz="4400" b="0" i="1" smtClean="0">
                        <a:latin typeface="Cambria Math" panose="02040503050406030204" pitchFamily="18" charset="0"/>
                      </a:rPr>
                      <m:t>=</m:t>
                    </m:r>
                    <m:r>
                      <a:rPr lang="en-US" sz="4400" i="1">
                        <a:latin typeface="Cambria Math"/>
                      </a:rPr>
                      <m:t>µ</m:t>
                    </m:r>
                    <m:r>
                      <a:rPr lang="en-US" sz="4400" b="0" i="1" baseline="-25000" smtClean="0">
                        <a:latin typeface="Cambria Math" panose="02040503050406030204" pitchFamily="18" charset="0"/>
                      </a:rPr>
                      <m:t>𝐸</m:t>
                    </m:r>
                  </m:oMath>
                </a14:m>
                <a:endParaRPr lang="en-US" sz="4000" dirty="0"/>
              </a:p>
              <a:p>
                <a:r>
                  <a:rPr lang="en-US" sz="4000" dirty="0"/>
                  <a:t>H</a:t>
                </a:r>
                <a:r>
                  <a:rPr lang="en-US" sz="4000" baseline="-25000" dirty="0"/>
                  <a:t>a</a:t>
                </a:r>
                <a:r>
                  <a:rPr lang="en-US" sz="4000" dirty="0"/>
                  <a:t>: </a:t>
                </a:r>
                <a14:m>
                  <m:oMath xmlns:m="http://schemas.openxmlformats.org/officeDocument/2006/math">
                    <m:r>
                      <a:rPr lang="en-US" sz="4400" i="1">
                        <a:latin typeface="Cambria Math"/>
                      </a:rPr>
                      <m:t>µ</m:t>
                    </m:r>
                    <m:r>
                      <a:rPr lang="en-US" sz="4400" i="1" baseline="-25000">
                        <a:latin typeface="Cambria Math" panose="02040503050406030204" pitchFamily="18" charset="0"/>
                      </a:rPr>
                      <m:t>𝐼</m:t>
                    </m:r>
                    <m:r>
                      <a:rPr lang="en-US" sz="4000" i="1">
                        <a:latin typeface="Cambria Math"/>
                      </a:rPr>
                      <m:t>≠</m:t>
                    </m:r>
                    <m:r>
                      <a:rPr lang="en-US" sz="4400" i="1">
                        <a:latin typeface="Cambria Math"/>
                      </a:rPr>
                      <m:t>µ</m:t>
                    </m:r>
                    <m:r>
                      <a:rPr lang="en-US" sz="4400" i="1" baseline="-25000">
                        <a:latin typeface="Cambria Math" panose="02040503050406030204" pitchFamily="18" charset="0"/>
                      </a:rPr>
                      <m:t>𝐸</m:t>
                    </m:r>
                  </m:oMath>
                </a14:m>
                <a:endParaRPr lang="en-US" sz="4000" dirty="0"/>
              </a:p>
            </p:txBody>
          </p:sp>
        </mc:Choice>
        <mc:Fallback xmlns="">
          <p:sp>
            <p:nvSpPr>
              <p:cNvPr id="8" name="TextBox 7"/>
              <p:cNvSpPr txBox="1">
                <a:spLocks noRot="1" noChangeAspect="1" noMove="1" noResize="1" noEditPoints="1" noAdjustHandles="1" noChangeArrowheads="1" noChangeShapeType="1" noTextEdit="1"/>
              </p:cNvSpPr>
              <p:nvPr/>
            </p:nvSpPr>
            <p:spPr>
              <a:xfrm>
                <a:off x="2950039" y="2430252"/>
                <a:ext cx="2796663" cy="1446550"/>
              </a:xfrm>
              <a:prstGeom prst="rect">
                <a:avLst/>
              </a:prstGeom>
              <a:blipFill>
                <a:blip r:embed="rId2"/>
                <a:stretch>
                  <a:fillRect l="-7843" t="-4219" b="-16456"/>
                </a:stretch>
              </a:blipFill>
            </p:spPr>
            <p:txBody>
              <a:bodyPr/>
              <a:lstStyle/>
              <a:p>
                <a:r>
                  <a:rPr lang="en-US">
                    <a:noFill/>
                  </a:rPr>
                  <a:t> </a:t>
                </a:r>
              </a:p>
            </p:txBody>
          </p:sp>
        </mc:Fallback>
      </mc:AlternateContent>
      <p:sp>
        <p:nvSpPr>
          <p:cNvPr id="6" name="TextBox 5"/>
          <p:cNvSpPr txBox="1"/>
          <p:nvPr/>
        </p:nvSpPr>
        <p:spPr>
          <a:xfrm>
            <a:off x="685800" y="4098078"/>
            <a:ext cx="8458200" cy="369332"/>
          </a:xfrm>
          <a:prstGeom prst="rect">
            <a:avLst/>
          </a:prstGeom>
          <a:noFill/>
        </p:spPr>
        <p:txBody>
          <a:bodyPr wrap="square" rtlCol="0">
            <a:spAutoFit/>
          </a:bodyPr>
          <a:lstStyle/>
          <a:p>
            <a:r>
              <a:rPr lang="en-US" dirty="0"/>
              <a:t>Which is equivalent to:</a:t>
            </a:r>
          </a:p>
        </p:txBody>
      </p:sp>
      <mc:AlternateContent xmlns:mc="http://schemas.openxmlformats.org/markup-compatibility/2006" xmlns:a14="http://schemas.microsoft.com/office/drawing/2010/main">
        <mc:Choice Requires="a14">
          <p:sp>
            <p:nvSpPr>
              <p:cNvPr id="7" name="TextBox 6"/>
              <p:cNvSpPr txBox="1"/>
              <p:nvPr/>
            </p:nvSpPr>
            <p:spPr>
              <a:xfrm>
                <a:off x="2950039" y="4401002"/>
                <a:ext cx="3479479" cy="1430969"/>
              </a:xfrm>
              <a:prstGeom prst="rect">
                <a:avLst/>
              </a:prstGeom>
              <a:noFill/>
            </p:spPr>
            <p:txBody>
              <a:bodyPr wrap="none" rtlCol="0">
                <a:spAutoFit/>
              </a:bodyPr>
              <a:lstStyle/>
              <a:p>
                <a:r>
                  <a:rPr lang="en-US" sz="4000" dirty="0"/>
                  <a:t>H</a:t>
                </a:r>
                <a:r>
                  <a:rPr lang="en-US" sz="4000" baseline="-25000" dirty="0"/>
                  <a:t>0</a:t>
                </a:r>
                <a:r>
                  <a:rPr lang="en-US" sz="4000" dirty="0"/>
                  <a:t>: </a:t>
                </a:r>
                <a14:m>
                  <m:oMath xmlns:m="http://schemas.openxmlformats.org/officeDocument/2006/math">
                    <m:r>
                      <a:rPr lang="en-US" sz="4400" i="1" smtClean="0">
                        <a:latin typeface="Cambria Math"/>
                      </a:rPr>
                      <m:t>µ</m:t>
                    </m:r>
                    <m:r>
                      <a:rPr lang="en-US" sz="4400" b="0" i="1" baseline="-25000" smtClean="0">
                        <a:latin typeface="Cambria Math" panose="02040503050406030204" pitchFamily="18" charset="0"/>
                      </a:rPr>
                      <m:t>𝐼</m:t>
                    </m:r>
                    <m:r>
                      <a:rPr lang="en-US" sz="4400" b="0" i="1" smtClean="0">
                        <a:latin typeface="Cambria Math" panose="02040503050406030204" pitchFamily="18" charset="0"/>
                      </a:rPr>
                      <m:t>−</m:t>
                    </m:r>
                    <m:r>
                      <a:rPr lang="en-US" sz="4400" i="1">
                        <a:latin typeface="Cambria Math"/>
                      </a:rPr>
                      <m:t>µ</m:t>
                    </m:r>
                    <m:r>
                      <a:rPr lang="en-US" sz="4400" b="0" i="1" baseline="-25000" smtClean="0">
                        <a:latin typeface="Cambria Math" panose="02040503050406030204" pitchFamily="18" charset="0"/>
                      </a:rPr>
                      <m:t>𝐸</m:t>
                    </m:r>
                  </m:oMath>
                </a14:m>
                <a:r>
                  <a:rPr lang="en-US" sz="4000" dirty="0"/>
                  <a:t> = 0</a:t>
                </a:r>
              </a:p>
              <a:p>
                <a:r>
                  <a:rPr lang="en-US" sz="4000" dirty="0"/>
                  <a:t>H</a:t>
                </a:r>
                <a:r>
                  <a:rPr lang="en-US" sz="4000" baseline="-25000" dirty="0"/>
                  <a:t>a</a:t>
                </a:r>
                <a:r>
                  <a:rPr lang="en-US" sz="4000" dirty="0"/>
                  <a:t>: </a:t>
                </a:r>
                <a14:m>
                  <m:oMath xmlns:m="http://schemas.openxmlformats.org/officeDocument/2006/math">
                    <m:r>
                      <a:rPr lang="en-US" sz="4400" i="1">
                        <a:latin typeface="Cambria Math"/>
                      </a:rPr>
                      <m:t>µ</m:t>
                    </m:r>
                    <m:r>
                      <a:rPr lang="en-US" sz="4400" i="1" baseline="-25000">
                        <a:latin typeface="Cambria Math" panose="02040503050406030204" pitchFamily="18" charset="0"/>
                      </a:rPr>
                      <m:t>𝐼</m:t>
                    </m:r>
                    <m:r>
                      <a:rPr lang="en-US" sz="4400" b="0" i="1" smtClean="0">
                        <a:latin typeface="Cambria Math" panose="02040503050406030204" pitchFamily="18" charset="0"/>
                      </a:rPr>
                      <m:t>−</m:t>
                    </m:r>
                    <m:r>
                      <a:rPr lang="en-US" sz="4400" i="1">
                        <a:latin typeface="Cambria Math"/>
                      </a:rPr>
                      <m:t>µ</m:t>
                    </m:r>
                    <m:r>
                      <a:rPr lang="en-US" sz="4400" i="1" baseline="-25000">
                        <a:latin typeface="Cambria Math" panose="02040503050406030204" pitchFamily="18" charset="0"/>
                      </a:rPr>
                      <m:t>𝐸</m:t>
                    </m:r>
                  </m:oMath>
                </a14:m>
                <a:r>
                  <a:rPr lang="en-US" sz="4000" dirty="0"/>
                  <a:t> </a:t>
                </a:r>
                <a14:m>
                  <m:oMath xmlns:m="http://schemas.openxmlformats.org/officeDocument/2006/math">
                    <m:r>
                      <a:rPr lang="en-US" sz="4000" i="1">
                        <a:latin typeface="Cambria Math"/>
                      </a:rPr>
                      <m:t>≠</m:t>
                    </m:r>
                  </m:oMath>
                </a14:m>
                <a:r>
                  <a:rPr lang="en-US" sz="4000" dirty="0"/>
                  <a:t>0</a:t>
                </a:r>
              </a:p>
            </p:txBody>
          </p:sp>
        </mc:Choice>
        <mc:Fallback xmlns="">
          <p:sp>
            <p:nvSpPr>
              <p:cNvPr id="7" name="TextBox 6"/>
              <p:cNvSpPr txBox="1">
                <a:spLocks noRot="1" noChangeAspect="1" noMove="1" noResize="1" noEditPoints="1" noAdjustHandles="1" noChangeArrowheads="1" noChangeShapeType="1" noTextEdit="1"/>
              </p:cNvSpPr>
              <p:nvPr/>
            </p:nvSpPr>
            <p:spPr>
              <a:xfrm>
                <a:off x="2950039" y="4401002"/>
                <a:ext cx="3479479" cy="1430969"/>
              </a:xfrm>
              <a:prstGeom prst="rect">
                <a:avLst/>
              </a:prstGeom>
              <a:blipFill>
                <a:blip r:embed="rId3"/>
                <a:stretch>
                  <a:fillRect l="-6305" t="-4255" r="-2277" b="-1617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99030" y="784244"/>
                <a:ext cx="8945939" cy="923330"/>
              </a:xfrm>
              <a:prstGeom prst="rect">
                <a:avLst/>
              </a:prstGeom>
              <a:noFill/>
            </p:spPr>
            <p:txBody>
              <a:bodyPr wrap="square" rtlCol="0">
                <a:spAutoFit/>
              </a:bodyPr>
              <a:lstStyle/>
              <a:p>
                <a:pPr algn="ctr"/>
                <a:r>
                  <a:rPr lang="en-US" dirty="0"/>
                  <a:t>We would like to test the claim that the mean score of the Intrinsic group is different than that of the Extrinsic group</a:t>
                </a:r>
                <a14:m>
                  <m:oMath xmlns:m="http://schemas.openxmlformats.org/officeDocument/2006/math">
                    <m:r>
                      <a:rPr lang="en-US" b="0" i="1" smtClean="0">
                        <a:latin typeface="Cambria Math"/>
                      </a:rPr>
                      <m:t>.</m:t>
                    </m:r>
                  </m:oMath>
                </a14:m>
                <a:r>
                  <a:rPr lang="en-US" dirty="0"/>
                  <a:t>  To do this, we take a sample of size n</a:t>
                </a:r>
                <a:r>
                  <a:rPr lang="en-US" baseline="-25000" dirty="0"/>
                  <a:t>I</a:t>
                </a:r>
                <a:r>
                  <a:rPr lang="en-US" dirty="0"/>
                  <a:t> = 24 and n</a:t>
                </a:r>
                <a:r>
                  <a:rPr lang="en-US" baseline="-25000" dirty="0"/>
                  <a:t>E</a:t>
                </a:r>
                <a:r>
                  <a:rPr lang="en-US" dirty="0"/>
                  <a:t> = 23 and find that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a:rPr>
                          <m:t>𝑥</m:t>
                        </m:r>
                      </m:e>
                    </m:acc>
                  </m:oMath>
                </a14:m>
                <a:r>
                  <a:rPr lang="en-US" baseline="-25000" dirty="0"/>
                  <a:t>I</a:t>
                </a:r>
                <a:r>
                  <a:rPr lang="en-US" dirty="0"/>
                  <a:t> = 19.88 points, </a:t>
                </a:r>
                <a14:m>
                  <m:oMath xmlns:m="http://schemas.openxmlformats.org/officeDocument/2006/math">
                    <m:acc>
                      <m:accPr>
                        <m:chr m:val="̅"/>
                        <m:ctrlPr>
                          <a:rPr lang="en-US" i="1">
                            <a:latin typeface="Cambria Math" panose="02040503050406030204" pitchFamily="18" charset="0"/>
                          </a:rPr>
                        </m:ctrlPr>
                      </m:accPr>
                      <m:e>
                        <m:r>
                          <a:rPr lang="en-US" i="1">
                            <a:latin typeface="Cambria Math"/>
                          </a:rPr>
                          <m:t>𝑥</m:t>
                        </m:r>
                      </m:e>
                    </m:acc>
                    <m:r>
                      <m:rPr>
                        <m:sty m:val="p"/>
                      </m:rPr>
                      <a:rPr lang="en-US" b="0" i="0" baseline="-25000" smtClean="0">
                        <a:latin typeface="Cambria Math" panose="02040503050406030204" pitchFamily="18" charset="0"/>
                      </a:rPr>
                      <m:t>E</m:t>
                    </m:r>
                  </m:oMath>
                </a14:m>
                <a:r>
                  <a:rPr lang="en-US" dirty="0"/>
                  <a:t> = 15.74, s</a:t>
                </a:r>
                <a:r>
                  <a:rPr lang="en-US" baseline="-25000" dirty="0"/>
                  <a:t>I</a:t>
                </a:r>
                <a:r>
                  <a:rPr lang="en-US" dirty="0"/>
                  <a:t> = 4.44, and s</a:t>
                </a:r>
                <a:r>
                  <a:rPr lang="en-US" baseline="-25000" dirty="0"/>
                  <a:t>E</a:t>
                </a:r>
                <a:r>
                  <a:rPr lang="en-US" dirty="0"/>
                  <a:t>= 5.25 points. </a:t>
                </a:r>
              </a:p>
            </p:txBody>
          </p:sp>
        </mc:Choice>
        <mc:Fallback xmlns="">
          <p:sp>
            <p:nvSpPr>
              <p:cNvPr id="9" name="TextBox 8"/>
              <p:cNvSpPr txBox="1">
                <a:spLocks noRot="1" noChangeAspect="1" noMove="1" noResize="1" noEditPoints="1" noAdjustHandles="1" noChangeArrowheads="1" noChangeShapeType="1" noTextEdit="1"/>
              </p:cNvSpPr>
              <p:nvPr/>
            </p:nvSpPr>
            <p:spPr>
              <a:xfrm>
                <a:off x="99030" y="784244"/>
                <a:ext cx="8945939" cy="923330"/>
              </a:xfrm>
              <a:prstGeom prst="rect">
                <a:avLst/>
              </a:prstGeom>
              <a:blipFill>
                <a:blip r:embed="rId4"/>
                <a:stretch>
                  <a:fillRect l="-545" t="-3974" r="-1703" b="-9934"/>
                </a:stretch>
              </a:blipFill>
            </p:spPr>
            <p:txBody>
              <a:bodyPr/>
              <a:lstStyle/>
              <a:p>
                <a:r>
                  <a:rPr lang="en-US">
                    <a:noFill/>
                  </a:rPr>
                  <a:t> </a:t>
                </a:r>
              </a:p>
            </p:txBody>
          </p:sp>
        </mc:Fallback>
      </mc:AlternateContent>
    </p:spTree>
    <p:extLst>
      <p:ext uri="{BB962C8B-B14F-4D97-AF65-F5344CB8AC3E}">
        <p14:creationId xmlns:p14="http://schemas.microsoft.com/office/powerpoint/2010/main" val="1379297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6" grpId="0"/>
      <p:bldP spid="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348" y="239233"/>
            <a:ext cx="8937820" cy="715962"/>
          </a:xfrm>
        </p:spPr>
        <p:txBody>
          <a:bodyPr>
            <a:normAutofit fontScale="90000"/>
          </a:bodyPr>
          <a:lstStyle/>
          <a:p>
            <a:r>
              <a:rPr lang="en-US" dirty="0"/>
              <a:t>Let’s Formalize This Test Into 6 Steps!</a:t>
            </a:r>
          </a:p>
        </p:txBody>
      </p:sp>
      <p:sp>
        <p:nvSpPr>
          <p:cNvPr id="5" name="TextBox 4"/>
          <p:cNvSpPr txBox="1"/>
          <p:nvPr/>
        </p:nvSpPr>
        <p:spPr>
          <a:xfrm>
            <a:off x="0" y="1921933"/>
            <a:ext cx="7761515" cy="461665"/>
          </a:xfrm>
          <a:prstGeom prst="rect">
            <a:avLst/>
          </a:prstGeom>
          <a:noFill/>
        </p:spPr>
        <p:txBody>
          <a:bodyPr wrap="square" rtlCol="0">
            <a:spAutoFit/>
          </a:bodyPr>
          <a:lstStyle/>
          <a:p>
            <a:pPr algn="ctr"/>
            <a:r>
              <a:rPr lang="en-US" sz="2400" dirty="0"/>
              <a:t>Step 1: Identify the null (H</a:t>
            </a:r>
            <a:r>
              <a:rPr lang="en-US" sz="2400" baseline="-25000" dirty="0"/>
              <a:t>0</a:t>
            </a:r>
            <a:r>
              <a:rPr lang="en-US" sz="2400" dirty="0"/>
              <a:t>) and alternative (H</a:t>
            </a:r>
            <a:r>
              <a:rPr lang="en-US" sz="2400" baseline="-25000" dirty="0"/>
              <a:t>a</a:t>
            </a:r>
            <a:r>
              <a:rPr lang="en-US" sz="2400" dirty="0"/>
              <a:t>) </a:t>
            </a:r>
            <a:r>
              <a:rPr lang="en-US" sz="2000" dirty="0"/>
              <a:t>hypothesis</a:t>
            </a:r>
            <a:r>
              <a:rPr lang="en-US" sz="2400" dirty="0"/>
              <a:t>. </a:t>
            </a:r>
          </a:p>
        </p:txBody>
      </p:sp>
      <p:sp>
        <p:nvSpPr>
          <p:cNvPr id="10" name="TextBox 9"/>
          <p:cNvSpPr txBox="1"/>
          <p:nvPr/>
        </p:nvSpPr>
        <p:spPr>
          <a:xfrm>
            <a:off x="217714" y="2615625"/>
            <a:ext cx="8823148" cy="584775"/>
          </a:xfrm>
          <a:prstGeom prst="rect">
            <a:avLst/>
          </a:prstGeom>
          <a:noFill/>
        </p:spPr>
        <p:txBody>
          <a:bodyPr wrap="square" rtlCol="0">
            <a:spAutoFit/>
          </a:bodyPr>
          <a:lstStyle/>
          <a:p>
            <a:r>
              <a:rPr lang="en-US" sz="3200" dirty="0"/>
              <a:t>Step 2: Draw and Shade and Find the Critical Value.</a:t>
            </a:r>
          </a:p>
        </p:txBody>
      </p:sp>
      <p:pic>
        <p:nvPicPr>
          <p:cNvPr id="11" name="Picture 2" descr="http://www.statisticshowto.com/wp-content/uploads/2013/09/normal-distribution-probability.jpg"/>
          <p:cNvPicPr>
            <a:picLocks noChangeAspect="1" noChangeArrowheads="1"/>
          </p:cNvPicPr>
          <p:nvPr/>
        </p:nvPicPr>
        <p:blipFill rotWithShape="1">
          <a:blip r:embed="rId2">
            <a:extLst>
              <a:ext uri="{28A0092B-C50C-407E-A947-70E740481C1C}">
                <a14:useLocalDpi xmlns:a14="http://schemas.microsoft.com/office/drawing/2010/main" val="0"/>
              </a:ext>
            </a:extLst>
          </a:blip>
          <a:srcRect l="-1" r="1584"/>
          <a:stretch/>
        </p:blipFill>
        <p:spPr bwMode="auto">
          <a:xfrm>
            <a:off x="500743" y="3352800"/>
            <a:ext cx="4191000" cy="1310815"/>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2481942" y="4572000"/>
            <a:ext cx="489289" cy="369332"/>
          </a:xfrm>
          <a:prstGeom prst="rect">
            <a:avLst/>
          </a:prstGeom>
          <a:noFill/>
        </p:spPr>
        <p:txBody>
          <a:bodyPr wrap="square" rtlCol="0">
            <a:spAutoFit/>
          </a:bodyPr>
          <a:lstStyle/>
          <a:p>
            <a:r>
              <a:rPr lang="en-US" dirty="0"/>
              <a:t>0</a:t>
            </a:r>
          </a:p>
        </p:txBody>
      </p:sp>
      <mc:AlternateContent xmlns:mc="http://schemas.openxmlformats.org/markup-compatibility/2006" xmlns:a14="http://schemas.microsoft.com/office/drawing/2010/main">
        <mc:Choice Requires="a14">
          <p:sp>
            <p:nvSpPr>
              <p:cNvPr id="20" name="TextBox 19"/>
              <p:cNvSpPr txBox="1"/>
              <p:nvPr/>
            </p:nvSpPr>
            <p:spPr>
              <a:xfrm>
                <a:off x="3071652" y="5181085"/>
                <a:ext cx="1747338" cy="38151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a:rPr>
                            <m:t>𝑡</m:t>
                          </m:r>
                        </m:e>
                        <m:sub>
                          <m:r>
                            <a:rPr lang="en-US" b="0" i="1" smtClean="0">
                              <a:latin typeface="Cambria Math"/>
                            </a:rPr>
                            <m:t>.</m:t>
                          </m:r>
                          <m:r>
                            <a:rPr lang="en-US" b="0" i="1" smtClean="0">
                              <a:latin typeface="Cambria Math" panose="02040503050406030204" pitchFamily="18" charset="0"/>
                            </a:rPr>
                            <m:t>995,45</m:t>
                          </m:r>
                        </m:sub>
                      </m:sSub>
                      <m:r>
                        <a:rPr lang="en-US" b="0" i="1" smtClean="0">
                          <a:latin typeface="Cambria Math"/>
                        </a:rPr>
                        <m:t>=</m:t>
                      </m:r>
                      <m:r>
                        <a:rPr lang="en-US" b="0" i="1" smtClean="0">
                          <a:latin typeface="Cambria Math" panose="02040503050406030204" pitchFamily="18" charset="0"/>
                        </a:rPr>
                        <m:t>2.690</m:t>
                      </m:r>
                    </m:oMath>
                  </m:oMathPara>
                </a14:m>
                <a:endParaRPr lang="en-US" dirty="0"/>
              </a:p>
            </p:txBody>
          </p:sp>
        </mc:Choice>
        <mc:Fallback xmlns="">
          <p:sp>
            <p:nvSpPr>
              <p:cNvPr id="20" name="TextBox 19"/>
              <p:cNvSpPr txBox="1">
                <a:spLocks noRot="1" noChangeAspect="1" noMove="1" noResize="1" noEditPoints="1" noAdjustHandles="1" noChangeArrowheads="1" noChangeShapeType="1" noTextEdit="1"/>
              </p:cNvSpPr>
              <p:nvPr/>
            </p:nvSpPr>
            <p:spPr>
              <a:xfrm>
                <a:off x="3071652" y="5181085"/>
                <a:ext cx="1747338" cy="381515"/>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p:cNvSpPr txBox="1"/>
              <p:nvPr/>
            </p:nvSpPr>
            <p:spPr>
              <a:xfrm>
                <a:off x="4191000" y="3341914"/>
                <a:ext cx="2820067" cy="369332"/>
              </a:xfrm>
              <a:prstGeom prst="rect">
                <a:avLst/>
              </a:prstGeom>
              <a:noFill/>
            </p:spPr>
            <p:txBody>
              <a:bodyPr wrap="none" rtlCol="0">
                <a:spAutoFit/>
              </a:bodyPr>
              <a:lstStyle/>
              <a:p>
                <a14:m>
                  <m:oMath xmlns:m="http://schemas.openxmlformats.org/officeDocument/2006/math">
                    <m:r>
                      <a:rPr lang="en-US" i="1" smtClean="0">
                        <a:latin typeface="Cambria Math"/>
                        <a:ea typeface="Cambria Math"/>
                      </a:rPr>
                      <m:t>𝛼</m:t>
                    </m:r>
                  </m:oMath>
                </a14:m>
                <a:r>
                  <a:rPr lang="en-US" dirty="0"/>
                  <a:t> = 0.01 = significance level.</a:t>
                </a:r>
              </a:p>
            </p:txBody>
          </p:sp>
        </mc:Choice>
        <mc:Fallback xmlns="">
          <p:sp>
            <p:nvSpPr>
              <p:cNvPr id="22" name="TextBox 21"/>
              <p:cNvSpPr txBox="1">
                <a:spLocks noRot="1" noChangeAspect="1" noMove="1" noResize="1" noEditPoints="1" noAdjustHandles="1" noChangeArrowheads="1" noChangeShapeType="1" noTextEdit="1"/>
              </p:cNvSpPr>
              <p:nvPr/>
            </p:nvSpPr>
            <p:spPr>
              <a:xfrm>
                <a:off x="4191000" y="3341914"/>
                <a:ext cx="2820067" cy="369332"/>
              </a:xfrm>
              <a:prstGeom prst="rect">
                <a:avLst/>
              </a:prstGeom>
              <a:blipFill>
                <a:blip r:embed="rId5"/>
                <a:stretch>
                  <a:fillRect t="-8197" r="-1515" b="-24590"/>
                </a:stretch>
              </a:blipFill>
            </p:spPr>
            <p:txBody>
              <a:bodyPr/>
              <a:lstStyle/>
              <a:p>
                <a:r>
                  <a:rPr lang="en-US">
                    <a:noFill/>
                  </a:rPr>
                  <a:t> </a:t>
                </a:r>
              </a:p>
            </p:txBody>
          </p:sp>
        </mc:Fallback>
      </mc:AlternateContent>
      <p:cxnSp>
        <p:nvCxnSpPr>
          <p:cNvPr id="24" name="Straight Arrow Connector 23"/>
          <p:cNvCxnSpPr/>
          <p:nvPr/>
        </p:nvCxnSpPr>
        <p:spPr>
          <a:xfrm flipH="1">
            <a:off x="4365374" y="4343399"/>
            <a:ext cx="285888" cy="22860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TextBox 25"/>
              <p:cNvSpPr txBox="1"/>
              <p:nvPr/>
            </p:nvSpPr>
            <p:spPr>
              <a:xfrm>
                <a:off x="4349465" y="4013650"/>
                <a:ext cx="79861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0</m:t>
                      </m:r>
                      <m:r>
                        <a:rPr lang="en-US" i="1" smtClean="0">
                          <a:latin typeface="Cambria Math"/>
                        </a:rPr>
                        <m:t>.</m:t>
                      </m:r>
                      <m:r>
                        <a:rPr lang="en-US" b="0" i="1" smtClean="0">
                          <a:latin typeface="Cambria Math"/>
                        </a:rPr>
                        <m:t>0</m:t>
                      </m:r>
                      <m:r>
                        <a:rPr lang="en-US" b="0" i="1" smtClean="0">
                          <a:latin typeface="Cambria Math" panose="02040503050406030204" pitchFamily="18" charset="0"/>
                        </a:rPr>
                        <m:t>0</m:t>
                      </m:r>
                      <m:r>
                        <a:rPr lang="en-US" b="0" i="1" smtClean="0">
                          <a:latin typeface="Cambria Math"/>
                        </a:rPr>
                        <m:t>5</m:t>
                      </m:r>
                    </m:oMath>
                  </m:oMathPara>
                </a14:m>
                <a:endParaRPr lang="en-US" dirty="0"/>
              </a:p>
            </p:txBody>
          </p:sp>
        </mc:Choice>
        <mc:Fallback xmlns="">
          <p:sp>
            <p:nvSpPr>
              <p:cNvPr id="26" name="TextBox 25"/>
              <p:cNvSpPr txBox="1">
                <a:spLocks noRot="1" noChangeAspect="1" noMove="1" noResize="1" noEditPoints="1" noAdjustHandles="1" noChangeArrowheads="1" noChangeShapeType="1" noTextEdit="1"/>
              </p:cNvSpPr>
              <p:nvPr/>
            </p:nvSpPr>
            <p:spPr>
              <a:xfrm>
                <a:off x="4349465" y="4013650"/>
                <a:ext cx="798617" cy="369332"/>
              </a:xfrm>
              <a:prstGeom prst="rect">
                <a:avLst/>
              </a:prstGeom>
              <a:blipFill>
                <a:blip r:embed="rId6"/>
                <a:stretch>
                  <a:fillRect/>
                </a:stretch>
              </a:blipFill>
            </p:spPr>
            <p:txBody>
              <a:bodyPr/>
              <a:lstStyle/>
              <a:p>
                <a:r>
                  <a:rPr lang="en-US">
                    <a:noFill/>
                  </a:rPr>
                  <a:t> </a:t>
                </a:r>
              </a:p>
            </p:txBody>
          </p:sp>
        </mc:Fallback>
      </mc:AlternateContent>
      <p:sp>
        <p:nvSpPr>
          <p:cNvPr id="27" name="TextBox 26"/>
          <p:cNvSpPr txBox="1"/>
          <p:nvPr/>
        </p:nvSpPr>
        <p:spPr>
          <a:xfrm>
            <a:off x="5227755" y="3758101"/>
            <a:ext cx="2098299" cy="369332"/>
          </a:xfrm>
          <a:prstGeom prst="rect">
            <a:avLst/>
          </a:prstGeom>
          <a:noFill/>
        </p:spPr>
        <p:txBody>
          <a:bodyPr wrap="square" rtlCol="0">
            <a:spAutoFit/>
          </a:bodyPr>
          <a:lstStyle/>
          <a:p>
            <a:r>
              <a:rPr lang="en-US" dirty="0"/>
              <a:t>df = 24 +23 – 2 = 45</a:t>
            </a:r>
          </a:p>
        </p:txBody>
      </p:sp>
      <p:cxnSp>
        <p:nvCxnSpPr>
          <p:cNvPr id="29" name="Straight Connector 28"/>
          <p:cNvCxnSpPr/>
          <p:nvPr/>
        </p:nvCxnSpPr>
        <p:spPr>
          <a:xfrm>
            <a:off x="457200" y="5054718"/>
            <a:ext cx="423454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4332579" y="4953177"/>
            <a:ext cx="0" cy="20308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Rectangle 31"/>
          <p:cNvSpPr/>
          <p:nvPr/>
        </p:nvSpPr>
        <p:spPr>
          <a:xfrm>
            <a:off x="152400" y="4888468"/>
            <a:ext cx="261610" cy="369332"/>
          </a:xfrm>
          <a:prstGeom prst="rect">
            <a:avLst/>
          </a:prstGeom>
        </p:spPr>
        <p:txBody>
          <a:bodyPr wrap="none">
            <a:spAutoFit/>
          </a:bodyPr>
          <a:lstStyle/>
          <a:p>
            <a:r>
              <a:rPr lang="en-US" i="1" dirty="0"/>
              <a:t>t</a:t>
            </a:r>
          </a:p>
        </p:txBody>
      </p:sp>
      <p:cxnSp>
        <p:nvCxnSpPr>
          <p:cNvPr id="21" name="Straight Arrow Connector 20"/>
          <p:cNvCxnSpPr/>
          <p:nvPr/>
        </p:nvCxnSpPr>
        <p:spPr>
          <a:xfrm>
            <a:off x="738456" y="4327666"/>
            <a:ext cx="114905" cy="27795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p:cNvSpPr txBox="1"/>
              <p:nvPr/>
            </p:nvSpPr>
            <p:spPr>
              <a:xfrm>
                <a:off x="283205" y="3989376"/>
                <a:ext cx="79861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0</m:t>
                      </m:r>
                      <m:r>
                        <a:rPr lang="en-US" i="1" smtClean="0">
                          <a:latin typeface="Cambria Math"/>
                        </a:rPr>
                        <m:t>.</m:t>
                      </m:r>
                      <m:r>
                        <a:rPr lang="en-US" b="0" i="1" smtClean="0">
                          <a:latin typeface="Cambria Math"/>
                        </a:rPr>
                        <m:t>0</m:t>
                      </m:r>
                      <m:r>
                        <a:rPr lang="en-US" b="0" i="1" smtClean="0">
                          <a:latin typeface="Cambria Math" panose="02040503050406030204" pitchFamily="18" charset="0"/>
                        </a:rPr>
                        <m:t>0</m:t>
                      </m:r>
                      <m:r>
                        <a:rPr lang="en-US" b="0" i="1" smtClean="0">
                          <a:latin typeface="Cambria Math"/>
                        </a:rPr>
                        <m:t>5</m:t>
                      </m:r>
                    </m:oMath>
                  </m:oMathPara>
                </a14:m>
                <a:endParaRPr lang="en-US" dirty="0"/>
              </a:p>
            </p:txBody>
          </p:sp>
        </mc:Choice>
        <mc:Fallback xmlns="">
          <p:sp>
            <p:nvSpPr>
              <p:cNvPr id="23" name="TextBox 22"/>
              <p:cNvSpPr txBox="1">
                <a:spLocks noRot="1" noChangeAspect="1" noMove="1" noResize="1" noEditPoints="1" noAdjustHandles="1" noChangeArrowheads="1" noChangeShapeType="1" noTextEdit="1"/>
              </p:cNvSpPr>
              <p:nvPr/>
            </p:nvSpPr>
            <p:spPr>
              <a:xfrm>
                <a:off x="283205" y="3989376"/>
                <a:ext cx="798617" cy="369332"/>
              </a:xfrm>
              <a:prstGeom prst="rect">
                <a:avLst/>
              </a:prstGeom>
              <a:blipFill>
                <a:blip r:embed="rId7"/>
                <a:stretch>
                  <a:fillRect/>
                </a:stretch>
              </a:blipFill>
            </p:spPr>
            <p:txBody>
              <a:bodyPr/>
              <a:lstStyle/>
              <a:p>
                <a:r>
                  <a:rPr lang="en-US">
                    <a:noFill/>
                  </a:rPr>
                  <a:t> </a:t>
                </a:r>
              </a:p>
            </p:txBody>
          </p:sp>
        </mc:Fallback>
      </mc:AlternateContent>
      <p:cxnSp>
        <p:nvCxnSpPr>
          <p:cNvPr id="28" name="Straight Connector 27"/>
          <p:cNvCxnSpPr/>
          <p:nvPr/>
        </p:nvCxnSpPr>
        <p:spPr>
          <a:xfrm>
            <a:off x="4322129" y="4487403"/>
            <a:ext cx="0" cy="12609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899775" y="4497566"/>
            <a:ext cx="0" cy="11463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p:cNvSpPr txBox="1"/>
              <p:nvPr/>
            </p:nvSpPr>
            <p:spPr>
              <a:xfrm>
                <a:off x="140519" y="5161970"/>
                <a:ext cx="1930080" cy="38151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a:rPr>
                            <m:t>𝑡</m:t>
                          </m:r>
                        </m:e>
                        <m:sub>
                          <m:r>
                            <a:rPr lang="en-US" b="0" i="1" smtClean="0">
                              <a:latin typeface="Cambria Math"/>
                            </a:rPr>
                            <m:t>.0</m:t>
                          </m:r>
                          <m:r>
                            <a:rPr lang="en-US" b="0" i="1" smtClean="0">
                              <a:latin typeface="Cambria Math" panose="02040503050406030204" pitchFamily="18" charset="0"/>
                            </a:rPr>
                            <m:t>05</m:t>
                          </m:r>
                          <m:r>
                            <a:rPr lang="en-US" b="0" i="1" smtClean="0">
                              <a:latin typeface="Cambria Math"/>
                            </a:rPr>
                            <m:t>, </m:t>
                          </m:r>
                          <m:r>
                            <a:rPr lang="en-US" b="0" i="1" smtClean="0">
                              <a:latin typeface="Cambria Math" panose="02040503050406030204" pitchFamily="18" charset="0"/>
                            </a:rPr>
                            <m:t>45</m:t>
                          </m:r>
                        </m:sub>
                      </m:sSub>
                      <m:r>
                        <a:rPr lang="en-US" b="0" i="1" smtClean="0">
                          <a:latin typeface="Cambria Math"/>
                        </a:rPr>
                        <m:t>=</m:t>
                      </m:r>
                      <m:r>
                        <a:rPr lang="en-US" b="0" i="1" smtClean="0">
                          <a:latin typeface="Cambria Math" panose="02040503050406030204" pitchFamily="18" charset="0"/>
                        </a:rPr>
                        <m:t>−2.690</m:t>
                      </m:r>
                    </m:oMath>
                  </m:oMathPara>
                </a14:m>
                <a:endParaRPr lang="en-US" dirty="0"/>
              </a:p>
            </p:txBody>
          </p:sp>
        </mc:Choice>
        <mc:Fallback xmlns="">
          <p:sp>
            <p:nvSpPr>
              <p:cNvPr id="33" name="TextBox 32"/>
              <p:cNvSpPr txBox="1">
                <a:spLocks noRot="1" noChangeAspect="1" noMove="1" noResize="1" noEditPoints="1" noAdjustHandles="1" noChangeArrowheads="1" noChangeShapeType="1" noTextEdit="1"/>
              </p:cNvSpPr>
              <p:nvPr/>
            </p:nvSpPr>
            <p:spPr>
              <a:xfrm>
                <a:off x="140519" y="5161970"/>
                <a:ext cx="1930080" cy="381515"/>
              </a:xfrm>
              <a:prstGeom prst="rect">
                <a:avLst/>
              </a:prstGeom>
              <a:blipFill rotWithShape="0">
                <a:blip r:embed="rId8"/>
                <a:stretch>
                  <a:fillRect/>
                </a:stretch>
              </a:blipFill>
            </p:spPr>
            <p:txBody>
              <a:bodyPr/>
              <a:lstStyle/>
              <a:p>
                <a:r>
                  <a:rPr lang="en-US">
                    <a:noFill/>
                  </a:rPr>
                  <a:t> </a:t>
                </a:r>
              </a:p>
            </p:txBody>
          </p:sp>
        </mc:Fallback>
      </mc:AlternateContent>
      <p:cxnSp>
        <p:nvCxnSpPr>
          <p:cNvPr id="34" name="Straight Connector 33"/>
          <p:cNvCxnSpPr/>
          <p:nvPr/>
        </p:nvCxnSpPr>
        <p:spPr>
          <a:xfrm>
            <a:off x="899775" y="4941332"/>
            <a:ext cx="0" cy="20308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TextBox 34"/>
              <p:cNvSpPr txBox="1"/>
              <p:nvPr/>
            </p:nvSpPr>
            <p:spPr>
              <a:xfrm>
                <a:off x="7532490" y="1808993"/>
                <a:ext cx="1481816" cy="633635"/>
              </a:xfrm>
              <a:prstGeom prst="rect">
                <a:avLst/>
              </a:prstGeom>
              <a:noFill/>
            </p:spPr>
            <p:txBody>
              <a:bodyPr wrap="none" rtlCol="0">
                <a:spAutoFit/>
              </a:bodyPr>
              <a:lstStyle/>
              <a:p>
                <a:r>
                  <a:rPr lang="en-US" sz="1600" dirty="0"/>
                  <a:t>H</a:t>
                </a:r>
                <a:r>
                  <a:rPr lang="en-US" sz="1600" baseline="-25000" dirty="0"/>
                  <a:t>0</a:t>
                </a:r>
                <a:r>
                  <a:rPr lang="en-US" sz="1600" dirty="0"/>
                  <a:t>: </a:t>
                </a:r>
                <a14:m>
                  <m:oMath xmlns:m="http://schemas.openxmlformats.org/officeDocument/2006/math">
                    <m:r>
                      <a:rPr lang="en-US" i="1" smtClean="0">
                        <a:latin typeface="Cambria Math"/>
                      </a:rPr>
                      <m:t>µ</m:t>
                    </m:r>
                    <m:r>
                      <a:rPr lang="en-US" b="0" i="1" baseline="-25000" smtClean="0">
                        <a:latin typeface="Cambria Math" panose="02040503050406030204" pitchFamily="18" charset="0"/>
                      </a:rPr>
                      <m:t>𝐼</m:t>
                    </m:r>
                    <m:r>
                      <a:rPr lang="en-US" b="0" i="1" smtClean="0">
                        <a:latin typeface="Cambria Math" panose="02040503050406030204" pitchFamily="18" charset="0"/>
                      </a:rPr>
                      <m:t>−</m:t>
                    </m:r>
                    <m:r>
                      <a:rPr lang="en-US" i="1">
                        <a:latin typeface="Cambria Math"/>
                      </a:rPr>
                      <m:t>µ</m:t>
                    </m:r>
                    <m:r>
                      <a:rPr lang="en-US" b="0" i="1" baseline="-25000" smtClean="0">
                        <a:latin typeface="Cambria Math" panose="02040503050406030204" pitchFamily="18" charset="0"/>
                      </a:rPr>
                      <m:t>𝐸</m:t>
                    </m:r>
                  </m:oMath>
                </a14:m>
                <a:r>
                  <a:rPr lang="en-US" sz="1600" dirty="0"/>
                  <a:t> = 0</a:t>
                </a:r>
              </a:p>
              <a:p>
                <a:r>
                  <a:rPr lang="en-US" sz="1600" dirty="0"/>
                  <a:t>H</a:t>
                </a:r>
                <a:r>
                  <a:rPr lang="en-US" sz="1600" baseline="-25000" dirty="0"/>
                  <a:t>a</a:t>
                </a:r>
                <a:r>
                  <a:rPr lang="en-US" sz="1600" dirty="0"/>
                  <a:t>: </a:t>
                </a:r>
                <a14:m>
                  <m:oMath xmlns:m="http://schemas.openxmlformats.org/officeDocument/2006/math">
                    <m:r>
                      <a:rPr lang="en-US" i="1">
                        <a:latin typeface="Cambria Math"/>
                      </a:rPr>
                      <m:t>µ</m:t>
                    </m:r>
                    <m:r>
                      <a:rPr lang="en-US" i="1" baseline="-25000">
                        <a:latin typeface="Cambria Math" panose="02040503050406030204" pitchFamily="18" charset="0"/>
                      </a:rPr>
                      <m:t>𝐼</m:t>
                    </m:r>
                    <m:r>
                      <a:rPr lang="en-US" b="0" i="1" smtClean="0">
                        <a:latin typeface="Cambria Math" panose="02040503050406030204" pitchFamily="18" charset="0"/>
                      </a:rPr>
                      <m:t>−</m:t>
                    </m:r>
                    <m:r>
                      <a:rPr lang="en-US" i="1">
                        <a:latin typeface="Cambria Math"/>
                      </a:rPr>
                      <m:t>µ</m:t>
                    </m:r>
                    <m:r>
                      <a:rPr lang="en-US" i="1" baseline="-25000">
                        <a:latin typeface="Cambria Math" panose="02040503050406030204" pitchFamily="18" charset="0"/>
                      </a:rPr>
                      <m:t>𝐸</m:t>
                    </m:r>
                  </m:oMath>
                </a14:m>
                <a:r>
                  <a:rPr lang="en-US" sz="1600" dirty="0"/>
                  <a:t> </a:t>
                </a:r>
                <a14:m>
                  <m:oMath xmlns:m="http://schemas.openxmlformats.org/officeDocument/2006/math">
                    <m:r>
                      <a:rPr lang="en-US" sz="1600" i="1">
                        <a:latin typeface="Cambria Math"/>
                      </a:rPr>
                      <m:t>≠</m:t>
                    </m:r>
                  </m:oMath>
                </a14:m>
                <a:r>
                  <a:rPr lang="en-US" sz="1600" dirty="0"/>
                  <a:t>0</a:t>
                </a:r>
              </a:p>
            </p:txBody>
          </p:sp>
        </mc:Choice>
        <mc:Fallback xmlns="">
          <p:sp>
            <p:nvSpPr>
              <p:cNvPr id="35" name="TextBox 34"/>
              <p:cNvSpPr txBox="1">
                <a:spLocks noRot="1" noChangeAspect="1" noMove="1" noResize="1" noEditPoints="1" noAdjustHandles="1" noChangeArrowheads="1" noChangeShapeType="1" noTextEdit="1"/>
              </p:cNvSpPr>
              <p:nvPr/>
            </p:nvSpPr>
            <p:spPr>
              <a:xfrm>
                <a:off x="7532490" y="1808993"/>
                <a:ext cx="1481816" cy="633635"/>
              </a:xfrm>
              <a:prstGeom prst="rect">
                <a:avLst/>
              </a:prstGeom>
              <a:blipFill>
                <a:blip r:embed="rId9"/>
                <a:stretch>
                  <a:fillRect l="-2469" r="-823" b="-11538"/>
                </a:stretch>
              </a:blipFill>
            </p:spPr>
            <p:txBody>
              <a:bodyPr/>
              <a:lstStyle/>
              <a:p>
                <a:r>
                  <a:rPr lang="en-US">
                    <a:noFill/>
                  </a:rPr>
                  <a:t> </a:t>
                </a:r>
              </a:p>
            </p:txBody>
          </p:sp>
        </mc:Fallback>
      </mc:AlternateContent>
      <p:pic>
        <p:nvPicPr>
          <p:cNvPr id="3" name="Picture 2"/>
          <p:cNvPicPr>
            <a:picLocks noChangeAspect="1"/>
          </p:cNvPicPr>
          <p:nvPr/>
        </p:nvPicPr>
        <p:blipFill>
          <a:blip r:embed="rId10"/>
          <a:stretch>
            <a:fillRect/>
          </a:stretch>
        </p:blipFill>
        <p:spPr>
          <a:xfrm>
            <a:off x="7832546" y="4707692"/>
            <a:ext cx="1140622" cy="730884"/>
          </a:xfrm>
          <a:prstGeom prst="rect">
            <a:avLst/>
          </a:prstGeom>
        </p:spPr>
      </p:pic>
      <p:pic>
        <p:nvPicPr>
          <p:cNvPr id="6" name="Picture 5"/>
          <p:cNvPicPr>
            <a:picLocks noChangeAspect="1"/>
          </p:cNvPicPr>
          <p:nvPr/>
        </p:nvPicPr>
        <p:blipFill>
          <a:blip r:embed="rId11"/>
          <a:stretch>
            <a:fillRect/>
          </a:stretch>
        </p:blipFill>
        <p:spPr>
          <a:xfrm>
            <a:off x="4801579" y="4685135"/>
            <a:ext cx="2871703" cy="877465"/>
          </a:xfrm>
          <a:prstGeom prst="rect">
            <a:avLst/>
          </a:prstGeom>
        </p:spPr>
      </p:pic>
      <mc:AlternateContent xmlns:mc="http://schemas.openxmlformats.org/markup-compatibility/2006" xmlns:a14="http://schemas.microsoft.com/office/drawing/2010/main">
        <mc:Choice Requires="a14">
          <p:sp>
            <p:nvSpPr>
              <p:cNvPr id="38" name="TextBox 37"/>
              <p:cNvSpPr txBox="1"/>
              <p:nvPr/>
            </p:nvSpPr>
            <p:spPr>
              <a:xfrm>
                <a:off x="35348" y="816234"/>
                <a:ext cx="8945939" cy="923330"/>
              </a:xfrm>
              <a:prstGeom prst="rect">
                <a:avLst/>
              </a:prstGeom>
              <a:noFill/>
            </p:spPr>
            <p:txBody>
              <a:bodyPr wrap="square" rtlCol="0">
                <a:spAutoFit/>
              </a:bodyPr>
              <a:lstStyle/>
              <a:p>
                <a:pPr algn="ctr"/>
                <a:r>
                  <a:rPr lang="en-US" dirty="0"/>
                  <a:t>We would like to test the claim that the mean score of the Intrinsic group is different than that of the Extrinsic group</a:t>
                </a:r>
                <a14:m>
                  <m:oMath xmlns:m="http://schemas.openxmlformats.org/officeDocument/2006/math">
                    <m:r>
                      <a:rPr lang="en-US" b="0" i="1" smtClean="0">
                        <a:latin typeface="Cambria Math"/>
                      </a:rPr>
                      <m:t>.</m:t>
                    </m:r>
                  </m:oMath>
                </a14:m>
                <a:r>
                  <a:rPr lang="en-US" dirty="0"/>
                  <a:t>  To do this, we take a sample of size n</a:t>
                </a:r>
                <a:r>
                  <a:rPr lang="en-US" baseline="-25000" dirty="0"/>
                  <a:t>I</a:t>
                </a:r>
                <a:r>
                  <a:rPr lang="en-US" dirty="0"/>
                  <a:t> = 24 and n</a:t>
                </a:r>
                <a:r>
                  <a:rPr lang="en-US" baseline="-25000" dirty="0"/>
                  <a:t>E</a:t>
                </a:r>
                <a:r>
                  <a:rPr lang="en-US" dirty="0"/>
                  <a:t> = 23 and find that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a:rPr>
                          <m:t>𝑥</m:t>
                        </m:r>
                      </m:e>
                    </m:acc>
                  </m:oMath>
                </a14:m>
                <a:r>
                  <a:rPr lang="en-US" baseline="-25000" dirty="0"/>
                  <a:t>I</a:t>
                </a:r>
                <a:r>
                  <a:rPr lang="en-US" dirty="0"/>
                  <a:t> = 19.88, points </a:t>
                </a:r>
                <a14:m>
                  <m:oMath xmlns:m="http://schemas.openxmlformats.org/officeDocument/2006/math">
                    <m:acc>
                      <m:accPr>
                        <m:chr m:val="̅"/>
                        <m:ctrlPr>
                          <a:rPr lang="en-US" i="1">
                            <a:latin typeface="Cambria Math" panose="02040503050406030204" pitchFamily="18" charset="0"/>
                          </a:rPr>
                        </m:ctrlPr>
                      </m:accPr>
                      <m:e>
                        <m:r>
                          <a:rPr lang="en-US" i="1">
                            <a:latin typeface="Cambria Math"/>
                          </a:rPr>
                          <m:t>𝑥</m:t>
                        </m:r>
                      </m:e>
                    </m:acc>
                    <m:r>
                      <m:rPr>
                        <m:sty m:val="p"/>
                      </m:rPr>
                      <a:rPr lang="en-US" b="0" i="0" baseline="-25000" smtClean="0">
                        <a:latin typeface="Cambria Math" panose="02040503050406030204" pitchFamily="18" charset="0"/>
                      </a:rPr>
                      <m:t>E</m:t>
                    </m:r>
                  </m:oMath>
                </a14:m>
                <a:r>
                  <a:rPr lang="en-US" dirty="0"/>
                  <a:t> = 15.74, s</a:t>
                </a:r>
                <a:r>
                  <a:rPr lang="en-US" baseline="-25000" dirty="0"/>
                  <a:t>I</a:t>
                </a:r>
                <a:r>
                  <a:rPr lang="en-US" dirty="0"/>
                  <a:t> = 4.44, and s</a:t>
                </a:r>
                <a:r>
                  <a:rPr lang="en-US" baseline="-25000" dirty="0"/>
                  <a:t>E</a:t>
                </a:r>
                <a:r>
                  <a:rPr lang="en-US" dirty="0"/>
                  <a:t>= 5.25 points. </a:t>
                </a:r>
              </a:p>
            </p:txBody>
          </p:sp>
        </mc:Choice>
        <mc:Fallback xmlns="">
          <p:sp>
            <p:nvSpPr>
              <p:cNvPr id="38" name="TextBox 37"/>
              <p:cNvSpPr txBox="1">
                <a:spLocks noRot="1" noChangeAspect="1" noMove="1" noResize="1" noEditPoints="1" noAdjustHandles="1" noChangeArrowheads="1" noChangeShapeType="1" noTextEdit="1"/>
              </p:cNvSpPr>
              <p:nvPr/>
            </p:nvSpPr>
            <p:spPr>
              <a:xfrm>
                <a:off x="35348" y="816234"/>
                <a:ext cx="8945939" cy="923330"/>
              </a:xfrm>
              <a:prstGeom prst="rect">
                <a:avLst/>
              </a:prstGeom>
              <a:blipFill>
                <a:blip r:embed="rId12"/>
                <a:stretch>
                  <a:fillRect l="-613" t="-3974" r="-1704" b="-9934"/>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88A7CCD9-124B-4F44-AA92-4FE8F79B8ED9}"/>
              </a:ext>
            </a:extLst>
          </p:cNvPr>
          <p:cNvPicPr>
            <a:picLocks noChangeAspect="1"/>
          </p:cNvPicPr>
          <p:nvPr/>
        </p:nvPicPr>
        <p:blipFill>
          <a:blip r:embed="rId13"/>
          <a:stretch>
            <a:fillRect/>
          </a:stretch>
        </p:blipFill>
        <p:spPr>
          <a:xfrm>
            <a:off x="4911012" y="5693303"/>
            <a:ext cx="1524000" cy="342900"/>
          </a:xfrm>
          <a:prstGeom prst="rect">
            <a:avLst/>
          </a:prstGeom>
        </p:spPr>
      </p:pic>
    </p:spTree>
    <p:extLst>
      <p:ext uri="{BB962C8B-B14F-4D97-AF65-F5344CB8AC3E}">
        <p14:creationId xmlns:p14="http://schemas.microsoft.com/office/powerpoint/2010/main" val="2436933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fade">
                                      <p:cBhvr>
                                        <p:cTn id="12" dur="500"/>
                                        <p:tgtEl>
                                          <p:spTgt spid="27"/>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fade">
                                      <p:cBhvr>
                                        <p:cTn id="25" dur="500"/>
                                        <p:tgtEl>
                                          <p:spTgt spid="3"/>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4"/>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fade">
                                      <p:cBhvr>
                                        <p:cTn id="34" dur="500"/>
                                        <p:tgtEl>
                                          <p:spTgt spid="11"/>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500"/>
                                        <p:tgtEl>
                                          <p:spTgt spid="12"/>
                                        </p:tgtEl>
                                      </p:cBhvr>
                                    </p:animEffect>
                                  </p:childTnLst>
                                </p:cTn>
                              </p:par>
                              <p:par>
                                <p:cTn id="38" presetID="10" presetClass="entr" presetSubtype="0" fill="hold" nodeType="withEffect">
                                  <p:stCondLst>
                                    <p:cond delay="0"/>
                                  </p:stCondLst>
                                  <p:childTnLst>
                                    <p:set>
                                      <p:cBhvr>
                                        <p:cTn id="39" dur="1" fill="hold">
                                          <p:stCondLst>
                                            <p:cond delay="0"/>
                                          </p:stCondLst>
                                        </p:cTn>
                                        <p:tgtEl>
                                          <p:spTgt spid="24"/>
                                        </p:tgtEl>
                                        <p:attrNameLst>
                                          <p:attrName>style.visibility</p:attrName>
                                        </p:attrNameLst>
                                      </p:cBhvr>
                                      <p:to>
                                        <p:strVal val="visible"/>
                                      </p:to>
                                    </p:set>
                                    <p:animEffect transition="in" filter="fade">
                                      <p:cBhvr>
                                        <p:cTn id="40" dur="500"/>
                                        <p:tgtEl>
                                          <p:spTgt spid="24"/>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6"/>
                                        </p:tgtEl>
                                        <p:attrNameLst>
                                          <p:attrName>style.visibility</p:attrName>
                                        </p:attrNameLst>
                                      </p:cBhvr>
                                      <p:to>
                                        <p:strVal val="visible"/>
                                      </p:to>
                                    </p:set>
                                    <p:animEffect transition="in" filter="fade">
                                      <p:cBhvr>
                                        <p:cTn id="43" dur="500"/>
                                        <p:tgtEl>
                                          <p:spTgt spid="26"/>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3"/>
                                        </p:tgtEl>
                                        <p:attrNameLst>
                                          <p:attrName>style.visibility</p:attrName>
                                        </p:attrNameLst>
                                      </p:cBhvr>
                                      <p:to>
                                        <p:strVal val="visible"/>
                                      </p:to>
                                    </p:set>
                                    <p:animEffect transition="in" filter="fade">
                                      <p:cBhvr>
                                        <p:cTn id="46" dur="500"/>
                                        <p:tgtEl>
                                          <p:spTgt spid="23"/>
                                        </p:tgtEl>
                                      </p:cBhvr>
                                    </p:animEffect>
                                  </p:childTnLst>
                                </p:cTn>
                              </p:par>
                              <p:par>
                                <p:cTn id="47" presetID="10" presetClass="entr" presetSubtype="0" fill="hold" nodeType="withEffect">
                                  <p:stCondLst>
                                    <p:cond delay="0"/>
                                  </p:stCondLst>
                                  <p:childTnLst>
                                    <p:set>
                                      <p:cBhvr>
                                        <p:cTn id="48" dur="1" fill="hold">
                                          <p:stCondLst>
                                            <p:cond delay="0"/>
                                          </p:stCondLst>
                                        </p:cTn>
                                        <p:tgtEl>
                                          <p:spTgt spid="21"/>
                                        </p:tgtEl>
                                        <p:attrNameLst>
                                          <p:attrName>style.visibility</p:attrName>
                                        </p:attrNameLst>
                                      </p:cBhvr>
                                      <p:to>
                                        <p:strVal val="visible"/>
                                      </p:to>
                                    </p:set>
                                    <p:animEffect transition="in" filter="fade">
                                      <p:cBhvr>
                                        <p:cTn id="49" dur="500"/>
                                        <p:tgtEl>
                                          <p:spTgt spid="21"/>
                                        </p:tgtEl>
                                      </p:cBhvr>
                                    </p:animEffect>
                                  </p:childTnLst>
                                </p:cTn>
                              </p:par>
                              <p:par>
                                <p:cTn id="50" presetID="10" presetClass="entr" presetSubtype="0" fill="hold" nodeType="withEffect">
                                  <p:stCondLst>
                                    <p:cond delay="0"/>
                                  </p:stCondLst>
                                  <p:childTnLst>
                                    <p:set>
                                      <p:cBhvr>
                                        <p:cTn id="51" dur="1" fill="hold">
                                          <p:stCondLst>
                                            <p:cond delay="0"/>
                                          </p:stCondLst>
                                        </p:cTn>
                                        <p:tgtEl>
                                          <p:spTgt spid="28"/>
                                        </p:tgtEl>
                                        <p:attrNameLst>
                                          <p:attrName>style.visibility</p:attrName>
                                        </p:attrNameLst>
                                      </p:cBhvr>
                                      <p:to>
                                        <p:strVal val="visible"/>
                                      </p:to>
                                    </p:set>
                                    <p:animEffect transition="in" filter="fade">
                                      <p:cBhvr>
                                        <p:cTn id="52" dur="500"/>
                                        <p:tgtEl>
                                          <p:spTgt spid="28"/>
                                        </p:tgtEl>
                                      </p:cBhvr>
                                    </p:animEffect>
                                  </p:childTnLst>
                                </p:cTn>
                              </p:par>
                              <p:par>
                                <p:cTn id="53" presetID="10" presetClass="entr" presetSubtype="0" fill="hold" nodeType="withEffect">
                                  <p:stCondLst>
                                    <p:cond delay="0"/>
                                  </p:stCondLst>
                                  <p:childTnLst>
                                    <p:set>
                                      <p:cBhvr>
                                        <p:cTn id="54" dur="1" fill="hold">
                                          <p:stCondLst>
                                            <p:cond delay="0"/>
                                          </p:stCondLst>
                                        </p:cTn>
                                        <p:tgtEl>
                                          <p:spTgt spid="31"/>
                                        </p:tgtEl>
                                        <p:attrNameLst>
                                          <p:attrName>style.visibility</p:attrName>
                                        </p:attrNameLst>
                                      </p:cBhvr>
                                      <p:to>
                                        <p:strVal val="visible"/>
                                      </p:to>
                                    </p:set>
                                    <p:animEffect transition="in" filter="fade">
                                      <p:cBhvr>
                                        <p:cTn id="55" dur="500"/>
                                        <p:tgtEl>
                                          <p:spTgt spid="31"/>
                                        </p:tgtEl>
                                      </p:cBhvr>
                                    </p:animEffect>
                                  </p:childTnLst>
                                </p:cTn>
                              </p:par>
                              <p:par>
                                <p:cTn id="56" presetID="10" presetClass="entr" presetSubtype="0" fill="hold" nodeType="withEffect">
                                  <p:stCondLst>
                                    <p:cond delay="0"/>
                                  </p:stCondLst>
                                  <p:childTnLst>
                                    <p:set>
                                      <p:cBhvr>
                                        <p:cTn id="57" dur="1" fill="hold">
                                          <p:stCondLst>
                                            <p:cond delay="0"/>
                                          </p:stCondLst>
                                        </p:cTn>
                                        <p:tgtEl>
                                          <p:spTgt spid="29"/>
                                        </p:tgtEl>
                                        <p:attrNameLst>
                                          <p:attrName>style.visibility</p:attrName>
                                        </p:attrNameLst>
                                      </p:cBhvr>
                                      <p:to>
                                        <p:strVal val="visible"/>
                                      </p:to>
                                    </p:set>
                                    <p:animEffect transition="in" filter="fade">
                                      <p:cBhvr>
                                        <p:cTn id="58" dur="500"/>
                                        <p:tgtEl>
                                          <p:spTgt spid="29"/>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32"/>
                                        </p:tgtEl>
                                        <p:attrNameLst>
                                          <p:attrName>style.visibility</p:attrName>
                                        </p:attrNameLst>
                                      </p:cBhvr>
                                      <p:to>
                                        <p:strVal val="visible"/>
                                      </p:to>
                                    </p:set>
                                    <p:animEffect transition="in" filter="fade">
                                      <p:cBhvr>
                                        <p:cTn id="61" dur="500"/>
                                        <p:tgtEl>
                                          <p:spTgt spid="32"/>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20"/>
                                        </p:tgtEl>
                                        <p:attrNameLst>
                                          <p:attrName>style.visibility</p:attrName>
                                        </p:attrNameLst>
                                      </p:cBhvr>
                                      <p:to>
                                        <p:strVal val="visible"/>
                                      </p:to>
                                    </p:set>
                                    <p:animEffect transition="in" filter="fade">
                                      <p:cBhvr>
                                        <p:cTn id="64" dur="500"/>
                                        <p:tgtEl>
                                          <p:spTgt spid="20"/>
                                        </p:tgtEl>
                                      </p:cBhvr>
                                    </p:animEffect>
                                  </p:childTnLst>
                                </p:cTn>
                              </p:par>
                              <p:par>
                                <p:cTn id="65" presetID="10" presetClass="entr" presetSubtype="0" fill="hold" nodeType="withEffect">
                                  <p:stCondLst>
                                    <p:cond delay="0"/>
                                  </p:stCondLst>
                                  <p:childTnLst>
                                    <p:set>
                                      <p:cBhvr>
                                        <p:cTn id="66" dur="1" fill="hold">
                                          <p:stCondLst>
                                            <p:cond delay="0"/>
                                          </p:stCondLst>
                                        </p:cTn>
                                        <p:tgtEl>
                                          <p:spTgt spid="30"/>
                                        </p:tgtEl>
                                        <p:attrNameLst>
                                          <p:attrName>style.visibility</p:attrName>
                                        </p:attrNameLst>
                                      </p:cBhvr>
                                      <p:to>
                                        <p:strVal val="visible"/>
                                      </p:to>
                                    </p:set>
                                    <p:animEffect transition="in" filter="fade">
                                      <p:cBhvr>
                                        <p:cTn id="67" dur="500"/>
                                        <p:tgtEl>
                                          <p:spTgt spid="30"/>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3"/>
                                        </p:tgtEl>
                                        <p:attrNameLst>
                                          <p:attrName>style.visibility</p:attrName>
                                        </p:attrNameLst>
                                      </p:cBhvr>
                                      <p:to>
                                        <p:strVal val="visible"/>
                                      </p:to>
                                    </p:set>
                                    <p:animEffect transition="in" filter="fade">
                                      <p:cBhvr>
                                        <p:cTn id="70" dur="500"/>
                                        <p:tgtEl>
                                          <p:spTgt spid="33"/>
                                        </p:tgtEl>
                                      </p:cBhvr>
                                    </p:animEffect>
                                  </p:childTnLst>
                                </p:cTn>
                              </p:par>
                              <p:par>
                                <p:cTn id="71" presetID="10" presetClass="entr" presetSubtype="0" fill="hold" nodeType="withEffect">
                                  <p:stCondLst>
                                    <p:cond delay="0"/>
                                  </p:stCondLst>
                                  <p:childTnLst>
                                    <p:set>
                                      <p:cBhvr>
                                        <p:cTn id="72" dur="1" fill="hold">
                                          <p:stCondLst>
                                            <p:cond delay="0"/>
                                          </p:stCondLst>
                                        </p:cTn>
                                        <p:tgtEl>
                                          <p:spTgt spid="34"/>
                                        </p:tgtEl>
                                        <p:attrNameLst>
                                          <p:attrName>style.visibility</p:attrName>
                                        </p:attrNameLst>
                                      </p:cBhvr>
                                      <p:to>
                                        <p:strVal val="visible"/>
                                      </p:to>
                                    </p:set>
                                    <p:animEffect transition="in" filter="fade">
                                      <p:cBhvr>
                                        <p:cTn id="73"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20" grpId="0"/>
      <p:bldP spid="22" grpId="0"/>
      <p:bldP spid="26" grpId="0"/>
      <p:bldP spid="27" grpId="0"/>
      <p:bldP spid="32" grpId="0"/>
      <p:bldP spid="23" grpId="0"/>
      <p:bldP spid="3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931" y="228600"/>
            <a:ext cx="8945939" cy="715962"/>
          </a:xfrm>
        </p:spPr>
        <p:txBody>
          <a:bodyPr>
            <a:normAutofit fontScale="90000"/>
          </a:bodyPr>
          <a:lstStyle/>
          <a:p>
            <a:r>
              <a:rPr lang="en-US" dirty="0"/>
              <a:t>Let’s Formalize This Test Into 6 Steps!</a:t>
            </a:r>
          </a:p>
        </p:txBody>
      </p:sp>
      <p:sp>
        <p:nvSpPr>
          <p:cNvPr id="5" name="TextBox 4"/>
          <p:cNvSpPr txBox="1"/>
          <p:nvPr/>
        </p:nvSpPr>
        <p:spPr>
          <a:xfrm>
            <a:off x="0" y="1744768"/>
            <a:ext cx="7761515" cy="461665"/>
          </a:xfrm>
          <a:prstGeom prst="rect">
            <a:avLst/>
          </a:prstGeom>
          <a:noFill/>
        </p:spPr>
        <p:txBody>
          <a:bodyPr wrap="square" rtlCol="0">
            <a:spAutoFit/>
          </a:bodyPr>
          <a:lstStyle/>
          <a:p>
            <a:pPr algn="ctr"/>
            <a:r>
              <a:rPr lang="en-US" sz="2400" dirty="0"/>
              <a:t>Step 1: Identify the null (H</a:t>
            </a:r>
            <a:r>
              <a:rPr lang="en-US" sz="2400" baseline="-25000" dirty="0"/>
              <a:t>0</a:t>
            </a:r>
            <a:r>
              <a:rPr lang="en-US" sz="2400" dirty="0"/>
              <a:t>) and alternative (H</a:t>
            </a:r>
            <a:r>
              <a:rPr lang="en-US" sz="2400" baseline="-25000" dirty="0"/>
              <a:t>a</a:t>
            </a:r>
            <a:r>
              <a:rPr lang="en-US" sz="2400" dirty="0"/>
              <a:t>) </a:t>
            </a:r>
            <a:r>
              <a:rPr lang="en-US" sz="2000" dirty="0"/>
              <a:t>hypothesis</a:t>
            </a:r>
            <a:r>
              <a:rPr lang="en-US" sz="2400" dirty="0"/>
              <a:t>. </a:t>
            </a:r>
          </a:p>
        </p:txBody>
      </p:sp>
      <p:sp>
        <p:nvSpPr>
          <p:cNvPr id="10" name="TextBox 9"/>
          <p:cNvSpPr txBox="1"/>
          <p:nvPr/>
        </p:nvSpPr>
        <p:spPr>
          <a:xfrm>
            <a:off x="217714" y="2252475"/>
            <a:ext cx="8823148" cy="461665"/>
          </a:xfrm>
          <a:prstGeom prst="rect">
            <a:avLst/>
          </a:prstGeom>
          <a:noFill/>
        </p:spPr>
        <p:txBody>
          <a:bodyPr wrap="square" rtlCol="0">
            <a:spAutoFit/>
          </a:bodyPr>
          <a:lstStyle/>
          <a:p>
            <a:r>
              <a:rPr lang="en-US" sz="2400" dirty="0"/>
              <a:t>Step 2: Draw and Shade and Find the Critical Value.</a:t>
            </a:r>
          </a:p>
        </p:txBody>
      </p:sp>
      <p:sp>
        <p:nvSpPr>
          <p:cNvPr id="21" name="TextBox 20"/>
          <p:cNvSpPr txBox="1"/>
          <p:nvPr/>
        </p:nvSpPr>
        <p:spPr>
          <a:xfrm>
            <a:off x="160426" y="4846373"/>
            <a:ext cx="8823148" cy="461665"/>
          </a:xfrm>
          <a:prstGeom prst="rect">
            <a:avLst/>
          </a:prstGeom>
          <a:noFill/>
        </p:spPr>
        <p:txBody>
          <a:bodyPr wrap="square" rtlCol="0">
            <a:spAutoFit/>
          </a:bodyPr>
          <a:lstStyle/>
          <a:p>
            <a:r>
              <a:rPr lang="en-US" sz="2400" dirty="0"/>
              <a:t>Step 3: Find the test statistic. (The t value for the data.)</a:t>
            </a:r>
          </a:p>
        </p:txBody>
      </p:sp>
      <mc:AlternateContent xmlns:mc="http://schemas.openxmlformats.org/markup-compatibility/2006" xmlns:a14="http://schemas.microsoft.com/office/drawing/2010/main">
        <mc:Choice Requires="a14">
          <p:sp>
            <p:nvSpPr>
              <p:cNvPr id="3" name="TextBox 2"/>
              <p:cNvSpPr txBox="1"/>
              <p:nvPr/>
            </p:nvSpPr>
            <p:spPr>
              <a:xfrm>
                <a:off x="2853438" y="5355367"/>
                <a:ext cx="2603726" cy="95731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0" smtClean="0">
                          <a:latin typeface="Cambria Math"/>
                        </a:rPr>
                        <m:t>=</m:t>
                      </m:r>
                      <m:f>
                        <m:fPr>
                          <m:ctrlPr>
                            <a:rPr lang="en-US" i="1" smtClean="0">
                              <a:latin typeface="Cambria Math" panose="02040503050406030204" pitchFamily="18" charset="0"/>
                            </a:rPr>
                          </m:ctrlPr>
                        </m:fPr>
                        <m:num>
                          <m:r>
                            <a:rPr lang="en-US" b="0" i="1" smtClean="0">
                              <a:latin typeface="Cambria Math" panose="02040503050406030204" pitchFamily="18" charset="0"/>
                            </a:rPr>
                            <m:t>4.14</m:t>
                          </m:r>
                          <m:r>
                            <a:rPr lang="en-US" b="0" i="1" smtClean="0">
                              <a:latin typeface="Cambria Math"/>
                            </a:rPr>
                            <m:t>−</m:t>
                          </m:r>
                          <m:r>
                            <a:rPr lang="en-US" b="0" i="1" smtClean="0">
                              <a:latin typeface="Cambria Math" panose="02040503050406030204" pitchFamily="18" charset="0"/>
                            </a:rPr>
                            <m:t>0</m:t>
                          </m:r>
                        </m:num>
                        <m:den>
                          <m:r>
                            <a:rPr lang="en-US" b="0" i="1" smtClean="0">
                              <a:latin typeface="Cambria Math" panose="02040503050406030204" pitchFamily="18" charset="0"/>
                            </a:rPr>
                            <m:t>4.85</m:t>
                          </m:r>
                          <m:rad>
                            <m:radPr>
                              <m:degHide m:val="on"/>
                              <m:ctrlPr>
                                <a:rPr lang="en-US" b="0" i="1" smtClean="0">
                                  <a:latin typeface="Cambria Math" panose="02040503050406030204" pitchFamily="18" charset="0"/>
                                </a:rPr>
                              </m:ctrlPr>
                            </m:radPr>
                            <m:deg/>
                            <m:e>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24</m:t>
                                  </m:r>
                                </m:den>
                              </m:f>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r>
                                    <a:rPr lang="en-US" b="0" i="1" smtClean="0">
                                      <a:latin typeface="Cambria Math" panose="02040503050406030204" pitchFamily="18" charset="0"/>
                                    </a:rPr>
                                    <m:t>3</m:t>
                                  </m:r>
                                </m:den>
                              </m:f>
                            </m:e>
                          </m:rad>
                        </m:den>
                      </m:f>
                      <m:r>
                        <a:rPr lang="en-US" b="0" i="0" smtClean="0">
                          <a:latin typeface="Cambria Math"/>
                        </a:rPr>
                        <m:t>=</m:t>
                      </m:r>
                      <m:r>
                        <a:rPr lang="en-US" b="0" i="0" smtClean="0">
                          <a:solidFill>
                            <a:srgbClr val="FF0000"/>
                          </a:solidFill>
                          <a:latin typeface="Cambria Math" panose="02040503050406030204" pitchFamily="18" charset="0"/>
                        </a:rPr>
                        <m:t>2.93</m:t>
                      </m:r>
                    </m:oMath>
                  </m:oMathPara>
                </a14:m>
                <a:endParaRPr lang="en-US" dirty="0"/>
              </a:p>
            </p:txBody>
          </p:sp>
        </mc:Choice>
        <mc:Fallback xmlns="">
          <p:sp>
            <p:nvSpPr>
              <p:cNvPr id="3" name="TextBox 2"/>
              <p:cNvSpPr txBox="1">
                <a:spLocks noRot="1" noChangeAspect="1" noMove="1" noResize="1" noEditPoints="1" noAdjustHandles="1" noChangeArrowheads="1" noChangeShapeType="1" noTextEdit="1"/>
              </p:cNvSpPr>
              <p:nvPr/>
            </p:nvSpPr>
            <p:spPr>
              <a:xfrm>
                <a:off x="2853438" y="5355367"/>
                <a:ext cx="2603726" cy="957313"/>
              </a:xfrm>
              <a:prstGeom prst="rect">
                <a:avLst/>
              </a:prstGeom>
              <a:blipFill rotWithShape="0">
                <a:blip r:embed="rId2"/>
                <a:stretch>
                  <a:fillRect/>
                </a:stretch>
              </a:blipFill>
            </p:spPr>
            <p:txBody>
              <a:bodyPr/>
              <a:lstStyle/>
              <a:p>
                <a:r>
                  <a:rPr lang="en-US">
                    <a:noFill/>
                  </a:rPr>
                  <a:t> </a:t>
                </a:r>
              </a:p>
            </p:txBody>
          </p:sp>
        </mc:Fallback>
      </mc:AlternateContent>
      <p:cxnSp>
        <p:nvCxnSpPr>
          <p:cNvPr id="16" name="Straight Connector 15"/>
          <p:cNvCxnSpPr/>
          <p:nvPr/>
        </p:nvCxnSpPr>
        <p:spPr>
          <a:xfrm>
            <a:off x="5364367" y="4273300"/>
            <a:ext cx="0" cy="22860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Rectangle 16"/>
              <p:cNvSpPr/>
              <p:nvPr/>
            </p:nvSpPr>
            <p:spPr>
              <a:xfrm>
                <a:off x="5167394" y="4505252"/>
                <a:ext cx="559769" cy="307777"/>
              </a:xfrm>
              <a:prstGeom prst="rect">
                <a:avLst/>
              </a:prstGeom>
              <a:ln>
                <a:noFill/>
              </a:ln>
            </p:spPr>
            <p:txBody>
              <a:bodyPr wrap="none">
                <a:spAutoFit/>
              </a:bodyPr>
              <a:lstStyle/>
              <a:p>
                <a:pPr/>
                <a14:m>
                  <m:oMathPara xmlns:m="http://schemas.openxmlformats.org/officeDocument/2006/math">
                    <m:oMathParaPr>
                      <m:jc m:val="centerGroup"/>
                    </m:oMathParaPr>
                    <m:oMath xmlns:m="http://schemas.openxmlformats.org/officeDocument/2006/math">
                      <m:r>
                        <a:rPr lang="en-US" sz="1400" smtClean="0">
                          <a:solidFill>
                            <a:srgbClr val="FF0000"/>
                          </a:solidFill>
                          <a:latin typeface="Cambria Math" panose="02040503050406030204" pitchFamily="18" charset="0"/>
                        </a:rPr>
                        <m:t>2</m:t>
                      </m:r>
                      <m:r>
                        <a:rPr lang="en-US" sz="1400" b="0" i="0" smtClean="0">
                          <a:solidFill>
                            <a:srgbClr val="FF0000"/>
                          </a:solidFill>
                          <a:latin typeface="Cambria Math" panose="02040503050406030204" pitchFamily="18" charset="0"/>
                        </a:rPr>
                        <m:t>.93</m:t>
                      </m:r>
                    </m:oMath>
                  </m:oMathPara>
                </a14:m>
                <a:endParaRPr lang="en-US" sz="1400" dirty="0">
                  <a:solidFill>
                    <a:srgbClr val="FF0000"/>
                  </a:solidFill>
                </a:endParaRPr>
              </a:p>
            </p:txBody>
          </p:sp>
        </mc:Choice>
        <mc:Fallback xmlns="">
          <p:sp>
            <p:nvSpPr>
              <p:cNvPr id="17" name="Rectangle 16"/>
              <p:cNvSpPr>
                <a:spLocks noRot="1" noChangeAspect="1" noMove="1" noResize="1" noEditPoints="1" noAdjustHandles="1" noChangeArrowheads="1" noChangeShapeType="1" noTextEdit="1"/>
              </p:cNvSpPr>
              <p:nvPr/>
            </p:nvSpPr>
            <p:spPr>
              <a:xfrm>
                <a:off x="5167394" y="4505252"/>
                <a:ext cx="559769" cy="307777"/>
              </a:xfrm>
              <a:prstGeom prst="rect">
                <a:avLst/>
              </a:prstGeom>
              <a:blipFill rotWithShape="0">
                <a:blip r:embed="rId3"/>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ectangle 17"/>
              <p:cNvSpPr/>
              <p:nvPr/>
            </p:nvSpPr>
            <p:spPr>
              <a:xfrm>
                <a:off x="368279" y="5302577"/>
                <a:ext cx="2688428" cy="9103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𝑡</m:t>
                      </m:r>
                      <m:r>
                        <a:rPr lang="en-US" b="0" i="1" smtClean="0">
                          <a:latin typeface="Cambria Math"/>
                        </a:rPr>
                        <m:t>=</m:t>
                      </m:r>
                      <m:f>
                        <m:fPr>
                          <m:ctrlPr>
                            <a:rPr lang="en-US" i="1" smtClean="0">
                              <a:latin typeface="Cambria Math" panose="02040503050406030204" pitchFamily="18" charset="0"/>
                            </a:rPr>
                          </m:ctrlPr>
                        </m:fPr>
                        <m:num>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a:rPr>
                                <m:t>𝑥</m:t>
                              </m:r>
                              <m:r>
                                <a:rPr lang="en-US" b="0" i="1" baseline="-25000" smtClean="0">
                                  <a:latin typeface="Cambria Math" panose="02040503050406030204" pitchFamily="18" charset="0"/>
                                </a:rPr>
                                <m:t>𝐼</m:t>
                              </m:r>
                            </m:e>
                          </m:acc>
                          <m:r>
                            <a:rPr lang="en-US" b="0" i="1" smtClean="0">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a:rPr>
                                <m:t>𝑥</m:t>
                              </m:r>
                              <m:r>
                                <a:rPr lang="en-US" b="0" i="1" baseline="-25000" smtClean="0">
                                  <a:latin typeface="Cambria Math" panose="02040503050406030204" pitchFamily="18" charset="0"/>
                                </a:rPr>
                                <m:t>𝐸</m:t>
                              </m:r>
                            </m:e>
                          </m:acc>
                          <m:r>
                            <a:rPr lang="en-US" b="0" i="1" smtClean="0">
                              <a:latin typeface="Cambria Math" panose="02040503050406030204" pitchFamily="18" charset="0"/>
                            </a:rPr>
                            <m:t>)</m:t>
                          </m:r>
                          <m:r>
                            <a:rPr lang="en-US" b="0" i="1" smtClean="0">
                              <a:latin typeface="Cambria Math"/>
                            </a:rPr>
                            <m:t>−</m:t>
                          </m:r>
                          <m:r>
                            <a:rPr lang="en-US" b="0" i="1" smtClean="0">
                              <a:latin typeface="Cambria Math" panose="02040503050406030204" pitchFamily="18" charset="0"/>
                            </a:rPr>
                            <m:t>(</m:t>
                          </m:r>
                          <m:r>
                            <a:rPr lang="en-US" b="0" i="1" smtClean="0">
                              <a:latin typeface="Cambria Math"/>
                              <a:ea typeface="Cambria Math"/>
                            </a:rPr>
                            <m:t>𝜇</m:t>
                          </m:r>
                          <m:r>
                            <a:rPr lang="en-US" b="0" i="1" baseline="-25000" smtClean="0">
                              <a:latin typeface="Cambria Math" panose="02040503050406030204" pitchFamily="18" charset="0"/>
                              <a:ea typeface="Cambria Math"/>
                            </a:rPr>
                            <m:t>𝐼</m:t>
                          </m:r>
                          <m:r>
                            <a:rPr lang="en-US" b="0" i="1" smtClean="0">
                              <a:latin typeface="Cambria Math" panose="02040503050406030204" pitchFamily="18" charset="0"/>
                              <a:ea typeface="Cambria Math"/>
                            </a:rPr>
                            <m:t>−</m:t>
                          </m:r>
                          <m:r>
                            <a:rPr lang="en-US" i="1">
                              <a:latin typeface="Cambria Math"/>
                              <a:ea typeface="Cambria Math"/>
                            </a:rPr>
                            <m:t>𝜇</m:t>
                          </m:r>
                          <m:r>
                            <a:rPr lang="en-US" b="0" i="1" baseline="-25000" smtClean="0">
                              <a:latin typeface="Cambria Math" panose="02040503050406030204" pitchFamily="18" charset="0"/>
                              <a:ea typeface="Cambria Math"/>
                            </a:rPr>
                            <m:t>𝐸</m:t>
                          </m:r>
                          <m:r>
                            <a:rPr lang="en-US" b="0" i="1" smtClean="0">
                              <a:latin typeface="Cambria Math" panose="02040503050406030204" pitchFamily="18" charset="0"/>
                              <a:ea typeface="Cambria Math"/>
                            </a:rPr>
                            <m:t>)</m:t>
                          </m:r>
                        </m:num>
                        <m:den>
                          <m:r>
                            <a:rPr lang="en-US" i="1">
                              <a:latin typeface="Cambria Math"/>
                            </a:rPr>
                            <m:t>𝑠</m:t>
                          </m:r>
                          <m:r>
                            <a:rPr lang="en-US" i="1" baseline="-25000">
                              <a:latin typeface="Cambria Math" panose="02040503050406030204" pitchFamily="18" charset="0"/>
                            </a:rPr>
                            <m:t>𝑝</m:t>
                          </m:r>
                          <m:rad>
                            <m:radPr>
                              <m:degHide m:val="on"/>
                              <m:ctrlPr>
                                <a:rPr lang="en-US" i="1" baseline="-25000" smtClean="0">
                                  <a:latin typeface="Cambria Math" panose="02040503050406030204" pitchFamily="18" charset="0"/>
                                </a:rPr>
                              </m:ctrlPr>
                            </m:radPr>
                            <m:deg/>
                            <m:e>
                              <m:f>
                                <m:fPr>
                                  <m:ctrlPr>
                                    <a:rPr lang="en-US" i="1">
                                      <a:latin typeface="Cambria Math" panose="02040503050406030204" pitchFamily="18" charset="0"/>
                                    </a:rPr>
                                  </m:ctrlPr>
                                </m:fPr>
                                <m:num>
                                  <m:r>
                                    <a:rPr lang="en-US" i="1">
                                      <a:latin typeface="Cambria Math" panose="02040503050406030204" pitchFamily="18" charset="0"/>
                                    </a:rPr>
                                    <m:t>1</m:t>
                                  </m:r>
                                </m:num>
                                <m:den>
                                  <m:r>
                                    <a:rPr lang="en-US" b="0" i="1" smtClean="0">
                                      <a:latin typeface="Cambria Math" panose="02040503050406030204" pitchFamily="18" charset="0"/>
                                    </a:rPr>
                                    <m:t>𝑛</m:t>
                                  </m:r>
                                  <m:r>
                                    <a:rPr lang="en-US" b="0" i="1" baseline="-25000" smtClean="0">
                                      <a:latin typeface="Cambria Math" panose="02040503050406030204" pitchFamily="18" charset="0"/>
                                    </a:rPr>
                                    <m:t>𝐼</m:t>
                                  </m:r>
                                </m:den>
                              </m:f>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𝑛</m:t>
                                  </m:r>
                                  <m:r>
                                    <a:rPr lang="en-US" b="0" i="1" baseline="-25000" smtClean="0">
                                      <a:latin typeface="Cambria Math" panose="02040503050406030204" pitchFamily="18" charset="0"/>
                                    </a:rPr>
                                    <m:t>𝐸</m:t>
                                  </m:r>
                                </m:den>
                              </m:f>
                            </m:e>
                          </m:rad>
                        </m:den>
                      </m:f>
                    </m:oMath>
                  </m:oMathPara>
                </a14:m>
                <a:endParaRPr lang="en-US" dirty="0"/>
              </a:p>
            </p:txBody>
          </p:sp>
        </mc:Choice>
        <mc:Fallback xmlns="">
          <p:sp>
            <p:nvSpPr>
              <p:cNvPr id="18" name="Rectangle 17"/>
              <p:cNvSpPr>
                <a:spLocks noRot="1" noChangeAspect="1" noMove="1" noResize="1" noEditPoints="1" noAdjustHandles="1" noChangeArrowheads="1" noChangeShapeType="1" noTextEdit="1"/>
              </p:cNvSpPr>
              <p:nvPr/>
            </p:nvSpPr>
            <p:spPr>
              <a:xfrm>
                <a:off x="368279" y="5302577"/>
                <a:ext cx="2688428" cy="910377"/>
              </a:xfrm>
              <a:prstGeom prst="rect">
                <a:avLst/>
              </a:prstGeom>
              <a:blipFill rotWithShape="0">
                <a:blip r:embed="rId4"/>
                <a:stretch>
                  <a:fillRect b="-2685"/>
                </a:stretch>
              </a:blipFill>
            </p:spPr>
            <p:txBody>
              <a:bodyPr/>
              <a:lstStyle/>
              <a:p>
                <a:r>
                  <a:rPr lang="en-US">
                    <a:noFill/>
                  </a:rPr>
                  <a:t> </a:t>
                </a:r>
              </a:p>
            </p:txBody>
          </p:sp>
        </mc:Fallback>
      </mc:AlternateContent>
      <p:pic>
        <p:nvPicPr>
          <p:cNvPr id="36" name="Picture 2" descr="http://www.statisticshowto.com/wp-content/uploads/2013/09/normal-distribution-probability.jpg"/>
          <p:cNvPicPr>
            <a:picLocks noChangeAspect="1" noChangeArrowheads="1"/>
          </p:cNvPicPr>
          <p:nvPr/>
        </p:nvPicPr>
        <p:blipFill rotWithShape="1">
          <a:blip r:embed="rId5">
            <a:extLst>
              <a:ext uri="{28A0092B-C50C-407E-A947-70E740481C1C}">
                <a14:useLocalDpi xmlns:a14="http://schemas.microsoft.com/office/drawing/2010/main" val="0"/>
              </a:ext>
            </a:extLst>
          </a:blip>
          <a:srcRect l="-1" r="1584"/>
          <a:stretch/>
        </p:blipFill>
        <p:spPr bwMode="auto">
          <a:xfrm>
            <a:off x="1075507" y="2676941"/>
            <a:ext cx="4379541" cy="1310815"/>
          </a:xfrm>
          <a:prstGeom prst="rect">
            <a:avLst/>
          </a:prstGeom>
          <a:noFill/>
          <a:extLst>
            <a:ext uri="{909E8E84-426E-40DD-AFC4-6F175D3DCCD1}">
              <a14:hiddenFill xmlns:a14="http://schemas.microsoft.com/office/drawing/2010/main">
                <a:solidFill>
                  <a:srgbClr val="FFFFFF"/>
                </a:solidFill>
              </a14:hiddenFill>
            </a:ext>
          </a:extLst>
        </p:spPr>
      </p:pic>
      <p:sp>
        <p:nvSpPr>
          <p:cNvPr id="37" name="TextBox 36"/>
          <p:cNvSpPr txBox="1"/>
          <p:nvPr/>
        </p:nvSpPr>
        <p:spPr>
          <a:xfrm>
            <a:off x="3166437" y="3896141"/>
            <a:ext cx="379559" cy="369332"/>
          </a:xfrm>
          <a:prstGeom prst="rect">
            <a:avLst/>
          </a:prstGeom>
          <a:noFill/>
        </p:spPr>
        <p:txBody>
          <a:bodyPr wrap="square" rtlCol="0">
            <a:spAutoFit/>
          </a:bodyPr>
          <a:lstStyle/>
          <a:p>
            <a:r>
              <a:rPr lang="en-US" dirty="0"/>
              <a:t>0</a:t>
            </a:r>
          </a:p>
        </p:txBody>
      </p:sp>
      <mc:AlternateContent xmlns:mc="http://schemas.openxmlformats.org/markup-compatibility/2006" xmlns:a14="http://schemas.microsoft.com/office/drawing/2010/main">
        <mc:Choice Requires="a14">
          <p:sp>
            <p:nvSpPr>
              <p:cNvPr id="38" name="TextBox 37"/>
              <p:cNvSpPr txBox="1"/>
              <p:nvPr/>
            </p:nvSpPr>
            <p:spPr>
              <a:xfrm>
                <a:off x="1193158" y="2839289"/>
                <a:ext cx="748475" cy="369332"/>
              </a:xfrm>
              <a:prstGeom prst="rect">
                <a:avLst/>
              </a:prstGeom>
              <a:noFill/>
            </p:spPr>
            <p:txBody>
              <a:bodyPr wrap="none" rtlCol="0">
                <a:spAutoFit/>
              </a:bodyPr>
              <a:lstStyle/>
              <a:p>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a:rPr>
                          <m:t>𝑥</m:t>
                        </m:r>
                      </m:e>
                    </m:acc>
                  </m:oMath>
                </a14:m>
                <a:r>
                  <a:rPr lang="en-US" baseline="-25000" dirty="0"/>
                  <a:t>I</a:t>
                </a:r>
                <a:r>
                  <a:rPr lang="en-US" dirty="0"/>
                  <a:t> - </a:t>
                </a:r>
                <a14:m>
                  <m:oMath xmlns:m="http://schemas.openxmlformats.org/officeDocument/2006/math">
                    <m:acc>
                      <m:accPr>
                        <m:chr m:val="̅"/>
                        <m:ctrlPr>
                          <a:rPr lang="en-US" i="1">
                            <a:latin typeface="Cambria Math" panose="02040503050406030204" pitchFamily="18" charset="0"/>
                          </a:rPr>
                        </m:ctrlPr>
                      </m:accPr>
                      <m:e>
                        <m:r>
                          <a:rPr lang="en-US" i="1">
                            <a:latin typeface="Cambria Math"/>
                          </a:rPr>
                          <m:t>𝑥</m:t>
                        </m:r>
                      </m:e>
                    </m:acc>
                    <m:r>
                      <m:rPr>
                        <m:sty m:val="p"/>
                      </m:rPr>
                      <a:rPr lang="en-US" b="0" i="0" baseline="-25000" smtClean="0">
                        <a:latin typeface="Cambria Math" panose="02040503050406030204" pitchFamily="18" charset="0"/>
                      </a:rPr>
                      <m:t>E</m:t>
                    </m:r>
                  </m:oMath>
                </a14:m>
                <a:endParaRPr lang="en-US" baseline="-25000" dirty="0"/>
              </a:p>
            </p:txBody>
          </p:sp>
        </mc:Choice>
        <mc:Fallback xmlns="">
          <p:sp>
            <p:nvSpPr>
              <p:cNvPr id="38" name="TextBox 37"/>
              <p:cNvSpPr txBox="1">
                <a:spLocks noRot="1" noChangeAspect="1" noMove="1" noResize="1" noEditPoints="1" noAdjustHandles="1" noChangeArrowheads="1" noChangeShapeType="1" noTextEdit="1"/>
              </p:cNvSpPr>
              <p:nvPr/>
            </p:nvSpPr>
            <p:spPr>
              <a:xfrm>
                <a:off x="1193158" y="2839289"/>
                <a:ext cx="748475" cy="369332"/>
              </a:xfrm>
              <a:prstGeom prst="rect">
                <a:avLst/>
              </a:prstGeom>
              <a:blipFill rotWithShape="0">
                <a:blip r:embed="rId6"/>
                <a:stretch>
                  <a:fillRect t="-10000" r="-21951"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p:cNvSpPr txBox="1"/>
              <p:nvPr/>
            </p:nvSpPr>
            <p:spPr>
              <a:xfrm>
                <a:off x="3519170" y="4505318"/>
                <a:ext cx="1747338" cy="38151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a:rPr>
                            <m:t>𝑡</m:t>
                          </m:r>
                        </m:e>
                        <m:sub>
                          <m:r>
                            <a:rPr lang="en-US" b="0" i="1" smtClean="0">
                              <a:latin typeface="Cambria Math"/>
                            </a:rPr>
                            <m:t>.</m:t>
                          </m:r>
                          <m:r>
                            <a:rPr lang="en-US" b="0" i="1" smtClean="0">
                              <a:latin typeface="Cambria Math" panose="02040503050406030204" pitchFamily="18" charset="0"/>
                            </a:rPr>
                            <m:t>995,45</m:t>
                          </m:r>
                        </m:sub>
                      </m:sSub>
                      <m:r>
                        <a:rPr lang="en-US" b="0" i="1" smtClean="0">
                          <a:latin typeface="Cambria Math"/>
                        </a:rPr>
                        <m:t>=</m:t>
                      </m:r>
                      <m:r>
                        <a:rPr lang="en-US" b="0" i="1" smtClean="0">
                          <a:latin typeface="Cambria Math" panose="02040503050406030204" pitchFamily="18" charset="0"/>
                        </a:rPr>
                        <m:t>2.690</m:t>
                      </m:r>
                    </m:oMath>
                  </m:oMathPara>
                </a14:m>
                <a:endParaRPr lang="en-US" dirty="0"/>
              </a:p>
            </p:txBody>
          </p:sp>
        </mc:Choice>
        <mc:Fallback xmlns="">
          <p:sp>
            <p:nvSpPr>
              <p:cNvPr id="39" name="TextBox 38"/>
              <p:cNvSpPr txBox="1">
                <a:spLocks noRot="1" noChangeAspect="1" noMove="1" noResize="1" noEditPoints="1" noAdjustHandles="1" noChangeArrowheads="1" noChangeShapeType="1" noTextEdit="1"/>
              </p:cNvSpPr>
              <p:nvPr/>
            </p:nvSpPr>
            <p:spPr>
              <a:xfrm>
                <a:off x="3519170" y="4505318"/>
                <a:ext cx="1747338" cy="381515"/>
              </a:xfrm>
              <a:prstGeom prst="rect">
                <a:avLst/>
              </a:prstGeom>
              <a:blipFill rotWithShape="0">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p:cNvSpPr txBox="1"/>
              <p:nvPr/>
            </p:nvSpPr>
            <p:spPr>
              <a:xfrm>
                <a:off x="4765765" y="2666055"/>
                <a:ext cx="2820067" cy="369332"/>
              </a:xfrm>
              <a:prstGeom prst="rect">
                <a:avLst/>
              </a:prstGeom>
              <a:noFill/>
            </p:spPr>
            <p:txBody>
              <a:bodyPr wrap="none" rtlCol="0">
                <a:spAutoFit/>
              </a:bodyPr>
              <a:lstStyle/>
              <a:p>
                <a14:m>
                  <m:oMath xmlns:m="http://schemas.openxmlformats.org/officeDocument/2006/math">
                    <m:r>
                      <a:rPr lang="en-US" i="1" smtClean="0">
                        <a:latin typeface="Cambria Math"/>
                        <a:ea typeface="Cambria Math"/>
                      </a:rPr>
                      <m:t>𝛼</m:t>
                    </m:r>
                  </m:oMath>
                </a14:m>
                <a:r>
                  <a:rPr lang="en-US" dirty="0"/>
                  <a:t> = 0.01 = significance level.</a:t>
                </a:r>
              </a:p>
            </p:txBody>
          </p:sp>
        </mc:Choice>
        <mc:Fallback xmlns="">
          <p:sp>
            <p:nvSpPr>
              <p:cNvPr id="40" name="TextBox 39"/>
              <p:cNvSpPr txBox="1">
                <a:spLocks noRot="1" noChangeAspect="1" noMove="1" noResize="1" noEditPoints="1" noAdjustHandles="1" noChangeArrowheads="1" noChangeShapeType="1" noTextEdit="1"/>
              </p:cNvSpPr>
              <p:nvPr/>
            </p:nvSpPr>
            <p:spPr>
              <a:xfrm>
                <a:off x="4765765" y="2666055"/>
                <a:ext cx="2820067" cy="369332"/>
              </a:xfrm>
              <a:prstGeom prst="rect">
                <a:avLst/>
              </a:prstGeom>
              <a:blipFill>
                <a:blip r:embed="rId8"/>
                <a:stretch>
                  <a:fillRect t="-8197" r="-1515" b="-24590"/>
                </a:stretch>
              </a:blipFill>
            </p:spPr>
            <p:txBody>
              <a:bodyPr/>
              <a:lstStyle/>
              <a:p>
                <a:r>
                  <a:rPr lang="en-US">
                    <a:noFill/>
                  </a:rPr>
                  <a:t> </a:t>
                </a:r>
              </a:p>
            </p:txBody>
          </p:sp>
        </mc:Fallback>
      </mc:AlternateContent>
      <p:cxnSp>
        <p:nvCxnSpPr>
          <p:cNvPr id="41" name="Straight Arrow Connector 40"/>
          <p:cNvCxnSpPr/>
          <p:nvPr/>
        </p:nvCxnSpPr>
        <p:spPr>
          <a:xfrm flipH="1">
            <a:off x="5024450" y="3667540"/>
            <a:ext cx="285888" cy="22860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2" name="TextBox 41"/>
              <p:cNvSpPr txBox="1"/>
              <p:nvPr/>
            </p:nvSpPr>
            <p:spPr>
              <a:xfrm>
                <a:off x="4924230" y="3337791"/>
                <a:ext cx="67037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a:rPr>
                        <m:t>.</m:t>
                      </m:r>
                      <m:r>
                        <a:rPr lang="en-US" b="0" i="1" smtClean="0">
                          <a:latin typeface="Cambria Math"/>
                        </a:rPr>
                        <m:t>0</m:t>
                      </m:r>
                      <m:r>
                        <a:rPr lang="en-US" b="0" i="1" smtClean="0">
                          <a:latin typeface="Cambria Math" panose="02040503050406030204" pitchFamily="18" charset="0"/>
                        </a:rPr>
                        <m:t>0</m:t>
                      </m:r>
                      <m:r>
                        <a:rPr lang="en-US" b="0" i="1" smtClean="0">
                          <a:latin typeface="Cambria Math"/>
                        </a:rPr>
                        <m:t>5</m:t>
                      </m:r>
                    </m:oMath>
                  </m:oMathPara>
                </a14:m>
                <a:endParaRPr lang="en-US" dirty="0"/>
              </a:p>
            </p:txBody>
          </p:sp>
        </mc:Choice>
        <mc:Fallback xmlns="">
          <p:sp>
            <p:nvSpPr>
              <p:cNvPr id="42" name="TextBox 41"/>
              <p:cNvSpPr txBox="1">
                <a:spLocks noRot="1" noChangeAspect="1" noMove="1" noResize="1" noEditPoints="1" noAdjustHandles="1" noChangeArrowheads="1" noChangeShapeType="1" noTextEdit="1"/>
              </p:cNvSpPr>
              <p:nvPr/>
            </p:nvSpPr>
            <p:spPr>
              <a:xfrm>
                <a:off x="4924230" y="3337791"/>
                <a:ext cx="670376" cy="369332"/>
              </a:xfrm>
              <a:prstGeom prst="rect">
                <a:avLst/>
              </a:prstGeom>
              <a:blipFill rotWithShape="0">
                <a:blip r:embed="rId9"/>
                <a:stretch>
                  <a:fillRect/>
                </a:stretch>
              </a:blipFill>
            </p:spPr>
            <p:txBody>
              <a:bodyPr/>
              <a:lstStyle/>
              <a:p>
                <a:r>
                  <a:rPr lang="en-US">
                    <a:noFill/>
                  </a:rPr>
                  <a:t> </a:t>
                </a:r>
              </a:p>
            </p:txBody>
          </p:sp>
        </mc:Fallback>
      </mc:AlternateContent>
      <p:sp>
        <p:nvSpPr>
          <p:cNvPr id="43" name="TextBox 42"/>
          <p:cNvSpPr txBox="1"/>
          <p:nvPr/>
        </p:nvSpPr>
        <p:spPr>
          <a:xfrm>
            <a:off x="5802520" y="3082242"/>
            <a:ext cx="2098299" cy="369332"/>
          </a:xfrm>
          <a:prstGeom prst="rect">
            <a:avLst/>
          </a:prstGeom>
          <a:noFill/>
        </p:spPr>
        <p:txBody>
          <a:bodyPr wrap="square" rtlCol="0">
            <a:spAutoFit/>
          </a:bodyPr>
          <a:lstStyle/>
          <a:p>
            <a:r>
              <a:rPr lang="en-US" dirty="0"/>
              <a:t>df = 24 +23 – 2 = 45</a:t>
            </a:r>
          </a:p>
        </p:txBody>
      </p:sp>
      <p:cxnSp>
        <p:nvCxnSpPr>
          <p:cNvPr id="44" name="Straight Connector 43"/>
          <p:cNvCxnSpPr/>
          <p:nvPr/>
        </p:nvCxnSpPr>
        <p:spPr>
          <a:xfrm flipV="1">
            <a:off x="1058458" y="4367014"/>
            <a:ext cx="4485786" cy="11845"/>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4997104" y="4277318"/>
            <a:ext cx="0" cy="20308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Rectangle 45"/>
          <p:cNvSpPr/>
          <p:nvPr/>
        </p:nvSpPr>
        <p:spPr>
          <a:xfrm>
            <a:off x="727165" y="4212609"/>
            <a:ext cx="261610" cy="369332"/>
          </a:xfrm>
          <a:prstGeom prst="rect">
            <a:avLst/>
          </a:prstGeom>
        </p:spPr>
        <p:txBody>
          <a:bodyPr wrap="none">
            <a:spAutoFit/>
          </a:bodyPr>
          <a:lstStyle/>
          <a:p>
            <a:r>
              <a:rPr lang="en-US" i="1" dirty="0"/>
              <a:t>t</a:t>
            </a:r>
          </a:p>
        </p:txBody>
      </p:sp>
      <p:cxnSp>
        <p:nvCxnSpPr>
          <p:cNvPr id="47" name="Straight Arrow Connector 46"/>
          <p:cNvCxnSpPr/>
          <p:nvPr/>
        </p:nvCxnSpPr>
        <p:spPr>
          <a:xfrm>
            <a:off x="1313221" y="3651807"/>
            <a:ext cx="114905" cy="27795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TextBox 47"/>
              <p:cNvSpPr txBox="1"/>
              <p:nvPr/>
            </p:nvSpPr>
            <p:spPr>
              <a:xfrm>
                <a:off x="857970" y="3313517"/>
                <a:ext cx="67037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a:rPr>
                        <m:t>.</m:t>
                      </m:r>
                      <m:r>
                        <a:rPr lang="en-US" b="0" i="1" smtClean="0">
                          <a:latin typeface="Cambria Math"/>
                        </a:rPr>
                        <m:t>0</m:t>
                      </m:r>
                      <m:r>
                        <a:rPr lang="en-US" b="0" i="1" smtClean="0">
                          <a:latin typeface="Cambria Math" panose="02040503050406030204" pitchFamily="18" charset="0"/>
                        </a:rPr>
                        <m:t>0</m:t>
                      </m:r>
                      <m:r>
                        <a:rPr lang="en-US" b="0" i="1" smtClean="0">
                          <a:latin typeface="Cambria Math"/>
                        </a:rPr>
                        <m:t>5</m:t>
                      </m:r>
                    </m:oMath>
                  </m:oMathPara>
                </a14:m>
                <a:endParaRPr lang="en-US" dirty="0"/>
              </a:p>
            </p:txBody>
          </p:sp>
        </mc:Choice>
        <mc:Fallback xmlns="">
          <p:sp>
            <p:nvSpPr>
              <p:cNvPr id="48" name="TextBox 47"/>
              <p:cNvSpPr txBox="1">
                <a:spLocks noRot="1" noChangeAspect="1" noMove="1" noResize="1" noEditPoints="1" noAdjustHandles="1" noChangeArrowheads="1" noChangeShapeType="1" noTextEdit="1"/>
              </p:cNvSpPr>
              <p:nvPr/>
            </p:nvSpPr>
            <p:spPr>
              <a:xfrm>
                <a:off x="857970" y="3313517"/>
                <a:ext cx="670376" cy="369332"/>
              </a:xfrm>
              <a:prstGeom prst="rect">
                <a:avLst/>
              </a:prstGeom>
              <a:blipFill rotWithShape="0">
                <a:blip r:embed="rId10"/>
                <a:stretch>
                  <a:fillRect/>
                </a:stretch>
              </a:blipFill>
            </p:spPr>
            <p:txBody>
              <a:bodyPr/>
              <a:lstStyle/>
              <a:p>
                <a:r>
                  <a:rPr lang="en-US">
                    <a:noFill/>
                  </a:rPr>
                  <a:t> </a:t>
                </a:r>
              </a:p>
            </p:txBody>
          </p:sp>
        </mc:Fallback>
      </mc:AlternateContent>
      <p:cxnSp>
        <p:nvCxnSpPr>
          <p:cNvPr id="49" name="Straight Connector 48"/>
          <p:cNvCxnSpPr/>
          <p:nvPr/>
        </p:nvCxnSpPr>
        <p:spPr>
          <a:xfrm>
            <a:off x="4985719" y="3806319"/>
            <a:ext cx="0" cy="12609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1474540" y="3821707"/>
            <a:ext cx="0" cy="11463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p:cNvSpPr txBox="1"/>
              <p:nvPr/>
            </p:nvSpPr>
            <p:spPr>
              <a:xfrm>
                <a:off x="708090" y="4511770"/>
                <a:ext cx="1930080" cy="38151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a:rPr>
                            <m:t>𝑡</m:t>
                          </m:r>
                        </m:e>
                        <m:sub>
                          <m:r>
                            <a:rPr lang="en-US" b="0" i="1" smtClean="0">
                              <a:latin typeface="Cambria Math"/>
                            </a:rPr>
                            <m:t>.0</m:t>
                          </m:r>
                          <m:r>
                            <a:rPr lang="en-US" b="0" i="1" smtClean="0">
                              <a:latin typeface="Cambria Math" panose="02040503050406030204" pitchFamily="18" charset="0"/>
                            </a:rPr>
                            <m:t>05</m:t>
                          </m:r>
                          <m:r>
                            <a:rPr lang="en-US" b="0" i="1" smtClean="0">
                              <a:latin typeface="Cambria Math"/>
                            </a:rPr>
                            <m:t>, </m:t>
                          </m:r>
                          <m:r>
                            <a:rPr lang="en-US" b="0" i="1" smtClean="0">
                              <a:latin typeface="Cambria Math" panose="02040503050406030204" pitchFamily="18" charset="0"/>
                            </a:rPr>
                            <m:t>45</m:t>
                          </m:r>
                        </m:sub>
                      </m:sSub>
                      <m:r>
                        <a:rPr lang="en-US" b="0" i="1" smtClean="0">
                          <a:latin typeface="Cambria Math"/>
                        </a:rPr>
                        <m:t>=</m:t>
                      </m:r>
                      <m:r>
                        <a:rPr lang="en-US" b="0" i="1" smtClean="0">
                          <a:latin typeface="Cambria Math" panose="02040503050406030204" pitchFamily="18" charset="0"/>
                        </a:rPr>
                        <m:t>−2.690</m:t>
                      </m:r>
                    </m:oMath>
                  </m:oMathPara>
                </a14:m>
                <a:endParaRPr lang="en-US" dirty="0"/>
              </a:p>
            </p:txBody>
          </p:sp>
        </mc:Choice>
        <mc:Fallback xmlns="">
          <p:sp>
            <p:nvSpPr>
              <p:cNvPr id="51" name="TextBox 50"/>
              <p:cNvSpPr txBox="1">
                <a:spLocks noRot="1" noChangeAspect="1" noMove="1" noResize="1" noEditPoints="1" noAdjustHandles="1" noChangeArrowheads="1" noChangeShapeType="1" noTextEdit="1"/>
              </p:cNvSpPr>
              <p:nvPr/>
            </p:nvSpPr>
            <p:spPr>
              <a:xfrm>
                <a:off x="708090" y="4511770"/>
                <a:ext cx="1930080" cy="381515"/>
              </a:xfrm>
              <a:prstGeom prst="rect">
                <a:avLst/>
              </a:prstGeom>
              <a:blipFill rotWithShape="0">
                <a:blip r:embed="rId11"/>
                <a:stretch>
                  <a:fillRect/>
                </a:stretch>
              </a:blipFill>
            </p:spPr>
            <p:txBody>
              <a:bodyPr/>
              <a:lstStyle/>
              <a:p>
                <a:r>
                  <a:rPr lang="en-US">
                    <a:noFill/>
                  </a:rPr>
                  <a:t> </a:t>
                </a:r>
              </a:p>
            </p:txBody>
          </p:sp>
        </mc:Fallback>
      </mc:AlternateContent>
      <p:cxnSp>
        <p:nvCxnSpPr>
          <p:cNvPr id="52" name="Straight Connector 51"/>
          <p:cNvCxnSpPr/>
          <p:nvPr/>
        </p:nvCxnSpPr>
        <p:spPr>
          <a:xfrm>
            <a:off x="1474540" y="4265473"/>
            <a:ext cx="0" cy="20308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3" name="TextBox 52"/>
              <p:cNvSpPr txBox="1"/>
              <p:nvPr/>
            </p:nvSpPr>
            <p:spPr>
              <a:xfrm>
                <a:off x="91932" y="809025"/>
                <a:ext cx="8945939" cy="923330"/>
              </a:xfrm>
              <a:prstGeom prst="rect">
                <a:avLst/>
              </a:prstGeom>
              <a:noFill/>
            </p:spPr>
            <p:txBody>
              <a:bodyPr wrap="square" rtlCol="0">
                <a:spAutoFit/>
              </a:bodyPr>
              <a:lstStyle/>
              <a:p>
                <a:pPr algn="ctr"/>
                <a:r>
                  <a:rPr lang="en-US" dirty="0"/>
                  <a:t>We would like to test the claim that the mean score of the Intrinsic group is different than that of the Extrinsic group</a:t>
                </a:r>
                <a14:m>
                  <m:oMath xmlns:m="http://schemas.openxmlformats.org/officeDocument/2006/math">
                    <m:r>
                      <a:rPr lang="en-US" b="0" i="1" smtClean="0">
                        <a:latin typeface="Cambria Math"/>
                      </a:rPr>
                      <m:t>.</m:t>
                    </m:r>
                  </m:oMath>
                </a14:m>
                <a:r>
                  <a:rPr lang="en-US" dirty="0"/>
                  <a:t>  To do this, we take a sample of size n</a:t>
                </a:r>
                <a:r>
                  <a:rPr lang="en-US" baseline="-25000" dirty="0"/>
                  <a:t>I</a:t>
                </a:r>
                <a:r>
                  <a:rPr lang="en-US" dirty="0"/>
                  <a:t> = 24 and n</a:t>
                </a:r>
                <a:r>
                  <a:rPr lang="en-US" baseline="-25000" dirty="0"/>
                  <a:t>E</a:t>
                </a:r>
                <a:r>
                  <a:rPr lang="en-US" dirty="0"/>
                  <a:t> = 23 and find that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a:rPr>
                          <m:t>𝑥</m:t>
                        </m:r>
                      </m:e>
                    </m:acc>
                  </m:oMath>
                </a14:m>
                <a:r>
                  <a:rPr lang="en-US" baseline="-25000" dirty="0"/>
                  <a:t>I</a:t>
                </a:r>
                <a:r>
                  <a:rPr lang="en-US" dirty="0"/>
                  <a:t> = 19.88, points </a:t>
                </a:r>
                <a14:m>
                  <m:oMath xmlns:m="http://schemas.openxmlformats.org/officeDocument/2006/math">
                    <m:acc>
                      <m:accPr>
                        <m:chr m:val="̅"/>
                        <m:ctrlPr>
                          <a:rPr lang="en-US" i="1">
                            <a:latin typeface="Cambria Math" panose="02040503050406030204" pitchFamily="18" charset="0"/>
                          </a:rPr>
                        </m:ctrlPr>
                      </m:accPr>
                      <m:e>
                        <m:r>
                          <a:rPr lang="en-US" i="1">
                            <a:latin typeface="Cambria Math"/>
                          </a:rPr>
                          <m:t>𝑥</m:t>
                        </m:r>
                      </m:e>
                    </m:acc>
                    <m:r>
                      <m:rPr>
                        <m:sty m:val="p"/>
                      </m:rPr>
                      <a:rPr lang="en-US" b="0" i="0" baseline="-25000" smtClean="0">
                        <a:latin typeface="Cambria Math" panose="02040503050406030204" pitchFamily="18" charset="0"/>
                      </a:rPr>
                      <m:t>E</m:t>
                    </m:r>
                  </m:oMath>
                </a14:m>
                <a:r>
                  <a:rPr lang="en-US" dirty="0"/>
                  <a:t> = 15.74, s</a:t>
                </a:r>
                <a:r>
                  <a:rPr lang="en-US" baseline="-25000" dirty="0"/>
                  <a:t>I</a:t>
                </a:r>
                <a:r>
                  <a:rPr lang="en-US" dirty="0"/>
                  <a:t> = 4.44, and s</a:t>
                </a:r>
                <a:r>
                  <a:rPr lang="en-US" baseline="-25000" dirty="0"/>
                  <a:t>E</a:t>
                </a:r>
                <a:r>
                  <a:rPr lang="en-US" dirty="0"/>
                  <a:t>= 5.25 points. </a:t>
                </a:r>
              </a:p>
            </p:txBody>
          </p:sp>
        </mc:Choice>
        <mc:Fallback xmlns="">
          <p:sp>
            <p:nvSpPr>
              <p:cNvPr id="53" name="TextBox 52"/>
              <p:cNvSpPr txBox="1">
                <a:spLocks noRot="1" noChangeAspect="1" noMove="1" noResize="1" noEditPoints="1" noAdjustHandles="1" noChangeArrowheads="1" noChangeShapeType="1" noTextEdit="1"/>
              </p:cNvSpPr>
              <p:nvPr/>
            </p:nvSpPr>
            <p:spPr>
              <a:xfrm>
                <a:off x="91932" y="809025"/>
                <a:ext cx="8945939" cy="923330"/>
              </a:xfrm>
              <a:prstGeom prst="rect">
                <a:avLst/>
              </a:prstGeom>
              <a:blipFill>
                <a:blip r:embed="rId12"/>
                <a:stretch>
                  <a:fillRect l="-545" t="-3974" r="-1703" b="-993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p:cNvSpPr txBox="1"/>
              <p:nvPr/>
            </p:nvSpPr>
            <p:spPr>
              <a:xfrm>
                <a:off x="7532490" y="1808993"/>
                <a:ext cx="1481816" cy="633635"/>
              </a:xfrm>
              <a:prstGeom prst="rect">
                <a:avLst/>
              </a:prstGeom>
              <a:noFill/>
            </p:spPr>
            <p:txBody>
              <a:bodyPr wrap="none" rtlCol="0">
                <a:spAutoFit/>
              </a:bodyPr>
              <a:lstStyle/>
              <a:p>
                <a:r>
                  <a:rPr lang="en-US" sz="1600" dirty="0"/>
                  <a:t>H</a:t>
                </a:r>
                <a:r>
                  <a:rPr lang="en-US" sz="1600" baseline="-25000" dirty="0"/>
                  <a:t>0</a:t>
                </a:r>
                <a:r>
                  <a:rPr lang="en-US" sz="1600" dirty="0"/>
                  <a:t>: </a:t>
                </a:r>
                <a14:m>
                  <m:oMath xmlns:m="http://schemas.openxmlformats.org/officeDocument/2006/math">
                    <m:r>
                      <a:rPr lang="en-US" i="1" smtClean="0">
                        <a:latin typeface="Cambria Math"/>
                      </a:rPr>
                      <m:t>µ</m:t>
                    </m:r>
                    <m:r>
                      <a:rPr lang="en-US" b="0" i="1" baseline="-25000" smtClean="0">
                        <a:latin typeface="Cambria Math" panose="02040503050406030204" pitchFamily="18" charset="0"/>
                      </a:rPr>
                      <m:t>𝐼</m:t>
                    </m:r>
                    <m:r>
                      <a:rPr lang="en-US" b="0" i="1" smtClean="0">
                        <a:latin typeface="Cambria Math" panose="02040503050406030204" pitchFamily="18" charset="0"/>
                      </a:rPr>
                      <m:t>−</m:t>
                    </m:r>
                    <m:r>
                      <a:rPr lang="en-US" i="1">
                        <a:latin typeface="Cambria Math"/>
                      </a:rPr>
                      <m:t>µ</m:t>
                    </m:r>
                    <m:r>
                      <a:rPr lang="en-US" b="0" i="1" baseline="-25000" smtClean="0">
                        <a:latin typeface="Cambria Math" panose="02040503050406030204" pitchFamily="18" charset="0"/>
                      </a:rPr>
                      <m:t>𝐸</m:t>
                    </m:r>
                  </m:oMath>
                </a14:m>
                <a:r>
                  <a:rPr lang="en-US" sz="1600" dirty="0"/>
                  <a:t> = 0</a:t>
                </a:r>
              </a:p>
              <a:p>
                <a:r>
                  <a:rPr lang="en-US" sz="1600" dirty="0"/>
                  <a:t>H</a:t>
                </a:r>
                <a:r>
                  <a:rPr lang="en-US" sz="1600" baseline="-25000" dirty="0"/>
                  <a:t>a</a:t>
                </a:r>
                <a:r>
                  <a:rPr lang="en-US" sz="1600" dirty="0"/>
                  <a:t>: </a:t>
                </a:r>
                <a14:m>
                  <m:oMath xmlns:m="http://schemas.openxmlformats.org/officeDocument/2006/math">
                    <m:r>
                      <a:rPr lang="en-US" i="1">
                        <a:latin typeface="Cambria Math"/>
                      </a:rPr>
                      <m:t>µ</m:t>
                    </m:r>
                    <m:r>
                      <a:rPr lang="en-US" i="1" baseline="-25000">
                        <a:latin typeface="Cambria Math" panose="02040503050406030204" pitchFamily="18" charset="0"/>
                      </a:rPr>
                      <m:t>𝐼</m:t>
                    </m:r>
                    <m:r>
                      <a:rPr lang="en-US" b="0" i="1" smtClean="0">
                        <a:latin typeface="Cambria Math" panose="02040503050406030204" pitchFamily="18" charset="0"/>
                      </a:rPr>
                      <m:t>−</m:t>
                    </m:r>
                    <m:r>
                      <a:rPr lang="en-US" i="1">
                        <a:latin typeface="Cambria Math"/>
                      </a:rPr>
                      <m:t>µ</m:t>
                    </m:r>
                    <m:r>
                      <a:rPr lang="en-US" i="1" baseline="-25000">
                        <a:latin typeface="Cambria Math" panose="02040503050406030204" pitchFamily="18" charset="0"/>
                      </a:rPr>
                      <m:t>𝐸</m:t>
                    </m:r>
                  </m:oMath>
                </a14:m>
                <a:r>
                  <a:rPr lang="en-US" sz="1600" dirty="0"/>
                  <a:t> </a:t>
                </a:r>
                <a14:m>
                  <m:oMath xmlns:m="http://schemas.openxmlformats.org/officeDocument/2006/math">
                    <m:r>
                      <a:rPr lang="en-US" sz="1600" i="1">
                        <a:latin typeface="Cambria Math"/>
                      </a:rPr>
                      <m:t>≠</m:t>
                    </m:r>
                  </m:oMath>
                </a14:m>
                <a:r>
                  <a:rPr lang="en-US" sz="1600" dirty="0"/>
                  <a:t>0</a:t>
                </a:r>
              </a:p>
            </p:txBody>
          </p:sp>
        </mc:Choice>
        <mc:Fallback xmlns="">
          <p:sp>
            <p:nvSpPr>
              <p:cNvPr id="54" name="TextBox 53"/>
              <p:cNvSpPr txBox="1">
                <a:spLocks noRot="1" noChangeAspect="1" noMove="1" noResize="1" noEditPoints="1" noAdjustHandles="1" noChangeArrowheads="1" noChangeShapeType="1" noTextEdit="1"/>
              </p:cNvSpPr>
              <p:nvPr/>
            </p:nvSpPr>
            <p:spPr>
              <a:xfrm>
                <a:off x="7532490" y="1808993"/>
                <a:ext cx="1481816" cy="633635"/>
              </a:xfrm>
              <a:prstGeom prst="rect">
                <a:avLst/>
              </a:prstGeom>
              <a:blipFill>
                <a:blip r:embed="rId10"/>
                <a:stretch>
                  <a:fillRect l="-2469" r="-823" b="-1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Rectangle 56"/>
              <p:cNvSpPr/>
              <p:nvPr/>
            </p:nvSpPr>
            <p:spPr>
              <a:xfrm>
                <a:off x="6130079" y="5244830"/>
                <a:ext cx="2461315" cy="1061444"/>
              </a:xfrm>
              <a:prstGeom prst="rect">
                <a:avLst/>
              </a:prstGeom>
              <a:ln w="19050">
                <a:solidFill>
                  <a:srgbClr val="00B0F0"/>
                </a:solidFill>
              </a:ln>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𝑡</m:t>
                      </m:r>
                      <m:r>
                        <a:rPr lang="en-US" b="0" i="1" smtClean="0">
                          <a:latin typeface="Cambria Math"/>
                        </a:rPr>
                        <m:t>=</m:t>
                      </m:r>
                      <m:f>
                        <m:fPr>
                          <m:ctrlPr>
                            <a:rPr lang="en-US" i="1" smtClean="0">
                              <a:latin typeface="Cambria Math" panose="02040503050406030204" pitchFamily="18" charset="0"/>
                            </a:rPr>
                          </m:ctrlPr>
                        </m:fPr>
                        <m:num>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a:rPr>
                                <m:t>𝑥</m:t>
                              </m:r>
                              <m:r>
                                <a:rPr lang="en-US" b="0" i="1" baseline="-25000" smtClean="0">
                                  <a:latin typeface="Cambria Math" panose="02040503050406030204" pitchFamily="18" charset="0"/>
                                </a:rPr>
                                <m:t>𝐼</m:t>
                              </m:r>
                            </m:e>
                          </m:acc>
                          <m:r>
                            <a:rPr lang="en-US" b="0" i="1" smtClean="0">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a:rPr>
                                <m:t>𝑥</m:t>
                              </m:r>
                              <m:r>
                                <a:rPr lang="en-US" b="0" i="1" baseline="-25000" smtClean="0">
                                  <a:latin typeface="Cambria Math" panose="02040503050406030204" pitchFamily="18" charset="0"/>
                                </a:rPr>
                                <m:t>𝐸</m:t>
                              </m:r>
                            </m:e>
                          </m:acc>
                          <m:r>
                            <a:rPr lang="en-US" b="0" i="1" smtClean="0">
                              <a:latin typeface="Cambria Math" panose="02040503050406030204" pitchFamily="18" charset="0"/>
                            </a:rPr>
                            <m:t>)</m:t>
                          </m:r>
                          <m:r>
                            <a:rPr lang="en-US" b="0" i="1" smtClean="0">
                              <a:latin typeface="Cambria Math"/>
                            </a:rPr>
                            <m:t> </m:t>
                          </m:r>
                        </m:num>
                        <m:den>
                          <m:r>
                            <a:rPr lang="en-US" i="1">
                              <a:latin typeface="Cambria Math"/>
                            </a:rPr>
                            <m:t>𝑠</m:t>
                          </m:r>
                          <m:r>
                            <a:rPr lang="en-US" i="1" baseline="-25000">
                              <a:latin typeface="Cambria Math" panose="02040503050406030204" pitchFamily="18" charset="0"/>
                            </a:rPr>
                            <m:t>𝑝</m:t>
                          </m:r>
                          <m:rad>
                            <m:radPr>
                              <m:degHide m:val="on"/>
                              <m:ctrlPr>
                                <a:rPr lang="en-US" i="1" baseline="-25000" smtClean="0">
                                  <a:latin typeface="Cambria Math" panose="02040503050406030204" pitchFamily="18" charset="0"/>
                                </a:rPr>
                              </m:ctrlPr>
                            </m:radPr>
                            <m:deg/>
                            <m:e>
                              <m:f>
                                <m:fPr>
                                  <m:ctrlPr>
                                    <a:rPr lang="en-US" i="1">
                                      <a:latin typeface="Cambria Math" panose="02040503050406030204" pitchFamily="18" charset="0"/>
                                    </a:rPr>
                                  </m:ctrlPr>
                                </m:fPr>
                                <m:num>
                                  <m:r>
                                    <a:rPr lang="en-US" i="1">
                                      <a:latin typeface="Cambria Math" panose="02040503050406030204" pitchFamily="18" charset="0"/>
                                    </a:rPr>
                                    <m:t>1</m:t>
                                  </m:r>
                                </m:num>
                                <m:den>
                                  <m:r>
                                    <a:rPr lang="en-US" b="0" i="1" smtClean="0">
                                      <a:latin typeface="Cambria Math" panose="02040503050406030204" pitchFamily="18" charset="0"/>
                                    </a:rPr>
                                    <m:t>𝑛</m:t>
                                  </m:r>
                                  <m:r>
                                    <a:rPr lang="en-US" b="0" i="1" baseline="-25000" smtClean="0">
                                      <a:latin typeface="Cambria Math" panose="02040503050406030204" pitchFamily="18" charset="0"/>
                                    </a:rPr>
                                    <m:t>𝐼</m:t>
                                  </m:r>
                                </m:den>
                              </m:f>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𝑛</m:t>
                                  </m:r>
                                  <m:r>
                                    <a:rPr lang="en-US" b="0" i="1" baseline="-25000" smtClean="0">
                                      <a:latin typeface="Cambria Math" panose="02040503050406030204" pitchFamily="18" charset="0"/>
                                    </a:rPr>
                                    <m:t>𝐸</m:t>
                                  </m:r>
                                </m:den>
                              </m:f>
                            </m:e>
                          </m:rad>
                        </m:den>
                      </m:f>
                      <m:r>
                        <a:rPr lang="en-US" b="0" i="1" smtClean="0">
                          <a:latin typeface="Cambria Math" panose="02040503050406030204" pitchFamily="18" charset="0"/>
                        </a:rPr>
                        <m:t>=</m:t>
                      </m:r>
                      <m:r>
                        <a:rPr lang="en-US" b="0" i="1" smtClean="0">
                          <a:solidFill>
                            <a:srgbClr val="FF0000"/>
                          </a:solidFill>
                          <a:latin typeface="Cambria Math" panose="02040503050406030204" pitchFamily="18" charset="0"/>
                        </a:rPr>
                        <m:t>2.93</m:t>
                      </m:r>
                    </m:oMath>
                  </m:oMathPara>
                </a14:m>
                <a:endParaRPr lang="en-US" dirty="0"/>
              </a:p>
              <a:p>
                <a:endParaRPr lang="en-US" sz="1000" dirty="0"/>
              </a:p>
            </p:txBody>
          </p:sp>
        </mc:Choice>
        <mc:Fallback xmlns="">
          <p:sp>
            <p:nvSpPr>
              <p:cNvPr id="57" name="Rectangle 56"/>
              <p:cNvSpPr>
                <a:spLocks noRot="1" noChangeAspect="1" noMove="1" noResize="1" noEditPoints="1" noAdjustHandles="1" noChangeArrowheads="1" noChangeShapeType="1" noTextEdit="1"/>
              </p:cNvSpPr>
              <p:nvPr/>
            </p:nvSpPr>
            <p:spPr>
              <a:xfrm>
                <a:off x="6130079" y="5244830"/>
                <a:ext cx="2461315" cy="1061444"/>
              </a:xfrm>
              <a:prstGeom prst="rect">
                <a:avLst/>
              </a:prstGeom>
              <a:blipFill rotWithShape="0">
                <a:blip r:embed="rId14"/>
                <a:stretch>
                  <a:fillRect/>
                </a:stretch>
              </a:blipFill>
              <a:ln w="19050">
                <a:solidFill>
                  <a:srgbClr val="00B0F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00D3E9CC-8C8B-4BC7-9574-1744B3FCEA23}"/>
                  </a:ext>
                </a:extLst>
              </p:cNvPr>
              <p:cNvSpPr txBox="1"/>
              <p:nvPr/>
            </p:nvSpPr>
            <p:spPr>
              <a:xfrm>
                <a:off x="4114800" y="2971800"/>
                <a:ext cx="504818" cy="29841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𝑝</m:t>
                          </m:r>
                        </m:sub>
                      </m:sSub>
                      <m:r>
                        <a:rPr lang="en-US" b="0" i="1" smtClean="0">
                          <a:latin typeface="Cambria Math" panose="02040503050406030204" pitchFamily="18" charset="0"/>
                        </a:rPr>
                        <m:t>=</m:t>
                      </m:r>
                    </m:oMath>
                  </m:oMathPara>
                </a14:m>
                <a:endParaRPr lang="en-US" dirty="0"/>
              </a:p>
            </p:txBody>
          </p:sp>
        </mc:Choice>
        <mc:Fallback xmlns="">
          <p:sp>
            <p:nvSpPr>
              <p:cNvPr id="4" name="TextBox 3">
                <a:extLst>
                  <a:ext uri="{FF2B5EF4-FFF2-40B4-BE49-F238E27FC236}">
                    <a16:creationId xmlns:a16="http://schemas.microsoft.com/office/drawing/2014/main" id="{00D3E9CC-8C8B-4BC7-9574-1744B3FCEA23}"/>
                  </a:ext>
                </a:extLst>
              </p:cNvPr>
              <p:cNvSpPr txBox="1">
                <a:spLocks noRot="1" noChangeAspect="1" noMove="1" noResize="1" noEditPoints="1" noAdjustHandles="1" noChangeArrowheads="1" noChangeShapeType="1" noTextEdit="1"/>
              </p:cNvSpPr>
              <p:nvPr/>
            </p:nvSpPr>
            <p:spPr>
              <a:xfrm>
                <a:off x="4114800" y="2971800"/>
                <a:ext cx="504818" cy="298415"/>
              </a:xfrm>
              <a:prstGeom prst="rect">
                <a:avLst/>
              </a:prstGeom>
              <a:blipFill>
                <a:blip r:embed="rId15"/>
                <a:stretch>
                  <a:fillRect l="-6024" r="-3614" b="-20833"/>
                </a:stretch>
              </a:blipFill>
            </p:spPr>
            <p:txBody>
              <a:bodyPr/>
              <a:lstStyle/>
              <a:p>
                <a:r>
                  <a:rPr lang="en-US">
                    <a:noFill/>
                  </a:rPr>
                  <a:t> </a:t>
                </a:r>
              </a:p>
            </p:txBody>
          </p:sp>
        </mc:Fallback>
      </mc:AlternateContent>
    </p:spTree>
    <p:extLst>
      <p:ext uri="{BB962C8B-B14F-4D97-AF65-F5344CB8AC3E}">
        <p14:creationId xmlns:p14="http://schemas.microsoft.com/office/powerpoint/2010/main" val="3654687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par>
                                <p:cTn id="18" presetID="10" presetClass="entr" presetSubtype="0" fill="hold" nodeType="with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fade">
                                      <p:cBhvr>
                                        <p:cTn id="20" dur="500"/>
                                        <p:tgtEl>
                                          <p:spTgt spid="16"/>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57"/>
                                        </p:tgtEl>
                                        <p:attrNameLst>
                                          <p:attrName>style.visibility</p:attrName>
                                        </p:attrNameLst>
                                      </p:cBhvr>
                                      <p:to>
                                        <p:strVal val="visible"/>
                                      </p:to>
                                    </p:set>
                                    <p:animEffect transition="in" filter="fade">
                                      <p:cBhvr>
                                        <p:cTn id="25"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7" grpId="0"/>
      <p:bldP spid="18" grpId="0"/>
      <p:bldP spid="57"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151" y="248709"/>
            <a:ext cx="9019089" cy="457200"/>
          </a:xfrm>
        </p:spPr>
        <p:txBody>
          <a:bodyPr>
            <a:normAutofit fontScale="90000"/>
          </a:bodyPr>
          <a:lstStyle/>
          <a:p>
            <a:r>
              <a:rPr lang="en-US" dirty="0"/>
              <a:t>Let’s Formalize This Test Into 6 Steps!</a:t>
            </a:r>
          </a:p>
        </p:txBody>
      </p:sp>
      <mc:AlternateContent xmlns:mc="http://schemas.openxmlformats.org/markup-compatibility/2006" xmlns:a14="http://schemas.microsoft.com/office/drawing/2010/main">
        <mc:Choice Requires="a14">
          <p:sp>
            <p:nvSpPr>
              <p:cNvPr id="4" name="TextBox 3"/>
              <p:cNvSpPr txBox="1"/>
              <p:nvPr/>
            </p:nvSpPr>
            <p:spPr>
              <a:xfrm>
                <a:off x="73151" y="596100"/>
                <a:ext cx="8945939" cy="923330"/>
              </a:xfrm>
              <a:prstGeom prst="rect">
                <a:avLst/>
              </a:prstGeom>
              <a:noFill/>
            </p:spPr>
            <p:txBody>
              <a:bodyPr wrap="square" rtlCol="0">
                <a:spAutoFit/>
              </a:bodyPr>
              <a:lstStyle/>
              <a:p>
                <a:pPr algn="ctr"/>
                <a:r>
                  <a:rPr lang="en-US" dirty="0"/>
                  <a:t>We would like to test the claim that the mean score of the Intrinsic group is different than that of the Extrinsic group</a:t>
                </a:r>
                <a14:m>
                  <m:oMath xmlns:m="http://schemas.openxmlformats.org/officeDocument/2006/math">
                    <m:r>
                      <a:rPr lang="en-US" b="0" i="1" smtClean="0">
                        <a:latin typeface="Cambria Math"/>
                      </a:rPr>
                      <m:t>.</m:t>
                    </m:r>
                  </m:oMath>
                </a14:m>
                <a:r>
                  <a:rPr lang="en-US" dirty="0"/>
                  <a:t>  To do this, we take a sample of size n</a:t>
                </a:r>
                <a:r>
                  <a:rPr lang="en-US" baseline="-25000" dirty="0"/>
                  <a:t>I</a:t>
                </a:r>
                <a:r>
                  <a:rPr lang="en-US" dirty="0"/>
                  <a:t> = 24 and n</a:t>
                </a:r>
                <a:r>
                  <a:rPr lang="en-US" baseline="-25000" dirty="0"/>
                  <a:t>E</a:t>
                </a:r>
                <a:r>
                  <a:rPr lang="en-US" dirty="0"/>
                  <a:t> = 23 and find that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a:rPr>
                          <m:t>𝑥</m:t>
                        </m:r>
                      </m:e>
                    </m:acc>
                  </m:oMath>
                </a14:m>
                <a:r>
                  <a:rPr lang="en-US" baseline="-25000" dirty="0"/>
                  <a:t>I</a:t>
                </a:r>
                <a:r>
                  <a:rPr lang="en-US" dirty="0"/>
                  <a:t> = 19.88, points </a:t>
                </a:r>
                <a14:m>
                  <m:oMath xmlns:m="http://schemas.openxmlformats.org/officeDocument/2006/math">
                    <m:acc>
                      <m:accPr>
                        <m:chr m:val="̅"/>
                        <m:ctrlPr>
                          <a:rPr lang="en-US" i="1">
                            <a:latin typeface="Cambria Math" panose="02040503050406030204" pitchFamily="18" charset="0"/>
                          </a:rPr>
                        </m:ctrlPr>
                      </m:accPr>
                      <m:e>
                        <m:r>
                          <a:rPr lang="en-US" i="1">
                            <a:latin typeface="Cambria Math"/>
                          </a:rPr>
                          <m:t>𝑥</m:t>
                        </m:r>
                      </m:e>
                    </m:acc>
                    <m:r>
                      <m:rPr>
                        <m:sty m:val="p"/>
                      </m:rPr>
                      <a:rPr lang="en-US" b="0" i="0" baseline="-25000" smtClean="0">
                        <a:latin typeface="Cambria Math" panose="02040503050406030204" pitchFamily="18" charset="0"/>
                      </a:rPr>
                      <m:t>E</m:t>
                    </m:r>
                  </m:oMath>
                </a14:m>
                <a:r>
                  <a:rPr lang="en-US" dirty="0"/>
                  <a:t> = 15.74, s</a:t>
                </a:r>
                <a:r>
                  <a:rPr lang="en-US" baseline="-25000" dirty="0"/>
                  <a:t>I</a:t>
                </a:r>
                <a:r>
                  <a:rPr lang="en-US" dirty="0"/>
                  <a:t> = 4.44, and s</a:t>
                </a:r>
                <a:r>
                  <a:rPr lang="en-US" baseline="-25000" dirty="0"/>
                  <a:t>E</a:t>
                </a:r>
                <a:r>
                  <a:rPr lang="en-US" dirty="0"/>
                  <a:t>= 5.25 points. </a:t>
                </a:r>
              </a:p>
            </p:txBody>
          </p:sp>
        </mc:Choice>
        <mc:Fallback xmlns="">
          <p:sp>
            <p:nvSpPr>
              <p:cNvPr id="4" name="TextBox 3"/>
              <p:cNvSpPr txBox="1">
                <a:spLocks noRot="1" noChangeAspect="1" noMove="1" noResize="1" noEditPoints="1" noAdjustHandles="1" noChangeArrowheads="1" noChangeShapeType="1" noTextEdit="1"/>
              </p:cNvSpPr>
              <p:nvPr/>
            </p:nvSpPr>
            <p:spPr>
              <a:xfrm>
                <a:off x="73151" y="596100"/>
                <a:ext cx="8945939" cy="923330"/>
              </a:xfrm>
              <a:prstGeom prst="rect">
                <a:avLst/>
              </a:prstGeom>
              <a:blipFill>
                <a:blip r:embed="rId2"/>
                <a:stretch>
                  <a:fillRect l="-545" t="-3974" r="-1703" b="-9934"/>
                </a:stretch>
              </a:blipFill>
            </p:spPr>
            <p:txBody>
              <a:bodyPr/>
              <a:lstStyle/>
              <a:p>
                <a:r>
                  <a:rPr lang="en-US">
                    <a:noFill/>
                  </a:rPr>
                  <a:t> </a:t>
                </a:r>
              </a:p>
            </p:txBody>
          </p:sp>
        </mc:Fallback>
      </mc:AlternateContent>
      <p:sp>
        <p:nvSpPr>
          <p:cNvPr id="5" name="TextBox 4"/>
          <p:cNvSpPr txBox="1"/>
          <p:nvPr/>
        </p:nvSpPr>
        <p:spPr>
          <a:xfrm>
            <a:off x="0" y="1339995"/>
            <a:ext cx="7761515" cy="461665"/>
          </a:xfrm>
          <a:prstGeom prst="rect">
            <a:avLst/>
          </a:prstGeom>
          <a:noFill/>
        </p:spPr>
        <p:txBody>
          <a:bodyPr wrap="square" rtlCol="0">
            <a:spAutoFit/>
          </a:bodyPr>
          <a:lstStyle/>
          <a:p>
            <a:pPr algn="ctr"/>
            <a:r>
              <a:rPr lang="en-US" sz="2400" dirty="0"/>
              <a:t>Step 1: Identify the null (H</a:t>
            </a:r>
            <a:r>
              <a:rPr lang="en-US" sz="2400" baseline="-25000" dirty="0"/>
              <a:t>0</a:t>
            </a:r>
            <a:r>
              <a:rPr lang="en-US" sz="2400" dirty="0"/>
              <a:t>) and alternative (H</a:t>
            </a:r>
            <a:r>
              <a:rPr lang="en-US" sz="2400" baseline="-25000" dirty="0"/>
              <a:t>a</a:t>
            </a:r>
            <a:r>
              <a:rPr lang="en-US" sz="2400" dirty="0"/>
              <a:t>) </a:t>
            </a:r>
            <a:r>
              <a:rPr lang="en-US" sz="2000" dirty="0"/>
              <a:t>hypothesis</a:t>
            </a:r>
            <a:r>
              <a:rPr lang="en-US" sz="2400" dirty="0"/>
              <a:t>. </a:t>
            </a:r>
          </a:p>
        </p:txBody>
      </p:sp>
      <p:sp>
        <p:nvSpPr>
          <p:cNvPr id="10" name="TextBox 9"/>
          <p:cNvSpPr txBox="1"/>
          <p:nvPr/>
        </p:nvSpPr>
        <p:spPr>
          <a:xfrm>
            <a:off x="195943" y="1805027"/>
            <a:ext cx="8823148" cy="461665"/>
          </a:xfrm>
          <a:prstGeom prst="rect">
            <a:avLst/>
          </a:prstGeom>
          <a:noFill/>
        </p:spPr>
        <p:txBody>
          <a:bodyPr wrap="square" rtlCol="0">
            <a:spAutoFit/>
          </a:bodyPr>
          <a:lstStyle/>
          <a:p>
            <a:r>
              <a:rPr lang="en-US" sz="2400" dirty="0"/>
              <a:t>Step 2: Draw and Shade and Find the Critical Value.</a:t>
            </a:r>
          </a:p>
        </p:txBody>
      </p:sp>
      <p:sp>
        <p:nvSpPr>
          <p:cNvPr id="21" name="TextBox 20"/>
          <p:cNvSpPr txBox="1"/>
          <p:nvPr/>
        </p:nvSpPr>
        <p:spPr>
          <a:xfrm>
            <a:off x="195943" y="4221541"/>
            <a:ext cx="8823148" cy="461665"/>
          </a:xfrm>
          <a:prstGeom prst="rect">
            <a:avLst/>
          </a:prstGeom>
          <a:noFill/>
        </p:spPr>
        <p:txBody>
          <a:bodyPr wrap="square" rtlCol="0">
            <a:spAutoFit/>
          </a:bodyPr>
          <a:lstStyle/>
          <a:p>
            <a:r>
              <a:rPr lang="en-US" sz="2400" dirty="0"/>
              <a:t>Step 3: Find the test statistic. (The t value for the data.)</a:t>
            </a:r>
          </a:p>
        </p:txBody>
      </p:sp>
      <p:sp>
        <p:nvSpPr>
          <p:cNvPr id="15" name="TextBox 14"/>
          <p:cNvSpPr txBox="1"/>
          <p:nvPr/>
        </p:nvSpPr>
        <p:spPr>
          <a:xfrm>
            <a:off x="195943" y="4756252"/>
            <a:ext cx="8779606" cy="1569660"/>
          </a:xfrm>
          <a:prstGeom prst="rect">
            <a:avLst/>
          </a:prstGeom>
          <a:noFill/>
        </p:spPr>
        <p:txBody>
          <a:bodyPr wrap="square" rtlCol="0">
            <a:spAutoFit/>
          </a:bodyPr>
          <a:lstStyle/>
          <a:p>
            <a:r>
              <a:rPr lang="en-US" sz="2400" dirty="0"/>
              <a:t>Step 4: Find the p-value: </a:t>
            </a:r>
            <a:r>
              <a:rPr lang="en-US" sz="2400" i="1" dirty="0"/>
              <a:t>The probability of observing by random chance something </a:t>
            </a:r>
            <a:r>
              <a:rPr lang="en-US" sz="2400" i="1" u="sng" dirty="0"/>
              <a:t>as extreme or more extreme </a:t>
            </a:r>
            <a:r>
              <a:rPr lang="en-US" sz="2400" i="1" dirty="0"/>
              <a:t>than what was observed under the assumption that the null hypothesis is true.  </a:t>
            </a:r>
            <a:r>
              <a:rPr lang="en-US" sz="2400" dirty="0"/>
              <a:t>(Usually found with software.)  The </a:t>
            </a:r>
            <a:r>
              <a:rPr lang="en-US" sz="2400" dirty="0">
                <a:solidFill>
                  <a:srgbClr val="FF0000"/>
                </a:solidFill>
              </a:rPr>
              <a:t>red</a:t>
            </a:r>
            <a:r>
              <a:rPr lang="en-US" sz="2400" dirty="0"/>
              <a:t> shaded regions above. </a:t>
            </a:r>
            <a:r>
              <a:rPr lang="en-US" sz="2400" b="1" dirty="0">
                <a:solidFill>
                  <a:srgbClr val="FF0000"/>
                </a:solidFill>
              </a:rPr>
              <a:t>0.0054</a:t>
            </a:r>
          </a:p>
        </p:txBody>
      </p:sp>
      <mc:AlternateContent xmlns:mc="http://schemas.openxmlformats.org/markup-compatibility/2006" xmlns:a14="http://schemas.microsoft.com/office/drawing/2010/main">
        <mc:Choice Requires="a14">
          <p:sp>
            <p:nvSpPr>
              <p:cNvPr id="12" name="TextBox 11"/>
              <p:cNvSpPr txBox="1"/>
              <p:nvPr/>
            </p:nvSpPr>
            <p:spPr>
              <a:xfrm>
                <a:off x="7465138" y="1360502"/>
                <a:ext cx="1481816" cy="633635"/>
              </a:xfrm>
              <a:prstGeom prst="rect">
                <a:avLst/>
              </a:prstGeom>
              <a:noFill/>
            </p:spPr>
            <p:txBody>
              <a:bodyPr wrap="none" rtlCol="0">
                <a:spAutoFit/>
              </a:bodyPr>
              <a:lstStyle/>
              <a:p>
                <a:r>
                  <a:rPr lang="en-US" sz="1600" dirty="0"/>
                  <a:t>H</a:t>
                </a:r>
                <a:r>
                  <a:rPr lang="en-US" sz="1600" baseline="-25000" dirty="0"/>
                  <a:t>0</a:t>
                </a:r>
                <a:r>
                  <a:rPr lang="en-US" sz="1600" dirty="0"/>
                  <a:t>: </a:t>
                </a:r>
                <a14:m>
                  <m:oMath xmlns:m="http://schemas.openxmlformats.org/officeDocument/2006/math">
                    <m:r>
                      <a:rPr lang="en-US" i="1" smtClean="0">
                        <a:latin typeface="Cambria Math"/>
                      </a:rPr>
                      <m:t>µ</m:t>
                    </m:r>
                    <m:r>
                      <a:rPr lang="en-US" b="0" i="1" baseline="-25000" smtClean="0">
                        <a:latin typeface="Cambria Math" panose="02040503050406030204" pitchFamily="18" charset="0"/>
                      </a:rPr>
                      <m:t>𝐼</m:t>
                    </m:r>
                    <m:r>
                      <a:rPr lang="en-US" b="0" i="1" smtClean="0">
                        <a:latin typeface="Cambria Math" panose="02040503050406030204" pitchFamily="18" charset="0"/>
                      </a:rPr>
                      <m:t>−</m:t>
                    </m:r>
                    <m:r>
                      <a:rPr lang="en-US" i="1">
                        <a:latin typeface="Cambria Math"/>
                      </a:rPr>
                      <m:t>µ</m:t>
                    </m:r>
                    <m:r>
                      <a:rPr lang="en-US" b="0" i="1" baseline="-25000" smtClean="0">
                        <a:latin typeface="Cambria Math" panose="02040503050406030204" pitchFamily="18" charset="0"/>
                      </a:rPr>
                      <m:t>𝐸</m:t>
                    </m:r>
                  </m:oMath>
                </a14:m>
                <a:r>
                  <a:rPr lang="en-US" sz="1600" dirty="0"/>
                  <a:t> = 0</a:t>
                </a:r>
              </a:p>
              <a:p>
                <a:r>
                  <a:rPr lang="en-US" sz="1600" dirty="0"/>
                  <a:t>H</a:t>
                </a:r>
                <a:r>
                  <a:rPr lang="en-US" sz="1600" baseline="-25000" dirty="0"/>
                  <a:t>a</a:t>
                </a:r>
                <a:r>
                  <a:rPr lang="en-US" sz="1600" dirty="0"/>
                  <a:t>: </a:t>
                </a:r>
                <a14:m>
                  <m:oMath xmlns:m="http://schemas.openxmlformats.org/officeDocument/2006/math">
                    <m:r>
                      <a:rPr lang="en-US" i="1">
                        <a:latin typeface="Cambria Math"/>
                      </a:rPr>
                      <m:t>µ</m:t>
                    </m:r>
                    <m:r>
                      <a:rPr lang="en-US" i="1" baseline="-25000">
                        <a:latin typeface="Cambria Math" panose="02040503050406030204" pitchFamily="18" charset="0"/>
                      </a:rPr>
                      <m:t>𝐼</m:t>
                    </m:r>
                    <m:r>
                      <a:rPr lang="en-US" b="0" i="1" smtClean="0">
                        <a:latin typeface="Cambria Math" panose="02040503050406030204" pitchFamily="18" charset="0"/>
                      </a:rPr>
                      <m:t>−</m:t>
                    </m:r>
                    <m:r>
                      <a:rPr lang="en-US" i="1">
                        <a:latin typeface="Cambria Math"/>
                      </a:rPr>
                      <m:t>µ</m:t>
                    </m:r>
                    <m:r>
                      <a:rPr lang="en-US" i="1" baseline="-25000">
                        <a:latin typeface="Cambria Math" panose="02040503050406030204" pitchFamily="18" charset="0"/>
                      </a:rPr>
                      <m:t>𝐸</m:t>
                    </m:r>
                  </m:oMath>
                </a14:m>
                <a:r>
                  <a:rPr lang="en-US" sz="1600" dirty="0"/>
                  <a:t> </a:t>
                </a:r>
                <a14:m>
                  <m:oMath xmlns:m="http://schemas.openxmlformats.org/officeDocument/2006/math">
                    <m:r>
                      <a:rPr lang="en-US" sz="1600" i="1">
                        <a:latin typeface="Cambria Math"/>
                      </a:rPr>
                      <m:t>≠</m:t>
                    </m:r>
                  </m:oMath>
                </a14:m>
                <a:r>
                  <a:rPr lang="en-US" sz="1600" dirty="0"/>
                  <a:t>0</a:t>
                </a:r>
              </a:p>
            </p:txBody>
          </p:sp>
        </mc:Choice>
        <mc:Fallback xmlns="">
          <p:sp>
            <p:nvSpPr>
              <p:cNvPr id="12" name="TextBox 11"/>
              <p:cNvSpPr txBox="1">
                <a:spLocks noRot="1" noChangeAspect="1" noMove="1" noResize="1" noEditPoints="1" noAdjustHandles="1" noChangeArrowheads="1" noChangeShapeType="1" noTextEdit="1"/>
              </p:cNvSpPr>
              <p:nvPr/>
            </p:nvSpPr>
            <p:spPr>
              <a:xfrm>
                <a:off x="7465138" y="1360502"/>
                <a:ext cx="1481816" cy="633635"/>
              </a:xfrm>
              <a:prstGeom prst="rect">
                <a:avLst/>
              </a:prstGeom>
              <a:blipFill>
                <a:blip r:embed="rId3"/>
                <a:stretch>
                  <a:fillRect l="-2469" r="-823" b="-11538"/>
                </a:stretch>
              </a:blipFill>
            </p:spPr>
            <p:txBody>
              <a:bodyPr/>
              <a:lstStyle/>
              <a:p>
                <a:r>
                  <a:rPr lang="en-US">
                    <a:noFill/>
                  </a:rPr>
                  <a:t> </a:t>
                </a:r>
              </a:p>
            </p:txBody>
          </p:sp>
        </mc:Fallback>
      </mc:AlternateContent>
      <p:pic>
        <p:nvPicPr>
          <p:cNvPr id="7" name="Picture 6"/>
          <p:cNvPicPr>
            <a:picLocks noChangeAspect="1"/>
          </p:cNvPicPr>
          <p:nvPr/>
        </p:nvPicPr>
        <p:blipFill>
          <a:blip r:embed="rId4"/>
          <a:stretch>
            <a:fillRect/>
          </a:stretch>
        </p:blipFill>
        <p:spPr>
          <a:xfrm>
            <a:off x="752299" y="2270059"/>
            <a:ext cx="5857847" cy="1958207"/>
          </a:xfrm>
          <a:prstGeom prst="rect">
            <a:avLst/>
          </a:prstGeom>
        </p:spPr>
      </p:pic>
      <mc:AlternateContent xmlns:mc="http://schemas.openxmlformats.org/markup-compatibility/2006" xmlns:a14="http://schemas.microsoft.com/office/drawing/2010/main">
        <mc:Choice Requires="a14">
          <p:sp>
            <p:nvSpPr>
              <p:cNvPr id="16" name="Rectangle 15"/>
              <p:cNvSpPr/>
              <p:nvPr/>
            </p:nvSpPr>
            <p:spPr>
              <a:xfrm>
                <a:off x="7096150" y="4033078"/>
                <a:ext cx="1654171" cy="62549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a:rPr>
                        <m:t>𝑡</m:t>
                      </m:r>
                      <m:r>
                        <a:rPr lang="en-US" sz="1200" b="0" i="1" smtClean="0">
                          <a:latin typeface="Cambria Math"/>
                        </a:rPr>
                        <m:t>=</m:t>
                      </m:r>
                      <m:f>
                        <m:fPr>
                          <m:ctrlPr>
                            <a:rPr lang="en-US" sz="1200" i="1" smtClean="0">
                              <a:latin typeface="Cambria Math" panose="02040503050406030204" pitchFamily="18" charset="0"/>
                            </a:rPr>
                          </m:ctrlPr>
                        </m:fPr>
                        <m:num>
                          <m:r>
                            <a:rPr lang="en-US" sz="1200" b="0" i="1" smtClean="0">
                              <a:latin typeface="Cambria Math" panose="02040503050406030204" pitchFamily="18" charset="0"/>
                            </a:rPr>
                            <m:t>(</m:t>
                          </m:r>
                          <m:acc>
                            <m:accPr>
                              <m:chr m:val="̅"/>
                              <m:ctrlPr>
                                <a:rPr lang="en-US" sz="1200" b="0" i="1" smtClean="0">
                                  <a:latin typeface="Cambria Math" panose="02040503050406030204" pitchFamily="18" charset="0"/>
                                </a:rPr>
                              </m:ctrlPr>
                            </m:accPr>
                            <m:e>
                              <m:r>
                                <a:rPr lang="en-US" sz="1200" b="0" i="1" smtClean="0">
                                  <a:latin typeface="Cambria Math"/>
                                </a:rPr>
                                <m:t>𝑥</m:t>
                              </m:r>
                              <m:r>
                                <a:rPr lang="en-US" sz="1200" b="0" i="1" baseline="-25000" smtClean="0">
                                  <a:latin typeface="Cambria Math" panose="02040503050406030204" pitchFamily="18" charset="0"/>
                                </a:rPr>
                                <m:t>𝐼</m:t>
                              </m:r>
                            </m:e>
                          </m:acc>
                          <m:r>
                            <a:rPr lang="en-US" sz="1200" b="0" i="1" smtClean="0">
                              <a:latin typeface="Cambria Math" panose="02040503050406030204" pitchFamily="18" charset="0"/>
                            </a:rPr>
                            <m:t>−</m:t>
                          </m:r>
                          <m:acc>
                            <m:accPr>
                              <m:chr m:val="̅"/>
                              <m:ctrlPr>
                                <a:rPr lang="en-US" sz="1200" i="1">
                                  <a:latin typeface="Cambria Math" panose="02040503050406030204" pitchFamily="18" charset="0"/>
                                </a:rPr>
                              </m:ctrlPr>
                            </m:accPr>
                            <m:e>
                              <m:r>
                                <a:rPr lang="en-US" sz="1200" i="1">
                                  <a:latin typeface="Cambria Math"/>
                                </a:rPr>
                                <m:t>𝑥</m:t>
                              </m:r>
                              <m:r>
                                <a:rPr lang="en-US" sz="1200" b="0" i="1" baseline="-25000" smtClean="0">
                                  <a:latin typeface="Cambria Math" panose="02040503050406030204" pitchFamily="18" charset="0"/>
                                </a:rPr>
                                <m:t>𝐸</m:t>
                              </m:r>
                            </m:e>
                          </m:acc>
                          <m:r>
                            <a:rPr lang="en-US" sz="1200" b="0" i="1" smtClean="0">
                              <a:latin typeface="Cambria Math" panose="02040503050406030204" pitchFamily="18" charset="0"/>
                            </a:rPr>
                            <m:t>)</m:t>
                          </m:r>
                          <m:r>
                            <a:rPr lang="en-US" sz="1200" b="0" i="1" smtClean="0">
                              <a:latin typeface="Cambria Math"/>
                            </a:rPr>
                            <m:t> </m:t>
                          </m:r>
                        </m:num>
                        <m:den>
                          <m:r>
                            <a:rPr lang="en-US" sz="1200" i="1">
                              <a:latin typeface="Cambria Math"/>
                            </a:rPr>
                            <m:t>𝑠</m:t>
                          </m:r>
                          <m:r>
                            <a:rPr lang="en-US" sz="1200" i="1" baseline="-25000">
                              <a:latin typeface="Cambria Math" panose="02040503050406030204" pitchFamily="18" charset="0"/>
                            </a:rPr>
                            <m:t>𝑝</m:t>
                          </m:r>
                          <m:rad>
                            <m:radPr>
                              <m:degHide m:val="on"/>
                              <m:ctrlPr>
                                <a:rPr lang="en-US" sz="1200" i="1" baseline="-25000" smtClean="0">
                                  <a:latin typeface="Cambria Math" panose="02040503050406030204" pitchFamily="18" charset="0"/>
                                </a:rPr>
                              </m:ctrlPr>
                            </m:radPr>
                            <m:deg/>
                            <m:e>
                              <m:f>
                                <m:fPr>
                                  <m:ctrlPr>
                                    <a:rPr lang="en-US" sz="1200" i="1">
                                      <a:latin typeface="Cambria Math" panose="02040503050406030204" pitchFamily="18" charset="0"/>
                                    </a:rPr>
                                  </m:ctrlPr>
                                </m:fPr>
                                <m:num>
                                  <m:r>
                                    <a:rPr lang="en-US" sz="1200" i="1">
                                      <a:latin typeface="Cambria Math" panose="02040503050406030204" pitchFamily="18" charset="0"/>
                                    </a:rPr>
                                    <m:t>1</m:t>
                                  </m:r>
                                </m:num>
                                <m:den>
                                  <m:r>
                                    <a:rPr lang="en-US" sz="1200" b="0" i="1" smtClean="0">
                                      <a:latin typeface="Cambria Math" panose="02040503050406030204" pitchFamily="18" charset="0"/>
                                    </a:rPr>
                                    <m:t>𝑛</m:t>
                                  </m:r>
                                  <m:r>
                                    <a:rPr lang="en-US" sz="1200" b="0" i="1" baseline="-25000" smtClean="0">
                                      <a:latin typeface="Cambria Math" panose="02040503050406030204" pitchFamily="18" charset="0"/>
                                    </a:rPr>
                                    <m:t>𝐼</m:t>
                                  </m:r>
                                </m:den>
                              </m:f>
                              <m:r>
                                <a:rPr lang="en-US" sz="1200" b="0" i="1" smtClean="0">
                                  <a:latin typeface="Cambria Math" panose="02040503050406030204" pitchFamily="18" charset="0"/>
                                </a:rPr>
                                <m:t>+</m:t>
                              </m:r>
                              <m:f>
                                <m:fPr>
                                  <m:ctrlPr>
                                    <a:rPr lang="en-US" sz="1200" i="1">
                                      <a:latin typeface="Cambria Math" panose="02040503050406030204" pitchFamily="18" charset="0"/>
                                    </a:rPr>
                                  </m:ctrlPr>
                                </m:fPr>
                                <m:num>
                                  <m:r>
                                    <a:rPr lang="en-US" sz="1200" i="1">
                                      <a:latin typeface="Cambria Math" panose="02040503050406030204" pitchFamily="18" charset="0"/>
                                    </a:rPr>
                                    <m:t>1</m:t>
                                  </m:r>
                                </m:num>
                                <m:den>
                                  <m:r>
                                    <a:rPr lang="en-US" sz="1200" i="1">
                                      <a:latin typeface="Cambria Math" panose="02040503050406030204" pitchFamily="18" charset="0"/>
                                    </a:rPr>
                                    <m:t>𝑛</m:t>
                                  </m:r>
                                  <m:r>
                                    <a:rPr lang="en-US" sz="1200" b="0" i="1" baseline="-25000" smtClean="0">
                                      <a:latin typeface="Cambria Math" panose="02040503050406030204" pitchFamily="18" charset="0"/>
                                    </a:rPr>
                                    <m:t>𝐸</m:t>
                                  </m:r>
                                </m:den>
                              </m:f>
                            </m:e>
                          </m:rad>
                        </m:den>
                      </m:f>
                      <m:r>
                        <a:rPr lang="en-US" sz="1200" b="0" i="1" smtClean="0">
                          <a:latin typeface="Cambria Math" panose="02040503050406030204" pitchFamily="18" charset="0"/>
                        </a:rPr>
                        <m:t>=2.93</m:t>
                      </m:r>
                    </m:oMath>
                  </m:oMathPara>
                </a14:m>
                <a:endParaRPr lang="en-US" sz="1200" dirty="0"/>
              </a:p>
            </p:txBody>
          </p:sp>
        </mc:Choice>
        <mc:Fallback xmlns="">
          <p:sp>
            <p:nvSpPr>
              <p:cNvPr id="16" name="Rectangle 15"/>
              <p:cNvSpPr>
                <a:spLocks noRot="1" noChangeAspect="1" noMove="1" noResize="1" noEditPoints="1" noAdjustHandles="1" noChangeArrowheads="1" noChangeShapeType="1" noTextEdit="1"/>
              </p:cNvSpPr>
              <p:nvPr/>
            </p:nvSpPr>
            <p:spPr>
              <a:xfrm>
                <a:off x="7096150" y="4033078"/>
                <a:ext cx="1654171" cy="625492"/>
              </a:xfrm>
              <a:prstGeom prst="rect">
                <a:avLst/>
              </a:prstGeom>
              <a:blipFill rotWithShape="0">
                <a:blip r:embed="rId5"/>
                <a:stretch>
                  <a:fillRect b="-7843"/>
                </a:stretch>
              </a:blipFill>
            </p:spPr>
            <p:txBody>
              <a:bodyPr/>
              <a:lstStyle/>
              <a:p>
                <a:r>
                  <a:rPr lang="en-US">
                    <a:noFill/>
                  </a:rPr>
                  <a:t> </a:t>
                </a:r>
              </a:p>
            </p:txBody>
          </p:sp>
        </mc:Fallback>
      </mc:AlternateContent>
    </p:spTree>
    <p:extLst>
      <p:ext uri="{BB962C8B-B14F-4D97-AF65-F5344CB8AC3E}">
        <p14:creationId xmlns:p14="http://schemas.microsoft.com/office/powerpoint/2010/main" val="631650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5943" y="297785"/>
            <a:ext cx="8838835" cy="457200"/>
          </a:xfrm>
        </p:spPr>
        <p:txBody>
          <a:bodyPr>
            <a:normAutofit fontScale="90000"/>
          </a:bodyPr>
          <a:lstStyle/>
          <a:p>
            <a:r>
              <a:rPr lang="en-US" dirty="0"/>
              <a:t>Let’s Formalize This Test Into 6 Steps!</a:t>
            </a:r>
          </a:p>
        </p:txBody>
      </p:sp>
      <p:sp>
        <p:nvSpPr>
          <p:cNvPr id="5" name="TextBox 4"/>
          <p:cNvSpPr txBox="1"/>
          <p:nvPr/>
        </p:nvSpPr>
        <p:spPr>
          <a:xfrm>
            <a:off x="0" y="1339995"/>
            <a:ext cx="7761515" cy="461665"/>
          </a:xfrm>
          <a:prstGeom prst="rect">
            <a:avLst/>
          </a:prstGeom>
          <a:noFill/>
        </p:spPr>
        <p:txBody>
          <a:bodyPr wrap="square" rtlCol="0">
            <a:spAutoFit/>
          </a:bodyPr>
          <a:lstStyle/>
          <a:p>
            <a:pPr algn="ctr"/>
            <a:r>
              <a:rPr lang="en-US" sz="2400" dirty="0"/>
              <a:t>Step 1: Identify the null (H</a:t>
            </a:r>
            <a:r>
              <a:rPr lang="en-US" sz="2400" baseline="-25000" dirty="0"/>
              <a:t>0</a:t>
            </a:r>
            <a:r>
              <a:rPr lang="en-US" sz="2400" dirty="0"/>
              <a:t>) and alternative (H</a:t>
            </a:r>
            <a:r>
              <a:rPr lang="en-US" sz="2400" baseline="-25000" dirty="0"/>
              <a:t>a</a:t>
            </a:r>
            <a:r>
              <a:rPr lang="en-US" sz="2400" dirty="0"/>
              <a:t>) </a:t>
            </a:r>
            <a:r>
              <a:rPr lang="en-US" sz="2000" dirty="0"/>
              <a:t>hypothesis</a:t>
            </a:r>
            <a:r>
              <a:rPr lang="en-US" sz="2400" dirty="0"/>
              <a:t>. </a:t>
            </a:r>
          </a:p>
        </p:txBody>
      </p:sp>
      <p:sp>
        <p:nvSpPr>
          <p:cNvPr id="10" name="TextBox 9"/>
          <p:cNvSpPr txBox="1"/>
          <p:nvPr/>
        </p:nvSpPr>
        <p:spPr>
          <a:xfrm>
            <a:off x="195943" y="1805027"/>
            <a:ext cx="8823148" cy="461665"/>
          </a:xfrm>
          <a:prstGeom prst="rect">
            <a:avLst/>
          </a:prstGeom>
          <a:noFill/>
        </p:spPr>
        <p:txBody>
          <a:bodyPr wrap="square" rtlCol="0">
            <a:spAutoFit/>
          </a:bodyPr>
          <a:lstStyle/>
          <a:p>
            <a:r>
              <a:rPr lang="en-US" sz="2400" dirty="0"/>
              <a:t>Step 2: Draw and Shade and Find the Critical Value.</a:t>
            </a:r>
          </a:p>
        </p:txBody>
      </p:sp>
      <p:sp>
        <p:nvSpPr>
          <p:cNvPr id="21" name="TextBox 20"/>
          <p:cNvSpPr txBox="1"/>
          <p:nvPr/>
        </p:nvSpPr>
        <p:spPr>
          <a:xfrm>
            <a:off x="174172" y="3745491"/>
            <a:ext cx="8823148" cy="461665"/>
          </a:xfrm>
          <a:prstGeom prst="rect">
            <a:avLst/>
          </a:prstGeom>
          <a:noFill/>
        </p:spPr>
        <p:txBody>
          <a:bodyPr wrap="square" rtlCol="0">
            <a:spAutoFit/>
          </a:bodyPr>
          <a:lstStyle/>
          <a:p>
            <a:r>
              <a:rPr lang="en-US" sz="2400" dirty="0"/>
              <a:t>Step 3: Find the test statistic. (The t value for the data.)</a:t>
            </a:r>
          </a:p>
        </p:txBody>
      </p:sp>
      <p:sp>
        <p:nvSpPr>
          <p:cNvPr id="15" name="TextBox 14"/>
          <p:cNvSpPr txBox="1"/>
          <p:nvPr/>
        </p:nvSpPr>
        <p:spPr>
          <a:xfrm>
            <a:off x="172006" y="4607843"/>
            <a:ext cx="8779606" cy="461665"/>
          </a:xfrm>
          <a:prstGeom prst="rect">
            <a:avLst/>
          </a:prstGeom>
          <a:noFill/>
        </p:spPr>
        <p:txBody>
          <a:bodyPr wrap="square" rtlCol="0">
            <a:spAutoFit/>
          </a:bodyPr>
          <a:lstStyle/>
          <a:p>
            <a:r>
              <a:rPr lang="en-US" sz="2400" dirty="0"/>
              <a:t>Step 4: Find the p-value: P-value 0.0054 &lt; 0.01</a:t>
            </a:r>
          </a:p>
        </p:txBody>
      </p:sp>
      <mc:AlternateContent xmlns:mc="http://schemas.openxmlformats.org/markup-compatibility/2006" xmlns:a14="http://schemas.microsoft.com/office/drawing/2010/main">
        <mc:Choice Requires="a14">
          <p:sp>
            <p:nvSpPr>
              <p:cNvPr id="12" name="TextBox 11"/>
              <p:cNvSpPr txBox="1"/>
              <p:nvPr/>
            </p:nvSpPr>
            <p:spPr>
              <a:xfrm>
                <a:off x="176795" y="5153142"/>
                <a:ext cx="8779606" cy="1200329"/>
              </a:xfrm>
              <a:prstGeom prst="rect">
                <a:avLst/>
              </a:prstGeom>
              <a:noFill/>
            </p:spPr>
            <p:txBody>
              <a:bodyPr wrap="square" rtlCol="0">
                <a:spAutoFit/>
              </a:bodyPr>
              <a:lstStyle/>
              <a:p>
                <a:r>
                  <a:rPr lang="en-US" sz="2400" dirty="0"/>
                  <a:t>Step 5: Key!  The difference in sample means we found is very unusual under the assumption that the group means are equal (</a:t>
                </a:r>
                <a14:m>
                  <m:oMath xmlns:m="http://schemas.openxmlformats.org/officeDocument/2006/math">
                    <m:r>
                      <a:rPr lang="en-US" sz="2400" i="1">
                        <a:latin typeface="Cambria Math"/>
                      </a:rPr>
                      <m:t>µ</m:t>
                    </m:r>
                    <m:r>
                      <a:rPr lang="en-US" sz="2400" i="1" baseline="-25000">
                        <a:latin typeface="Cambria Math" panose="02040503050406030204" pitchFamily="18" charset="0"/>
                      </a:rPr>
                      <m:t>𝐼</m:t>
                    </m:r>
                    <m:r>
                      <a:rPr lang="en-US" sz="2400" i="1">
                        <a:latin typeface="Cambria Math" panose="02040503050406030204" pitchFamily="18" charset="0"/>
                      </a:rPr>
                      <m:t>−</m:t>
                    </m:r>
                    <m:r>
                      <a:rPr lang="en-US" sz="2400" i="1">
                        <a:latin typeface="Cambria Math"/>
                      </a:rPr>
                      <m:t>µ</m:t>
                    </m:r>
                    <m:r>
                      <a:rPr lang="en-US" sz="2400" i="1" baseline="-25000">
                        <a:latin typeface="Cambria Math" panose="02040503050406030204" pitchFamily="18" charset="0"/>
                      </a:rPr>
                      <m:t>𝐸</m:t>
                    </m:r>
                  </m:oMath>
                </a14:m>
                <a:r>
                  <a:rPr lang="en-US" sz="2400" dirty="0"/>
                  <a:t>=0).  So, we Reject this assumption.  That is, we REJECT H</a:t>
                </a:r>
                <a:r>
                  <a:rPr lang="en-US" sz="2400" baseline="-25000" dirty="0"/>
                  <a:t>0</a:t>
                </a:r>
                <a:r>
                  <a:rPr lang="en-US" sz="2400" dirty="0"/>
                  <a:t>.  </a:t>
                </a:r>
              </a:p>
            </p:txBody>
          </p:sp>
        </mc:Choice>
        <mc:Fallback xmlns="">
          <p:sp>
            <p:nvSpPr>
              <p:cNvPr id="12" name="TextBox 11"/>
              <p:cNvSpPr txBox="1">
                <a:spLocks noRot="1" noChangeAspect="1" noMove="1" noResize="1" noEditPoints="1" noAdjustHandles="1" noChangeArrowheads="1" noChangeShapeType="1" noTextEdit="1"/>
              </p:cNvSpPr>
              <p:nvPr/>
            </p:nvSpPr>
            <p:spPr>
              <a:xfrm>
                <a:off x="176795" y="5153142"/>
                <a:ext cx="8779606" cy="1200329"/>
              </a:xfrm>
              <a:prstGeom prst="rect">
                <a:avLst/>
              </a:prstGeom>
              <a:blipFill>
                <a:blip r:embed="rId2"/>
                <a:stretch>
                  <a:fillRect l="-1042" t="-4061" b="-1066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p:cNvSpPr txBox="1"/>
              <p:nvPr/>
            </p:nvSpPr>
            <p:spPr>
              <a:xfrm>
                <a:off x="7465139" y="1351293"/>
                <a:ext cx="1481816" cy="633635"/>
              </a:xfrm>
              <a:prstGeom prst="rect">
                <a:avLst/>
              </a:prstGeom>
              <a:noFill/>
            </p:spPr>
            <p:txBody>
              <a:bodyPr wrap="none" rtlCol="0">
                <a:spAutoFit/>
              </a:bodyPr>
              <a:lstStyle/>
              <a:p>
                <a:r>
                  <a:rPr lang="en-US" sz="1600" dirty="0"/>
                  <a:t>H</a:t>
                </a:r>
                <a:r>
                  <a:rPr lang="en-US" sz="1600" baseline="-25000" dirty="0"/>
                  <a:t>0</a:t>
                </a:r>
                <a:r>
                  <a:rPr lang="en-US" sz="1600" dirty="0"/>
                  <a:t>: </a:t>
                </a:r>
                <a14:m>
                  <m:oMath xmlns:m="http://schemas.openxmlformats.org/officeDocument/2006/math">
                    <m:r>
                      <a:rPr lang="en-US" i="1" smtClean="0">
                        <a:latin typeface="Cambria Math"/>
                      </a:rPr>
                      <m:t>µ</m:t>
                    </m:r>
                    <m:r>
                      <a:rPr lang="en-US" b="0" i="1" baseline="-25000" smtClean="0">
                        <a:latin typeface="Cambria Math" panose="02040503050406030204" pitchFamily="18" charset="0"/>
                      </a:rPr>
                      <m:t>𝐼</m:t>
                    </m:r>
                    <m:r>
                      <a:rPr lang="en-US" b="0" i="1" smtClean="0">
                        <a:latin typeface="Cambria Math" panose="02040503050406030204" pitchFamily="18" charset="0"/>
                      </a:rPr>
                      <m:t>−</m:t>
                    </m:r>
                    <m:r>
                      <a:rPr lang="en-US" i="1">
                        <a:latin typeface="Cambria Math"/>
                      </a:rPr>
                      <m:t>µ</m:t>
                    </m:r>
                    <m:r>
                      <a:rPr lang="en-US" b="0" i="1" baseline="-25000" smtClean="0">
                        <a:latin typeface="Cambria Math" panose="02040503050406030204" pitchFamily="18" charset="0"/>
                      </a:rPr>
                      <m:t>𝐸</m:t>
                    </m:r>
                  </m:oMath>
                </a14:m>
                <a:r>
                  <a:rPr lang="en-US" sz="1600" dirty="0"/>
                  <a:t> = 0</a:t>
                </a:r>
              </a:p>
              <a:p>
                <a:r>
                  <a:rPr lang="en-US" sz="1600" dirty="0"/>
                  <a:t>H</a:t>
                </a:r>
                <a:r>
                  <a:rPr lang="en-US" sz="1600" baseline="-25000" dirty="0"/>
                  <a:t>a</a:t>
                </a:r>
                <a:r>
                  <a:rPr lang="en-US" sz="1600" dirty="0"/>
                  <a:t>: </a:t>
                </a:r>
                <a14:m>
                  <m:oMath xmlns:m="http://schemas.openxmlformats.org/officeDocument/2006/math">
                    <m:r>
                      <a:rPr lang="en-US" i="1">
                        <a:latin typeface="Cambria Math"/>
                      </a:rPr>
                      <m:t>µ</m:t>
                    </m:r>
                    <m:r>
                      <a:rPr lang="en-US" i="1" baseline="-25000">
                        <a:latin typeface="Cambria Math" panose="02040503050406030204" pitchFamily="18" charset="0"/>
                      </a:rPr>
                      <m:t>𝐼</m:t>
                    </m:r>
                    <m:r>
                      <a:rPr lang="en-US" b="0" i="1" smtClean="0">
                        <a:latin typeface="Cambria Math" panose="02040503050406030204" pitchFamily="18" charset="0"/>
                      </a:rPr>
                      <m:t>−</m:t>
                    </m:r>
                    <m:r>
                      <a:rPr lang="en-US" i="1">
                        <a:latin typeface="Cambria Math"/>
                      </a:rPr>
                      <m:t>µ</m:t>
                    </m:r>
                    <m:r>
                      <a:rPr lang="en-US" i="1" baseline="-25000">
                        <a:latin typeface="Cambria Math" panose="02040503050406030204" pitchFamily="18" charset="0"/>
                      </a:rPr>
                      <m:t>𝐸</m:t>
                    </m:r>
                  </m:oMath>
                </a14:m>
                <a:r>
                  <a:rPr lang="en-US" sz="1600" dirty="0"/>
                  <a:t> </a:t>
                </a:r>
                <a14:m>
                  <m:oMath xmlns:m="http://schemas.openxmlformats.org/officeDocument/2006/math">
                    <m:r>
                      <a:rPr lang="en-US" sz="1600" i="1">
                        <a:latin typeface="Cambria Math"/>
                      </a:rPr>
                      <m:t>≠</m:t>
                    </m:r>
                  </m:oMath>
                </a14:m>
                <a:r>
                  <a:rPr lang="en-US" sz="1600" dirty="0"/>
                  <a:t>0</a:t>
                </a:r>
              </a:p>
            </p:txBody>
          </p:sp>
        </mc:Choice>
        <mc:Fallback xmlns="">
          <p:sp>
            <p:nvSpPr>
              <p:cNvPr id="13" name="TextBox 12"/>
              <p:cNvSpPr txBox="1">
                <a:spLocks noRot="1" noChangeAspect="1" noMove="1" noResize="1" noEditPoints="1" noAdjustHandles="1" noChangeArrowheads="1" noChangeShapeType="1" noTextEdit="1"/>
              </p:cNvSpPr>
              <p:nvPr/>
            </p:nvSpPr>
            <p:spPr>
              <a:xfrm>
                <a:off x="7465139" y="1351293"/>
                <a:ext cx="1481816" cy="633635"/>
              </a:xfrm>
              <a:prstGeom prst="rect">
                <a:avLst/>
              </a:prstGeom>
              <a:blipFill>
                <a:blip r:embed="rId3"/>
                <a:stretch>
                  <a:fillRect l="-2469" r="-823" b="-11538"/>
                </a:stretch>
              </a:blipFill>
            </p:spPr>
            <p:txBody>
              <a:bodyPr/>
              <a:lstStyle/>
              <a:p>
                <a:r>
                  <a:rPr lang="en-US">
                    <a:noFill/>
                  </a:rPr>
                  <a:t> </a:t>
                </a:r>
              </a:p>
            </p:txBody>
          </p:sp>
        </mc:Fallback>
      </mc:AlternateContent>
      <p:pic>
        <p:nvPicPr>
          <p:cNvPr id="14" name="Picture 13"/>
          <p:cNvPicPr>
            <a:picLocks noChangeAspect="1"/>
          </p:cNvPicPr>
          <p:nvPr/>
        </p:nvPicPr>
        <p:blipFill>
          <a:blip r:embed="rId4"/>
          <a:stretch>
            <a:fillRect/>
          </a:stretch>
        </p:blipFill>
        <p:spPr>
          <a:xfrm>
            <a:off x="1042998" y="2225310"/>
            <a:ext cx="4880624" cy="1631533"/>
          </a:xfrm>
          <a:prstGeom prst="rect">
            <a:avLst/>
          </a:prstGeom>
        </p:spPr>
      </p:pic>
      <mc:AlternateContent xmlns:mc="http://schemas.openxmlformats.org/markup-compatibility/2006" xmlns:a14="http://schemas.microsoft.com/office/drawing/2010/main">
        <mc:Choice Requires="a14">
          <p:sp>
            <p:nvSpPr>
              <p:cNvPr id="16" name="Rectangle 15"/>
              <p:cNvSpPr/>
              <p:nvPr/>
            </p:nvSpPr>
            <p:spPr>
              <a:xfrm>
                <a:off x="7143176" y="3663577"/>
                <a:ext cx="1654171" cy="62549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a:rPr>
                        <m:t>𝑡</m:t>
                      </m:r>
                      <m:r>
                        <a:rPr lang="en-US" sz="1200" b="0" i="1" smtClean="0">
                          <a:latin typeface="Cambria Math"/>
                        </a:rPr>
                        <m:t>=</m:t>
                      </m:r>
                      <m:f>
                        <m:fPr>
                          <m:ctrlPr>
                            <a:rPr lang="en-US" sz="1200" i="1" smtClean="0">
                              <a:latin typeface="Cambria Math" panose="02040503050406030204" pitchFamily="18" charset="0"/>
                            </a:rPr>
                          </m:ctrlPr>
                        </m:fPr>
                        <m:num>
                          <m:r>
                            <a:rPr lang="en-US" sz="1200" b="0" i="1" smtClean="0">
                              <a:latin typeface="Cambria Math" panose="02040503050406030204" pitchFamily="18" charset="0"/>
                            </a:rPr>
                            <m:t>(</m:t>
                          </m:r>
                          <m:acc>
                            <m:accPr>
                              <m:chr m:val="̅"/>
                              <m:ctrlPr>
                                <a:rPr lang="en-US" sz="1200" b="0" i="1" smtClean="0">
                                  <a:latin typeface="Cambria Math" panose="02040503050406030204" pitchFamily="18" charset="0"/>
                                </a:rPr>
                              </m:ctrlPr>
                            </m:accPr>
                            <m:e>
                              <m:r>
                                <a:rPr lang="en-US" sz="1200" b="0" i="1" smtClean="0">
                                  <a:latin typeface="Cambria Math"/>
                                </a:rPr>
                                <m:t>𝑥</m:t>
                              </m:r>
                              <m:r>
                                <a:rPr lang="en-US" sz="1200" b="0" i="1" baseline="-25000" smtClean="0">
                                  <a:latin typeface="Cambria Math" panose="02040503050406030204" pitchFamily="18" charset="0"/>
                                </a:rPr>
                                <m:t>𝐼</m:t>
                              </m:r>
                            </m:e>
                          </m:acc>
                          <m:r>
                            <a:rPr lang="en-US" sz="1200" b="0" i="1" smtClean="0">
                              <a:latin typeface="Cambria Math" panose="02040503050406030204" pitchFamily="18" charset="0"/>
                            </a:rPr>
                            <m:t>−</m:t>
                          </m:r>
                          <m:acc>
                            <m:accPr>
                              <m:chr m:val="̅"/>
                              <m:ctrlPr>
                                <a:rPr lang="en-US" sz="1200" i="1">
                                  <a:latin typeface="Cambria Math" panose="02040503050406030204" pitchFamily="18" charset="0"/>
                                </a:rPr>
                              </m:ctrlPr>
                            </m:accPr>
                            <m:e>
                              <m:r>
                                <a:rPr lang="en-US" sz="1200" i="1">
                                  <a:latin typeface="Cambria Math"/>
                                </a:rPr>
                                <m:t>𝑥</m:t>
                              </m:r>
                              <m:r>
                                <a:rPr lang="en-US" sz="1200" b="0" i="1" baseline="-25000" smtClean="0">
                                  <a:latin typeface="Cambria Math" panose="02040503050406030204" pitchFamily="18" charset="0"/>
                                </a:rPr>
                                <m:t>𝐸</m:t>
                              </m:r>
                            </m:e>
                          </m:acc>
                          <m:r>
                            <a:rPr lang="en-US" sz="1200" b="0" i="1" smtClean="0">
                              <a:latin typeface="Cambria Math" panose="02040503050406030204" pitchFamily="18" charset="0"/>
                            </a:rPr>
                            <m:t>)</m:t>
                          </m:r>
                          <m:r>
                            <a:rPr lang="en-US" sz="1200" b="0" i="1" smtClean="0">
                              <a:latin typeface="Cambria Math"/>
                            </a:rPr>
                            <m:t> </m:t>
                          </m:r>
                        </m:num>
                        <m:den>
                          <m:r>
                            <a:rPr lang="en-US" sz="1200" i="1">
                              <a:latin typeface="Cambria Math"/>
                            </a:rPr>
                            <m:t>𝑠</m:t>
                          </m:r>
                          <m:r>
                            <a:rPr lang="en-US" sz="1200" i="1" baseline="-25000">
                              <a:latin typeface="Cambria Math" panose="02040503050406030204" pitchFamily="18" charset="0"/>
                            </a:rPr>
                            <m:t>𝑝</m:t>
                          </m:r>
                          <m:rad>
                            <m:radPr>
                              <m:degHide m:val="on"/>
                              <m:ctrlPr>
                                <a:rPr lang="en-US" sz="1200" i="1" baseline="-25000" smtClean="0">
                                  <a:latin typeface="Cambria Math" panose="02040503050406030204" pitchFamily="18" charset="0"/>
                                </a:rPr>
                              </m:ctrlPr>
                            </m:radPr>
                            <m:deg/>
                            <m:e>
                              <m:f>
                                <m:fPr>
                                  <m:ctrlPr>
                                    <a:rPr lang="en-US" sz="1200" i="1">
                                      <a:latin typeface="Cambria Math" panose="02040503050406030204" pitchFamily="18" charset="0"/>
                                    </a:rPr>
                                  </m:ctrlPr>
                                </m:fPr>
                                <m:num>
                                  <m:r>
                                    <a:rPr lang="en-US" sz="1200" i="1">
                                      <a:latin typeface="Cambria Math" panose="02040503050406030204" pitchFamily="18" charset="0"/>
                                    </a:rPr>
                                    <m:t>1</m:t>
                                  </m:r>
                                </m:num>
                                <m:den>
                                  <m:r>
                                    <a:rPr lang="en-US" sz="1200" b="0" i="1" smtClean="0">
                                      <a:latin typeface="Cambria Math" panose="02040503050406030204" pitchFamily="18" charset="0"/>
                                    </a:rPr>
                                    <m:t>𝑛</m:t>
                                  </m:r>
                                  <m:r>
                                    <a:rPr lang="en-US" sz="1200" b="0" i="1" baseline="-25000" smtClean="0">
                                      <a:latin typeface="Cambria Math" panose="02040503050406030204" pitchFamily="18" charset="0"/>
                                    </a:rPr>
                                    <m:t>𝐼</m:t>
                                  </m:r>
                                </m:den>
                              </m:f>
                              <m:r>
                                <a:rPr lang="en-US" sz="1200" b="0" i="1" smtClean="0">
                                  <a:latin typeface="Cambria Math" panose="02040503050406030204" pitchFamily="18" charset="0"/>
                                </a:rPr>
                                <m:t>+</m:t>
                              </m:r>
                              <m:f>
                                <m:fPr>
                                  <m:ctrlPr>
                                    <a:rPr lang="en-US" sz="1200" i="1">
                                      <a:latin typeface="Cambria Math" panose="02040503050406030204" pitchFamily="18" charset="0"/>
                                    </a:rPr>
                                  </m:ctrlPr>
                                </m:fPr>
                                <m:num>
                                  <m:r>
                                    <a:rPr lang="en-US" sz="1200" i="1">
                                      <a:latin typeface="Cambria Math" panose="02040503050406030204" pitchFamily="18" charset="0"/>
                                    </a:rPr>
                                    <m:t>1</m:t>
                                  </m:r>
                                </m:num>
                                <m:den>
                                  <m:r>
                                    <a:rPr lang="en-US" sz="1200" i="1">
                                      <a:latin typeface="Cambria Math" panose="02040503050406030204" pitchFamily="18" charset="0"/>
                                    </a:rPr>
                                    <m:t>𝑛</m:t>
                                  </m:r>
                                  <m:r>
                                    <a:rPr lang="en-US" sz="1200" b="0" i="1" baseline="-25000" smtClean="0">
                                      <a:latin typeface="Cambria Math" panose="02040503050406030204" pitchFamily="18" charset="0"/>
                                    </a:rPr>
                                    <m:t>𝐸</m:t>
                                  </m:r>
                                </m:den>
                              </m:f>
                            </m:e>
                          </m:rad>
                        </m:den>
                      </m:f>
                      <m:r>
                        <a:rPr lang="en-US" sz="1200" b="0" i="1" smtClean="0">
                          <a:latin typeface="Cambria Math" panose="02040503050406030204" pitchFamily="18" charset="0"/>
                        </a:rPr>
                        <m:t>=2.93</m:t>
                      </m:r>
                    </m:oMath>
                  </m:oMathPara>
                </a14:m>
                <a:endParaRPr lang="en-US" sz="1200" dirty="0"/>
              </a:p>
            </p:txBody>
          </p:sp>
        </mc:Choice>
        <mc:Fallback xmlns="">
          <p:sp>
            <p:nvSpPr>
              <p:cNvPr id="16" name="Rectangle 15"/>
              <p:cNvSpPr>
                <a:spLocks noRot="1" noChangeAspect="1" noMove="1" noResize="1" noEditPoints="1" noAdjustHandles="1" noChangeArrowheads="1" noChangeShapeType="1" noTextEdit="1"/>
              </p:cNvSpPr>
              <p:nvPr/>
            </p:nvSpPr>
            <p:spPr>
              <a:xfrm>
                <a:off x="7143176" y="3663577"/>
                <a:ext cx="1654171" cy="625492"/>
              </a:xfrm>
              <a:prstGeom prst="rect">
                <a:avLst/>
              </a:prstGeom>
              <a:blipFill rotWithShape="0">
                <a:blip r:embed="rId5"/>
                <a:stretch>
                  <a:fillRect b="-67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p:cNvSpPr txBox="1"/>
              <p:nvPr/>
            </p:nvSpPr>
            <p:spPr>
              <a:xfrm>
                <a:off x="88839" y="594954"/>
                <a:ext cx="8945939" cy="923330"/>
              </a:xfrm>
              <a:prstGeom prst="rect">
                <a:avLst/>
              </a:prstGeom>
              <a:noFill/>
            </p:spPr>
            <p:txBody>
              <a:bodyPr wrap="square" rtlCol="0">
                <a:spAutoFit/>
              </a:bodyPr>
              <a:lstStyle/>
              <a:p>
                <a:pPr algn="ctr"/>
                <a:r>
                  <a:rPr lang="en-US" dirty="0"/>
                  <a:t>We would like to test the claim that the mean score of the Intrinsic group is different than that of the Extrinsic group</a:t>
                </a:r>
                <a14:m>
                  <m:oMath xmlns:m="http://schemas.openxmlformats.org/officeDocument/2006/math">
                    <m:r>
                      <a:rPr lang="en-US" b="0" i="1" smtClean="0">
                        <a:latin typeface="Cambria Math"/>
                      </a:rPr>
                      <m:t>.</m:t>
                    </m:r>
                  </m:oMath>
                </a14:m>
                <a:r>
                  <a:rPr lang="en-US" dirty="0"/>
                  <a:t>  To do this, we take a sample of size n</a:t>
                </a:r>
                <a:r>
                  <a:rPr lang="en-US" baseline="-25000" dirty="0"/>
                  <a:t>I</a:t>
                </a:r>
                <a:r>
                  <a:rPr lang="en-US" dirty="0"/>
                  <a:t> = 24 and n</a:t>
                </a:r>
                <a:r>
                  <a:rPr lang="en-US" baseline="-25000" dirty="0"/>
                  <a:t>E</a:t>
                </a:r>
                <a:r>
                  <a:rPr lang="en-US" dirty="0"/>
                  <a:t> = 23 and find that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a:rPr>
                          <m:t>𝑥</m:t>
                        </m:r>
                      </m:e>
                    </m:acc>
                  </m:oMath>
                </a14:m>
                <a:r>
                  <a:rPr lang="en-US" baseline="-25000" dirty="0"/>
                  <a:t>I</a:t>
                </a:r>
                <a:r>
                  <a:rPr lang="en-US" dirty="0"/>
                  <a:t> = 19.88, points </a:t>
                </a:r>
                <a14:m>
                  <m:oMath xmlns:m="http://schemas.openxmlformats.org/officeDocument/2006/math">
                    <m:acc>
                      <m:accPr>
                        <m:chr m:val="̅"/>
                        <m:ctrlPr>
                          <a:rPr lang="en-US" i="1">
                            <a:latin typeface="Cambria Math" panose="02040503050406030204" pitchFamily="18" charset="0"/>
                          </a:rPr>
                        </m:ctrlPr>
                      </m:accPr>
                      <m:e>
                        <m:r>
                          <a:rPr lang="en-US" i="1">
                            <a:latin typeface="Cambria Math"/>
                          </a:rPr>
                          <m:t>𝑥</m:t>
                        </m:r>
                      </m:e>
                    </m:acc>
                    <m:r>
                      <m:rPr>
                        <m:sty m:val="p"/>
                      </m:rPr>
                      <a:rPr lang="en-US" b="0" i="0" baseline="-25000" smtClean="0">
                        <a:latin typeface="Cambria Math" panose="02040503050406030204" pitchFamily="18" charset="0"/>
                      </a:rPr>
                      <m:t>E</m:t>
                    </m:r>
                  </m:oMath>
                </a14:m>
                <a:r>
                  <a:rPr lang="en-US" dirty="0"/>
                  <a:t> = 15.74, s</a:t>
                </a:r>
                <a:r>
                  <a:rPr lang="en-US" baseline="-25000" dirty="0"/>
                  <a:t>I</a:t>
                </a:r>
                <a:r>
                  <a:rPr lang="en-US" dirty="0"/>
                  <a:t> = 4.44, and s</a:t>
                </a:r>
                <a:r>
                  <a:rPr lang="en-US" baseline="-25000" dirty="0"/>
                  <a:t>E</a:t>
                </a:r>
                <a:r>
                  <a:rPr lang="en-US" dirty="0"/>
                  <a:t>= 5.25 points. </a:t>
                </a:r>
              </a:p>
            </p:txBody>
          </p:sp>
        </mc:Choice>
        <mc:Fallback xmlns="">
          <p:sp>
            <p:nvSpPr>
              <p:cNvPr id="19" name="TextBox 18"/>
              <p:cNvSpPr txBox="1">
                <a:spLocks noRot="1" noChangeAspect="1" noMove="1" noResize="1" noEditPoints="1" noAdjustHandles="1" noChangeArrowheads="1" noChangeShapeType="1" noTextEdit="1"/>
              </p:cNvSpPr>
              <p:nvPr/>
            </p:nvSpPr>
            <p:spPr>
              <a:xfrm>
                <a:off x="88839" y="594954"/>
                <a:ext cx="8945939" cy="923330"/>
              </a:xfrm>
              <a:prstGeom prst="rect">
                <a:avLst/>
              </a:prstGeom>
              <a:blipFill>
                <a:blip r:embed="rId6"/>
                <a:stretch>
                  <a:fillRect l="-613" t="-3974" r="-1704" b="-9934"/>
                </a:stretch>
              </a:blipFill>
            </p:spPr>
            <p:txBody>
              <a:bodyPr/>
              <a:lstStyle/>
              <a:p>
                <a:r>
                  <a:rPr lang="en-US">
                    <a:noFill/>
                  </a:rPr>
                  <a:t> </a:t>
                </a:r>
              </a:p>
            </p:txBody>
          </p:sp>
        </mc:Fallback>
      </mc:AlternateContent>
    </p:spTree>
    <p:extLst>
      <p:ext uri="{BB962C8B-B14F-4D97-AF65-F5344CB8AC3E}">
        <p14:creationId xmlns:p14="http://schemas.microsoft.com/office/powerpoint/2010/main" val="1862814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A0B87F-D05F-AB44-9B8F-7F7BE6EC094F}"/>
              </a:ext>
            </a:extLst>
          </p:cNvPr>
          <p:cNvSpPr>
            <a:spLocks noGrp="1"/>
          </p:cNvSpPr>
          <p:nvPr>
            <p:ph type="title"/>
          </p:nvPr>
        </p:nvSpPr>
        <p:spPr/>
        <p:txBody>
          <a:bodyPr/>
          <a:lstStyle/>
          <a:p>
            <a:r>
              <a:rPr lang="en-US" dirty="0"/>
              <a:t>Part 1: Quick Quiz Questions</a:t>
            </a:r>
          </a:p>
        </p:txBody>
      </p:sp>
      <p:sp>
        <p:nvSpPr>
          <p:cNvPr id="3" name="Content Placeholder 2">
            <a:extLst>
              <a:ext uri="{FF2B5EF4-FFF2-40B4-BE49-F238E27FC236}">
                <a16:creationId xmlns:a16="http://schemas.microsoft.com/office/drawing/2014/main" id="{2D2213B0-C3F3-864C-A7D3-7639F9E32A83}"/>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2AFB7E10-CB2F-7045-BE10-2E6562BB3416}"/>
              </a:ext>
            </a:extLst>
          </p:cNvPr>
          <p:cNvSpPr>
            <a:spLocks noGrp="1"/>
          </p:cNvSpPr>
          <p:nvPr>
            <p:ph type="sldNum" sz="quarter" idx="12"/>
          </p:nvPr>
        </p:nvSpPr>
        <p:spPr/>
        <p:txBody>
          <a:bodyPr/>
          <a:lstStyle/>
          <a:p>
            <a:pPr>
              <a:defRPr/>
            </a:pPr>
            <a:fld id="{85BC5B7D-D6B0-4550-9BAF-D21F2647AC79}" type="slidenum">
              <a:rPr lang="en-US" altLang="en-US" smtClean="0"/>
              <a:pPr>
                <a:defRPr/>
              </a:pPr>
              <a:t>2</a:t>
            </a:fld>
            <a:endParaRPr lang="en-US" altLang="en-US" dirty="0"/>
          </a:p>
        </p:txBody>
      </p:sp>
    </p:spTree>
    <p:extLst>
      <p:ext uri="{BB962C8B-B14F-4D97-AF65-F5344CB8AC3E}">
        <p14:creationId xmlns:p14="http://schemas.microsoft.com/office/powerpoint/2010/main" val="33494574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9137" y="290020"/>
            <a:ext cx="8945939" cy="457200"/>
          </a:xfrm>
        </p:spPr>
        <p:txBody>
          <a:bodyPr>
            <a:normAutofit fontScale="90000"/>
          </a:bodyPr>
          <a:lstStyle/>
          <a:p>
            <a:r>
              <a:rPr lang="en-US" dirty="0"/>
              <a:t>Let’s Formalize This Test Into 6 Steps!</a:t>
            </a:r>
          </a:p>
        </p:txBody>
      </p:sp>
      <p:sp>
        <p:nvSpPr>
          <p:cNvPr id="5" name="TextBox 4"/>
          <p:cNvSpPr txBox="1"/>
          <p:nvPr/>
        </p:nvSpPr>
        <p:spPr>
          <a:xfrm>
            <a:off x="-687013" y="1259468"/>
            <a:ext cx="7761515" cy="461665"/>
          </a:xfrm>
          <a:prstGeom prst="rect">
            <a:avLst/>
          </a:prstGeom>
          <a:noFill/>
        </p:spPr>
        <p:txBody>
          <a:bodyPr wrap="square" rtlCol="0">
            <a:spAutoFit/>
          </a:bodyPr>
          <a:lstStyle/>
          <a:p>
            <a:pPr algn="ctr"/>
            <a:r>
              <a:rPr lang="en-US" dirty="0"/>
              <a:t>Step 1: Identify the null (H</a:t>
            </a:r>
            <a:r>
              <a:rPr lang="en-US" baseline="-25000" dirty="0"/>
              <a:t>0</a:t>
            </a:r>
            <a:r>
              <a:rPr lang="en-US" dirty="0"/>
              <a:t>) and alternative (H</a:t>
            </a:r>
            <a:r>
              <a:rPr lang="en-US" baseline="-25000" dirty="0"/>
              <a:t>a</a:t>
            </a:r>
            <a:r>
              <a:rPr lang="en-US" dirty="0"/>
              <a:t>) hypothesis.</a:t>
            </a:r>
            <a:r>
              <a:rPr lang="en-US" sz="2400" dirty="0"/>
              <a:t> </a:t>
            </a:r>
          </a:p>
        </p:txBody>
      </p:sp>
      <p:sp>
        <p:nvSpPr>
          <p:cNvPr id="10" name="TextBox 9"/>
          <p:cNvSpPr txBox="1"/>
          <p:nvPr/>
        </p:nvSpPr>
        <p:spPr>
          <a:xfrm>
            <a:off x="262045" y="1731877"/>
            <a:ext cx="8823148" cy="369332"/>
          </a:xfrm>
          <a:prstGeom prst="rect">
            <a:avLst/>
          </a:prstGeom>
          <a:noFill/>
        </p:spPr>
        <p:txBody>
          <a:bodyPr wrap="square" rtlCol="0">
            <a:spAutoFit/>
          </a:bodyPr>
          <a:lstStyle/>
          <a:p>
            <a:r>
              <a:rPr lang="en-US" dirty="0"/>
              <a:t>Step 2: Draw and Shade and Find the Critical Value.</a:t>
            </a:r>
          </a:p>
        </p:txBody>
      </p:sp>
      <p:sp>
        <p:nvSpPr>
          <p:cNvPr id="21" name="TextBox 20"/>
          <p:cNvSpPr txBox="1"/>
          <p:nvPr/>
        </p:nvSpPr>
        <p:spPr>
          <a:xfrm>
            <a:off x="262045" y="3638869"/>
            <a:ext cx="8823148" cy="369332"/>
          </a:xfrm>
          <a:prstGeom prst="rect">
            <a:avLst/>
          </a:prstGeom>
          <a:noFill/>
        </p:spPr>
        <p:txBody>
          <a:bodyPr wrap="square" rtlCol="0">
            <a:spAutoFit/>
          </a:bodyPr>
          <a:lstStyle/>
          <a:p>
            <a:r>
              <a:rPr lang="en-US" dirty="0"/>
              <a:t>Step 3: Find the test statistic. (The t value for the data.)</a:t>
            </a:r>
          </a:p>
        </p:txBody>
      </p:sp>
      <p:sp>
        <p:nvSpPr>
          <p:cNvPr id="15" name="TextBox 14"/>
          <p:cNvSpPr txBox="1"/>
          <p:nvPr/>
        </p:nvSpPr>
        <p:spPr>
          <a:xfrm>
            <a:off x="261519" y="3978471"/>
            <a:ext cx="8779606" cy="369332"/>
          </a:xfrm>
          <a:prstGeom prst="rect">
            <a:avLst/>
          </a:prstGeom>
          <a:noFill/>
        </p:spPr>
        <p:txBody>
          <a:bodyPr wrap="square" rtlCol="0">
            <a:spAutoFit/>
          </a:bodyPr>
          <a:lstStyle/>
          <a:p>
            <a:r>
              <a:rPr lang="en-US" dirty="0"/>
              <a:t>Step 4: Find the p-value: P-value 0.0054 &lt; 0.01</a:t>
            </a:r>
          </a:p>
        </p:txBody>
      </p:sp>
      <p:sp>
        <p:nvSpPr>
          <p:cNvPr id="12" name="TextBox 11"/>
          <p:cNvSpPr txBox="1"/>
          <p:nvPr/>
        </p:nvSpPr>
        <p:spPr>
          <a:xfrm>
            <a:off x="255470" y="4295938"/>
            <a:ext cx="8779606" cy="369332"/>
          </a:xfrm>
          <a:prstGeom prst="rect">
            <a:avLst/>
          </a:prstGeom>
          <a:noFill/>
        </p:spPr>
        <p:txBody>
          <a:bodyPr wrap="square" rtlCol="0">
            <a:spAutoFit/>
          </a:bodyPr>
          <a:lstStyle/>
          <a:p>
            <a:r>
              <a:rPr lang="en-US" dirty="0"/>
              <a:t>Step 5: REJECT H</a:t>
            </a:r>
            <a:r>
              <a:rPr lang="en-US" baseline="-25000" dirty="0"/>
              <a:t>0</a:t>
            </a:r>
            <a:r>
              <a:rPr lang="en-US" dirty="0"/>
              <a:t>  </a:t>
            </a:r>
          </a:p>
        </p:txBody>
      </p:sp>
      <p:sp>
        <p:nvSpPr>
          <p:cNvPr id="13" name="TextBox 12"/>
          <p:cNvSpPr txBox="1"/>
          <p:nvPr/>
        </p:nvSpPr>
        <p:spPr>
          <a:xfrm>
            <a:off x="57476" y="4568000"/>
            <a:ext cx="9086524" cy="1815882"/>
          </a:xfrm>
          <a:prstGeom prst="rect">
            <a:avLst/>
          </a:prstGeom>
          <a:noFill/>
        </p:spPr>
        <p:txBody>
          <a:bodyPr wrap="square" rtlCol="0">
            <a:spAutoFit/>
          </a:bodyPr>
          <a:lstStyle/>
          <a:p>
            <a:r>
              <a:rPr lang="en-US" sz="1600" dirty="0"/>
              <a:t>Step 6:  There is sufficient evidence to suggest that those who receive the Intrinsic treatment have a different mean score than those who receive the Extrinsic treatment (</a:t>
            </a:r>
            <a:r>
              <a:rPr lang="en-US" sz="1600" dirty="0">
                <a:solidFill>
                  <a:srgbClr val="FF0000"/>
                </a:solidFill>
              </a:rPr>
              <a:t>p-value = 0.0054 from a t-test</a:t>
            </a:r>
            <a:r>
              <a:rPr lang="en-US" sz="1600" dirty="0"/>
              <a:t>). We can also claim that the mean intrinsic score is greater than the extrinsic one. (The burden of rejecting the null hypothesis for a one-tailed test is less than a two-tailed test, given the test is in the relevant direction.) </a:t>
            </a:r>
            <a:r>
              <a:rPr lang="en-US" sz="1600" dirty="0">
                <a:solidFill>
                  <a:srgbClr val="FF0000"/>
                </a:solidFill>
              </a:rPr>
              <a:t>A 99% confidence interval for this difference is (0.3347, 7.95).</a:t>
            </a:r>
            <a:r>
              <a:rPr lang="en-US" sz="1600" dirty="0"/>
              <a:t> Since this was a randomized experiment, we can conclude that the Intrinsic treatment caused this difference.  However, since the study was of volunteers (sampling bias), this inference can only be generalized to the 47 participants.</a:t>
            </a:r>
          </a:p>
        </p:txBody>
      </p:sp>
      <mc:AlternateContent xmlns:mc="http://schemas.openxmlformats.org/markup-compatibility/2006" xmlns:a14="http://schemas.microsoft.com/office/drawing/2010/main">
        <mc:Choice Requires="a14">
          <p:sp>
            <p:nvSpPr>
              <p:cNvPr id="14" name="TextBox 13"/>
              <p:cNvSpPr txBox="1"/>
              <p:nvPr/>
            </p:nvSpPr>
            <p:spPr>
              <a:xfrm>
                <a:off x="6297526" y="1357977"/>
                <a:ext cx="1480213" cy="633635"/>
              </a:xfrm>
              <a:prstGeom prst="rect">
                <a:avLst/>
              </a:prstGeom>
              <a:noFill/>
            </p:spPr>
            <p:txBody>
              <a:bodyPr wrap="none" rtlCol="0">
                <a:spAutoFit/>
              </a:bodyPr>
              <a:lstStyle/>
              <a:p>
                <a:r>
                  <a:rPr lang="en-US" sz="1600" dirty="0"/>
                  <a:t>H</a:t>
                </a:r>
                <a:r>
                  <a:rPr lang="en-US" sz="1600" baseline="-25000" dirty="0"/>
                  <a:t>0</a:t>
                </a:r>
                <a:r>
                  <a:rPr lang="en-US" sz="1600" dirty="0"/>
                  <a:t>: </a:t>
                </a:r>
                <a14:m>
                  <m:oMath xmlns:m="http://schemas.openxmlformats.org/officeDocument/2006/math">
                    <m:r>
                      <a:rPr lang="en-US" i="1" smtClean="0">
                        <a:latin typeface="Cambria Math"/>
                      </a:rPr>
                      <m:t>µ</m:t>
                    </m:r>
                    <m:r>
                      <a:rPr lang="en-US" b="0" i="1" baseline="-25000" smtClean="0">
                        <a:latin typeface="Cambria Math" panose="02040503050406030204" pitchFamily="18" charset="0"/>
                      </a:rPr>
                      <m:t>𝐼</m:t>
                    </m:r>
                    <m:r>
                      <a:rPr lang="en-US" b="0" i="1" smtClean="0">
                        <a:latin typeface="Cambria Math" panose="02040503050406030204" pitchFamily="18" charset="0"/>
                      </a:rPr>
                      <m:t>−</m:t>
                    </m:r>
                    <m:r>
                      <a:rPr lang="en-US" i="1">
                        <a:latin typeface="Cambria Math"/>
                      </a:rPr>
                      <m:t>µ</m:t>
                    </m:r>
                    <m:r>
                      <a:rPr lang="en-US" b="0" i="1" baseline="-25000" smtClean="0">
                        <a:latin typeface="Cambria Math" panose="02040503050406030204" pitchFamily="18" charset="0"/>
                      </a:rPr>
                      <m:t>𝐸</m:t>
                    </m:r>
                  </m:oMath>
                </a14:m>
                <a:r>
                  <a:rPr lang="en-US" sz="1600" dirty="0"/>
                  <a:t> = 0</a:t>
                </a:r>
              </a:p>
              <a:p>
                <a:r>
                  <a:rPr lang="en-US" sz="1600" dirty="0"/>
                  <a:t>H</a:t>
                </a:r>
                <a:r>
                  <a:rPr lang="en-US" sz="1600" baseline="-25000" dirty="0"/>
                  <a:t>a</a:t>
                </a:r>
                <a:r>
                  <a:rPr lang="en-US" sz="1600" dirty="0"/>
                  <a:t>: </a:t>
                </a:r>
                <a14:m>
                  <m:oMath xmlns:m="http://schemas.openxmlformats.org/officeDocument/2006/math">
                    <m:r>
                      <a:rPr lang="en-US" i="1">
                        <a:latin typeface="Cambria Math"/>
                      </a:rPr>
                      <m:t>µ</m:t>
                    </m:r>
                    <m:r>
                      <a:rPr lang="en-US" i="1" baseline="-25000">
                        <a:latin typeface="Cambria Math" panose="02040503050406030204" pitchFamily="18" charset="0"/>
                      </a:rPr>
                      <m:t>𝐼</m:t>
                    </m:r>
                    <m:r>
                      <a:rPr lang="en-US" b="0" i="1" smtClean="0">
                        <a:latin typeface="Cambria Math" panose="02040503050406030204" pitchFamily="18" charset="0"/>
                      </a:rPr>
                      <m:t>−</m:t>
                    </m:r>
                    <m:r>
                      <a:rPr lang="en-US" i="1">
                        <a:latin typeface="Cambria Math"/>
                      </a:rPr>
                      <m:t>µ</m:t>
                    </m:r>
                    <m:r>
                      <a:rPr lang="en-US" i="1" baseline="-25000">
                        <a:latin typeface="Cambria Math" panose="02040503050406030204" pitchFamily="18" charset="0"/>
                      </a:rPr>
                      <m:t>𝐸</m:t>
                    </m:r>
                  </m:oMath>
                </a14:m>
                <a:r>
                  <a:rPr lang="en-US" sz="1600" dirty="0"/>
                  <a:t> </a:t>
                </a:r>
                <a14:m>
                  <m:oMath xmlns:m="http://schemas.openxmlformats.org/officeDocument/2006/math">
                    <m:r>
                      <a:rPr lang="en-US" sz="1600" i="1">
                        <a:latin typeface="Cambria Math"/>
                      </a:rPr>
                      <m:t>≠</m:t>
                    </m:r>
                  </m:oMath>
                </a14:m>
                <a:r>
                  <a:rPr lang="en-US" sz="1600" dirty="0"/>
                  <a:t>0</a:t>
                </a:r>
              </a:p>
            </p:txBody>
          </p:sp>
        </mc:Choice>
        <mc:Fallback xmlns="">
          <p:sp>
            <p:nvSpPr>
              <p:cNvPr id="14" name="TextBox 13"/>
              <p:cNvSpPr txBox="1">
                <a:spLocks noRot="1" noChangeAspect="1" noMove="1" noResize="1" noEditPoints="1" noAdjustHandles="1" noChangeArrowheads="1" noChangeShapeType="1" noTextEdit="1"/>
              </p:cNvSpPr>
              <p:nvPr/>
            </p:nvSpPr>
            <p:spPr>
              <a:xfrm>
                <a:off x="6297526" y="1357977"/>
                <a:ext cx="1480213" cy="633635"/>
              </a:xfrm>
              <a:prstGeom prst="rect">
                <a:avLst/>
              </a:prstGeom>
              <a:blipFill>
                <a:blip r:embed="rId2"/>
                <a:stretch>
                  <a:fillRect l="-2058" r="-1235" b="-11538"/>
                </a:stretch>
              </a:blipFill>
            </p:spPr>
            <p:txBody>
              <a:bodyPr/>
              <a:lstStyle/>
              <a:p>
                <a:r>
                  <a:rPr lang="en-US">
                    <a:noFill/>
                  </a:rPr>
                  <a:t> </a:t>
                </a:r>
              </a:p>
            </p:txBody>
          </p:sp>
        </mc:Fallback>
      </mc:AlternateContent>
      <p:pic>
        <p:nvPicPr>
          <p:cNvPr id="16" name="Picture 15"/>
          <p:cNvPicPr>
            <a:picLocks noChangeAspect="1"/>
          </p:cNvPicPr>
          <p:nvPr/>
        </p:nvPicPr>
        <p:blipFill>
          <a:blip r:embed="rId3"/>
          <a:stretch>
            <a:fillRect/>
          </a:stretch>
        </p:blipFill>
        <p:spPr>
          <a:xfrm>
            <a:off x="1596103" y="2030637"/>
            <a:ext cx="4995577" cy="1669961"/>
          </a:xfrm>
          <a:prstGeom prst="rect">
            <a:avLst/>
          </a:prstGeom>
        </p:spPr>
      </p:pic>
      <mc:AlternateContent xmlns:mc="http://schemas.openxmlformats.org/markup-compatibility/2006" xmlns:a14="http://schemas.microsoft.com/office/drawing/2010/main">
        <mc:Choice Requires="a14">
          <p:sp>
            <p:nvSpPr>
              <p:cNvPr id="17" name="Rectangle 16"/>
              <p:cNvSpPr/>
              <p:nvPr/>
            </p:nvSpPr>
            <p:spPr>
              <a:xfrm>
                <a:off x="7158852" y="3543066"/>
                <a:ext cx="1654171" cy="62549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a:rPr>
                        <m:t>𝑡</m:t>
                      </m:r>
                      <m:r>
                        <a:rPr lang="en-US" sz="1200" b="0" i="1" smtClean="0">
                          <a:latin typeface="Cambria Math"/>
                        </a:rPr>
                        <m:t>=</m:t>
                      </m:r>
                      <m:f>
                        <m:fPr>
                          <m:ctrlPr>
                            <a:rPr lang="en-US" sz="1200" i="1" smtClean="0">
                              <a:latin typeface="Cambria Math" panose="02040503050406030204" pitchFamily="18" charset="0"/>
                            </a:rPr>
                          </m:ctrlPr>
                        </m:fPr>
                        <m:num>
                          <m:r>
                            <a:rPr lang="en-US" sz="1200" b="0" i="1" smtClean="0">
                              <a:latin typeface="Cambria Math" panose="02040503050406030204" pitchFamily="18" charset="0"/>
                            </a:rPr>
                            <m:t>(</m:t>
                          </m:r>
                          <m:acc>
                            <m:accPr>
                              <m:chr m:val="̅"/>
                              <m:ctrlPr>
                                <a:rPr lang="en-US" sz="1200" b="0" i="1" smtClean="0">
                                  <a:latin typeface="Cambria Math" panose="02040503050406030204" pitchFamily="18" charset="0"/>
                                </a:rPr>
                              </m:ctrlPr>
                            </m:accPr>
                            <m:e>
                              <m:r>
                                <a:rPr lang="en-US" sz="1200" b="0" i="1" smtClean="0">
                                  <a:latin typeface="Cambria Math"/>
                                </a:rPr>
                                <m:t>𝑥</m:t>
                              </m:r>
                              <m:r>
                                <a:rPr lang="en-US" sz="1200" b="0" i="1" baseline="-25000" smtClean="0">
                                  <a:latin typeface="Cambria Math" panose="02040503050406030204" pitchFamily="18" charset="0"/>
                                </a:rPr>
                                <m:t>𝐼</m:t>
                              </m:r>
                            </m:e>
                          </m:acc>
                          <m:r>
                            <a:rPr lang="en-US" sz="1200" b="0" i="1" smtClean="0">
                              <a:latin typeface="Cambria Math" panose="02040503050406030204" pitchFamily="18" charset="0"/>
                            </a:rPr>
                            <m:t>−</m:t>
                          </m:r>
                          <m:acc>
                            <m:accPr>
                              <m:chr m:val="̅"/>
                              <m:ctrlPr>
                                <a:rPr lang="en-US" sz="1200" i="1">
                                  <a:latin typeface="Cambria Math" panose="02040503050406030204" pitchFamily="18" charset="0"/>
                                </a:rPr>
                              </m:ctrlPr>
                            </m:accPr>
                            <m:e>
                              <m:r>
                                <a:rPr lang="en-US" sz="1200" i="1">
                                  <a:latin typeface="Cambria Math"/>
                                </a:rPr>
                                <m:t>𝑥</m:t>
                              </m:r>
                              <m:r>
                                <a:rPr lang="en-US" sz="1200" b="0" i="1" baseline="-25000" smtClean="0">
                                  <a:latin typeface="Cambria Math" panose="02040503050406030204" pitchFamily="18" charset="0"/>
                                </a:rPr>
                                <m:t>𝐸</m:t>
                              </m:r>
                            </m:e>
                          </m:acc>
                          <m:r>
                            <a:rPr lang="en-US" sz="1200" b="0" i="1" smtClean="0">
                              <a:latin typeface="Cambria Math" panose="02040503050406030204" pitchFamily="18" charset="0"/>
                            </a:rPr>
                            <m:t>)</m:t>
                          </m:r>
                          <m:r>
                            <a:rPr lang="en-US" sz="1200" b="0" i="1" smtClean="0">
                              <a:latin typeface="Cambria Math"/>
                            </a:rPr>
                            <m:t> </m:t>
                          </m:r>
                        </m:num>
                        <m:den>
                          <m:r>
                            <a:rPr lang="en-US" sz="1200" i="1">
                              <a:latin typeface="Cambria Math"/>
                            </a:rPr>
                            <m:t>𝑠</m:t>
                          </m:r>
                          <m:r>
                            <a:rPr lang="en-US" sz="1200" i="1" baseline="-25000">
                              <a:latin typeface="Cambria Math" panose="02040503050406030204" pitchFamily="18" charset="0"/>
                            </a:rPr>
                            <m:t>𝑝</m:t>
                          </m:r>
                          <m:rad>
                            <m:radPr>
                              <m:degHide m:val="on"/>
                              <m:ctrlPr>
                                <a:rPr lang="en-US" sz="1200" i="1" baseline="-25000" smtClean="0">
                                  <a:latin typeface="Cambria Math" panose="02040503050406030204" pitchFamily="18" charset="0"/>
                                </a:rPr>
                              </m:ctrlPr>
                            </m:radPr>
                            <m:deg/>
                            <m:e>
                              <m:f>
                                <m:fPr>
                                  <m:ctrlPr>
                                    <a:rPr lang="en-US" sz="1200" i="1">
                                      <a:latin typeface="Cambria Math" panose="02040503050406030204" pitchFamily="18" charset="0"/>
                                    </a:rPr>
                                  </m:ctrlPr>
                                </m:fPr>
                                <m:num>
                                  <m:r>
                                    <a:rPr lang="en-US" sz="1200" i="1">
                                      <a:latin typeface="Cambria Math" panose="02040503050406030204" pitchFamily="18" charset="0"/>
                                    </a:rPr>
                                    <m:t>1</m:t>
                                  </m:r>
                                </m:num>
                                <m:den>
                                  <m:r>
                                    <a:rPr lang="en-US" sz="1200" b="0" i="1" smtClean="0">
                                      <a:latin typeface="Cambria Math" panose="02040503050406030204" pitchFamily="18" charset="0"/>
                                    </a:rPr>
                                    <m:t>𝑛</m:t>
                                  </m:r>
                                  <m:r>
                                    <a:rPr lang="en-US" sz="1200" b="0" i="1" baseline="-25000" smtClean="0">
                                      <a:latin typeface="Cambria Math" panose="02040503050406030204" pitchFamily="18" charset="0"/>
                                    </a:rPr>
                                    <m:t>𝐼</m:t>
                                  </m:r>
                                </m:den>
                              </m:f>
                              <m:r>
                                <a:rPr lang="en-US" sz="1200" b="0" i="1" smtClean="0">
                                  <a:latin typeface="Cambria Math" panose="02040503050406030204" pitchFamily="18" charset="0"/>
                                </a:rPr>
                                <m:t>+</m:t>
                              </m:r>
                              <m:f>
                                <m:fPr>
                                  <m:ctrlPr>
                                    <a:rPr lang="en-US" sz="1200" i="1">
                                      <a:latin typeface="Cambria Math" panose="02040503050406030204" pitchFamily="18" charset="0"/>
                                    </a:rPr>
                                  </m:ctrlPr>
                                </m:fPr>
                                <m:num>
                                  <m:r>
                                    <a:rPr lang="en-US" sz="1200" i="1">
                                      <a:latin typeface="Cambria Math" panose="02040503050406030204" pitchFamily="18" charset="0"/>
                                    </a:rPr>
                                    <m:t>1</m:t>
                                  </m:r>
                                </m:num>
                                <m:den>
                                  <m:r>
                                    <a:rPr lang="en-US" sz="1200" i="1">
                                      <a:latin typeface="Cambria Math" panose="02040503050406030204" pitchFamily="18" charset="0"/>
                                    </a:rPr>
                                    <m:t>𝑛</m:t>
                                  </m:r>
                                  <m:r>
                                    <a:rPr lang="en-US" sz="1200" b="0" i="1" baseline="-25000" smtClean="0">
                                      <a:latin typeface="Cambria Math" panose="02040503050406030204" pitchFamily="18" charset="0"/>
                                    </a:rPr>
                                    <m:t>𝐸</m:t>
                                  </m:r>
                                </m:den>
                              </m:f>
                            </m:e>
                          </m:rad>
                        </m:den>
                      </m:f>
                      <m:r>
                        <a:rPr lang="en-US" sz="1200" b="0" i="1" smtClean="0">
                          <a:latin typeface="Cambria Math" panose="02040503050406030204" pitchFamily="18" charset="0"/>
                        </a:rPr>
                        <m:t>=2.93</m:t>
                      </m:r>
                    </m:oMath>
                  </m:oMathPara>
                </a14:m>
                <a:endParaRPr lang="en-US" sz="1200" dirty="0"/>
              </a:p>
            </p:txBody>
          </p:sp>
        </mc:Choice>
        <mc:Fallback xmlns="">
          <p:sp>
            <p:nvSpPr>
              <p:cNvPr id="17" name="Rectangle 16"/>
              <p:cNvSpPr>
                <a:spLocks noRot="1" noChangeAspect="1" noMove="1" noResize="1" noEditPoints="1" noAdjustHandles="1" noChangeArrowheads="1" noChangeShapeType="1" noTextEdit="1"/>
              </p:cNvSpPr>
              <p:nvPr/>
            </p:nvSpPr>
            <p:spPr>
              <a:xfrm>
                <a:off x="7158852" y="3543066"/>
                <a:ext cx="1654171" cy="625492"/>
              </a:xfrm>
              <a:prstGeom prst="rect">
                <a:avLst/>
              </a:prstGeom>
              <a:blipFill rotWithShape="0">
                <a:blip r:embed="rId4"/>
                <a:stretch>
                  <a:fillRect b="-77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p:cNvSpPr txBox="1"/>
              <p:nvPr/>
            </p:nvSpPr>
            <p:spPr>
              <a:xfrm>
                <a:off x="89137" y="544144"/>
                <a:ext cx="8945939" cy="923330"/>
              </a:xfrm>
              <a:prstGeom prst="rect">
                <a:avLst/>
              </a:prstGeom>
              <a:noFill/>
            </p:spPr>
            <p:txBody>
              <a:bodyPr wrap="square" rtlCol="0">
                <a:spAutoFit/>
              </a:bodyPr>
              <a:lstStyle/>
              <a:p>
                <a:pPr algn="ctr"/>
                <a:r>
                  <a:rPr lang="en-US" dirty="0"/>
                  <a:t>We would like to test the claim that the mean score of the Intrinsic group is different than that of the Extrinsic group</a:t>
                </a:r>
                <a14:m>
                  <m:oMath xmlns:m="http://schemas.openxmlformats.org/officeDocument/2006/math">
                    <m:r>
                      <a:rPr lang="en-US" b="0" i="1" smtClean="0">
                        <a:latin typeface="Cambria Math"/>
                      </a:rPr>
                      <m:t>.</m:t>
                    </m:r>
                  </m:oMath>
                </a14:m>
                <a:r>
                  <a:rPr lang="en-US" dirty="0"/>
                  <a:t>  To do this, we take a sample of size n</a:t>
                </a:r>
                <a:r>
                  <a:rPr lang="en-US" baseline="-25000" dirty="0"/>
                  <a:t>I</a:t>
                </a:r>
                <a:r>
                  <a:rPr lang="en-US" dirty="0"/>
                  <a:t> = 24 and n</a:t>
                </a:r>
                <a:r>
                  <a:rPr lang="en-US" baseline="-25000" dirty="0"/>
                  <a:t>E</a:t>
                </a:r>
                <a:r>
                  <a:rPr lang="en-US" dirty="0"/>
                  <a:t> = 23 and find that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a:rPr>
                          <m:t>𝑥</m:t>
                        </m:r>
                      </m:e>
                    </m:acc>
                  </m:oMath>
                </a14:m>
                <a:r>
                  <a:rPr lang="en-US" baseline="-25000" dirty="0"/>
                  <a:t>I</a:t>
                </a:r>
                <a:r>
                  <a:rPr lang="en-US" dirty="0"/>
                  <a:t> = 19.88, points </a:t>
                </a:r>
                <a14:m>
                  <m:oMath xmlns:m="http://schemas.openxmlformats.org/officeDocument/2006/math">
                    <m:acc>
                      <m:accPr>
                        <m:chr m:val="̅"/>
                        <m:ctrlPr>
                          <a:rPr lang="en-US" i="1">
                            <a:latin typeface="Cambria Math" panose="02040503050406030204" pitchFamily="18" charset="0"/>
                          </a:rPr>
                        </m:ctrlPr>
                      </m:accPr>
                      <m:e>
                        <m:r>
                          <a:rPr lang="en-US" i="1">
                            <a:latin typeface="Cambria Math"/>
                          </a:rPr>
                          <m:t>𝑥</m:t>
                        </m:r>
                      </m:e>
                    </m:acc>
                    <m:r>
                      <m:rPr>
                        <m:sty m:val="p"/>
                      </m:rPr>
                      <a:rPr lang="en-US" b="0" i="0" baseline="-25000" smtClean="0">
                        <a:latin typeface="Cambria Math" panose="02040503050406030204" pitchFamily="18" charset="0"/>
                      </a:rPr>
                      <m:t>E</m:t>
                    </m:r>
                  </m:oMath>
                </a14:m>
                <a:r>
                  <a:rPr lang="en-US" dirty="0"/>
                  <a:t> = 15.74, s</a:t>
                </a:r>
                <a:r>
                  <a:rPr lang="en-US" baseline="-25000" dirty="0"/>
                  <a:t>I</a:t>
                </a:r>
                <a:r>
                  <a:rPr lang="en-US" dirty="0"/>
                  <a:t> = 4.44, s</a:t>
                </a:r>
                <a:r>
                  <a:rPr lang="en-US" baseline="-25000" dirty="0"/>
                  <a:t>E</a:t>
                </a:r>
                <a:r>
                  <a:rPr lang="en-US" dirty="0"/>
                  <a:t>= 5.25 points. </a:t>
                </a:r>
              </a:p>
            </p:txBody>
          </p:sp>
        </mc:Choice>
        <mc:Fallback xmlns="">
          <p:sp>
            <p:nvSpPr>
              <p:cNvPr id="19" name="TextBox 18"/>
              <p:cNvSpPr txBox="1">
                <a:spLocks noRot="1" noChangeAspect="1" noMove="1" noResize="1" noEditPoints="1" noAdjustHandles="1" noChangeArrowheads="1" noChangeShapeType="1" noTextEdit="1"/>
              </p:cNvSpPr>
              <p:nvPr/>
            </p:nvSpPr>
            <p:spPr>
              <a:xfrm>
                <a:off x="89137" y="544144"/>
                <a:ext cx="8945939" cy="923330"/>
              </a:xfrm>
              <a:prstGeom prst="rect">
                <a:avLst/>
              </a:prstGeom>
              <a:blipFill>
                <a:blip r:embed="rId5"/>
                <a:stretch>
                  <a:fillRect l="-613" t="-3289" r="-1704" b="-9211"/>
                </a:stretch>
              </a:blipFill>
            </p:spPr>
            <p:txBody>
              <a:bodyPr/>
              <a:lstStyle/>
              <a:p>
                <a:r>
                  <a:rPr lang="en-US">
                    <a:noFill/>
                  </a:rPr>
                  <a:t> </a:t>
                </a:r>
              </a:p>
            </p:txBody>
          </p:sp>
        </mc:Fallback>
      </mc:AlternateContent>
    </p:spTree>
    <p:extLst>
      <p:ext uri="{BB962C8B-B14F-4D97-AF65-F5344CB8AC3E}">
        <p14:creationId xmlns:p14="http://schemas.microsoft.com/office/powerpoint/2010/main" val="2794444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Finding the P-value</a:t>
            </a:r>
          </a:p>
        </p:txBody>
      </p:sp>
      <p:sp>
        <p:nvSpPr>
          <p:cNvPr id="4" name="Slide Number Placeholder 3"/>
          <p:cNvSpPr>
            <a:spLocks noGrp="1"/>
          </p:cNvSpPr>
          <p:nvPr>
            <p:ph type="sldNum" sz="quarter" idx="12"/>
          </p:nvPr>
        </p:nvSpPr>
        <p:spPr/>
        <p:txBody>
          <a:bodyPr/>
          <a:lstStyle/>
          <a:p>
            <a:pPr>
              <a:defRPr/>
            </a:pPr>
            <a:fld id="{85BC5B7D-D6B0-4550-9BAF-D21F2647AC79}" type="slidenum">
              <a:rPr lang="en-US" altLang="en-US" smtClean="0"/>
              <a:pPr>
                <a:defRPr/>
              </a:pPr>
              <a:t>21</a:t>
            </a:fld>
            <a:endParaRPr lang="en-US" altLang="en-US" dirty="0"/>
          </a:p>
        </p:txBody>
      </p:sp>
      <p:sp>
        <p:nvSpPr>
          <p:cNvPr id="5" name="Rectangle 4"/>
          <p:cNvSpPr/>
          <p:nvPr/>
        </p:nvSpPr>
        <p:spPr>
          <a:xfrm>
            <a:off x="822960" y="1832042"/>
            <a:ext cx="6789616" cy="2523768"/>
          </a:xfrm>
          <a:prstGeom prst="rect">
            <a:avLst/>
          </a:prstGeom>
        </p:spPr>
        <p:txBody>
          <a:bodyPr wrap="none">
            <a:spAutoFit/>
          </a:bodyPr>
          <a:lstStyle/>
          <a:p>
            <a:r>
              <a:rPr lang="en-US" sz="3200" b="1" dirty="0">
                <a:solidFill>
                  <a:srgbClr val="FF0000"/>
                </a:solidFill>
              </a:rPr>
              <a:t>Step 4: Find the p-value: P-value &lt; 0.01</a:t>
            </a:r>
          </a:p>
          <a:p>
            <a:endParaRPr lang="en-US" dirty="0">
              <a:solidFill>
                <a:srgbClr val="FF0000"/>
              </a:solidFill>
            </a:endParaRPr>
          </a:p>
          <a:p>
            <a:r>
              <a:rPr lang="en-US" dirty="0">
                <a:solidFill>
                  <a:srgbClr val="FF0000"/>
                </a:solidFill>
              </a:rPr>
              <a:t>You could use Stat Trek / or the t-table.</a:t>
            </a:r>
          </a:p>
          <a:p>
            <a:endParaRPr lang="en-US" dirty="0">
              <a:solidFill>
                <a:srgbClr val="FF0000"/>
              </a:solidFill>
            </a:endParaRPr>
          </a:p>
          <a:p>
            <a:r>
              <a:rPr lang="en-US" dirty="0">
                <a:solidFill>
                  <a:srgbClr val="FF0000"/>
                </a:solidFill>
              </a:rPr>
              <a:t>OR</a:t>
            </a:r>
          </a:p>
          <a:p>
            <a:endParaRPr lang="en-US" dirty="0">
              <a:solidFill>
                <a:srgbClr val="FF0000"/>
              </a:solidFill>
            </a:endParaRPr>
          </a:p>
          <a:p>
            <a:r>
              <a:rPr lang="en-US" dirty="0">
                <a:solidFill>
                  <a:srgbClr val="FF0000"/>
                </a:solidFill>
              </a:rPr>
              <a:t>Software like SAS:</a:t>
            </a:r>
          </a:p>
          <a:p>
            <a:endParaRPr lang="en-US" dirty="0">
              <a:solidFill>
                <a:srgbClr val="FF0000"/>
              </a:solidFill>
            </a:endParaRPr>
          </a:p>
        </p:txBody>
      </p:sp>
      <p:pic>
        <p:nvPicPr>
          <p:cNvPr id="6" name="Picture 5"/>
          <p:cNvPicPr>
            <a:picLocks noChangeAspect="1"/>
          </p:cNvPicPr>
          <p:nvPr/>
        </p:nvPicPr>
        <p:blipFill>
          <a:blip r:embed="rId2"/>
          <a:stretch>
            <a:fillRect/>
          </a:stretch>
        </p:blipFill>
        <p:spPr>
          <a:xfrm>
            <a:off x="3683726" y="3335095"/>
            <a:ext cx="5188730" cy="2446116"/>
          </a:xfrm>
          <a:prstGeom prst="rect">
            <a:avLst/>
          </a:prstGeom>
        </p:spPr>
      </p:pic>
      <p:sp>
        <p:nvSpPr>
          <p:cNvPr id="8" name="TextBox 7"/>
          <p:cNvSpPr txBox="1"/>
          <p:nvPr/>
        </p:nvSpPr>
        <p:spPr>
          <a:xfrm>
            <a:off x="7343849" y="5107989"/>
            <a:ext cx="593941" cy="306803"/>
          </a:xfrm>
          <a:prstGeom prst="rect">
            <a:avLst/>
          </a:prstGeom>
          <a:noFill/>
          <a:ln w="38100">
            <a:solidFill>
              <a:srgbClr val="FF0000"/>
            </a:solidFill>
          </a:ln>
        </p:spPr>
        <p:txBody>
          <a:bodyPr wrap="square" rtlCol="0">
            <a:spAutoFit/>
          </a:bodyPr>
          <a:lstStyle/>
          <a:p>
            <a:endParaRPr lang="en-US" dirty="0"/>
          </a:p>
        </p:txBody>
      </p:sp>
      <p:sp>
        <p:nvSpPr>
          <p:cNvPr id="9" name="TextBox 8"/>
          <p:cNvSpPr txBox="1"/>
          <p:nvPr/>
        </p:nvSpPr>
        <p:spPr>
          <a:xfrm>
            <a:off x="5973323" y="4134054"/>
            <a:ext cx="1178806" cy="316435"/>
          </a:xfrm>
          <a:prstGeom prst="rect">
            <a:avLst/>
          </a:prstGeom>
          <a:noFill/>
          <a:ln w="38100">
            <a:solidFill>
              <a:srgbClr val="FF0000"/>
            </a:solidFill>
          </a:ln>
        </p:spPr>
        <p:txBody>
          <a:bodyPr wrap="square" rtlCol="0">
            <a:spAutoFit/>
          </a:bodyPr>
          <a:lstStyle/>
          <a:p>
            <a:endParaRPr lang="en-US" dirty="0"/>
          </a:p>
        </p:txBody>
      </p:sp>
      <p:pic>
        <p:nvPicPr>
          <p:cNvPr id="7" name="Picture 6"/>
          <p:cNvPicPr>
            <a:picLocks noChangeAspect="1"/>
          </p:cNvPicPr>
          <p:nvPr/>
        </p:nvPicPr>
        <p:blipFill>
          <a:blip r:embed="rId3"/>
          <a:stretch>
            <a:fillRect/>
          </a:stretch>
        </p:blipFill>
        <p:spPr>
          <a:xfrm>
            <a:off x="193602" y="4832241"/>
            <a:ext cx="4401258" cy="1026622"/>
          </a:xfrm>
          <a:prstGeom prst="rect">
            <a:avLst/>
          </a:prstGeom>
        </p:spPr>
      </p:pic>
    </p:spTree>
    <p:extLst>
      <p:ext uri="{BB962C8B-B14F-4D97-AF65-F5344CB8AC3E}">
        <p14:creationId xmlns:p14="http://schemas.microsoft.com/office/powerpoint/2010/main" val="1461827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8FA3390-A9D9-4A28-B894-4965A117C03C}"/>
              </a:ext>
            </a:extLst>
          </p:cNvPr>
          <p:cNvPicPr>
            <a:picLocks noChangeAspect="1"/>
          </p:cNvPicPr>
          <p:nvPr/>
        </p:nvPicPr>
        <p:blipFill>
          <a:blip r:embed="rId2"/>
          <a:stretch>
            <a:fillRect/>
          </a:stretch>
        </p:blipFill>
        <p:spPr>
          <a:xfrm>
            <a:off x="1206210" y="3156365"/>
            <a:ext cx="6438900" cy="2105025"/>
          </a:xfrm>
          <a:prstGeom prst="rect">
            <a:avLst/>
          </a:prstGeom>
        </p:spPr>
      </p:pic>
      <p:sp>
        <p:nvSpPr>
          <p:cNvPr id="2" name="Title 1"/>
          <p:cNvSpPr>
            <a:spLocks noGrp="1"/>
          </p:cNvSpPr>
          <p:nvPr>
            <p:ph type="title"/>
          </p:nvPr>
        </p:nvSpPr>
        <p:spPr/>
        <p:txBody>
          <a:bodyPr/>
          <a:lstStyle/>
          <a:p>
            <a:r>
              <a:rPr lang="en-US" dirty="0"/>
              <a:t>Finding the P-value</a:t>
            </a:r>
          </a:p>
        </p:txBody>
      </p:sp>
      <p:sp>
        <p:nvSpPr>
          <p:cNvPr id="4" name="Slide Number Placeholder 3"/>
          <p:cNvSpPr>
            <a:spLocks noGrp="1"/>
          </p:cNvSpPr>
          <p:nvPr>
            <p:ph type="sldNum" sz="quarter" idx="12"/>
          </p:nvPr>
        </p:nvSpPr>
        <p:spPr/>
        <p:txBody>
          <a:bodyPr/>
          <a:lstStyle/>
          <a:p>
            <a:pPr>
              <a:defRPr/>
            </a:pPr>
            <a:fld id="{85BC5B7D-D6B0-4550-9BAF-D21F2647AC79}" type="slidenum">
              <a:rPr lang="en-US" altLang="en-US" smtClean="0"/>
              <a:pPr>
                <a:defRPr/>
              </a:pPr>
              <a:t>22</a:t>
            </a:fld>
            <a:endParaRPr lang="en-US" altLang="en-US" dirty="0"/>
          </a:p>
        </p:txBody>
      </p:sp>
      <p:sp>
        <p:nvSpPr>
          <p:cNvPr id="5" name="Rectangle 4"/>
          <p:cNvSpPr/>
          <p:nvPr/>
        </p:nvSpPr>
        <p:spPr>
          <a:xfrm>
            <a:off x="822960" y="1832042"/>
            <a:ext cx="6789616" cy="1415772"/>
          </a:xfrm>
          <a:prstGeom prst="rect">
            <a:avLst/>
          </a:prstGeom>
        </p:spPr>
        <p:txBody>
          <a:bodyPr wrap="none">
            <a:spAutoFit/>
          </a:bodyPr>
          <a:lstStyle/>
          <a:p>
            <a:r>
              <a:rPr lang="en-US" sz="3200" b="1" dirty="0">
                <a:solidFill>
                  <a:srgbClr val="FF0000"/>
                </a:solidFill>
              </a:rPr>
              <a:t>Step 4: Find the p-value: P-value &lt; 0.01</a:t>
            </a:r>
          </a:p>
          <a:p>
            <a:endParaRPr lang="en-US" dirty="0">
              <a:solidFill>
                <a:srgbClr val="FF0000"/>
              </a:solidFill>
            </a:endParaRPr>
          </a:p>
          <a:p>
            <a:r>
              <a:rPr lang="en-US" dirty="0">
                <a:solidFill>
                  <a:srgbClr val="FF0000"/>
                </a:solidFill>
              </a:rPr>
              <a:t>Using R:</a:t>
            </a:r>
          </a:p>
          <a:p>
            <a:endParaRPr lang="en-US" dirty="0">
              <a:solidFill>
                <a:srgbClr val="FF0000"/>
              </a:solidFill>
            </a:endParaRPr>
          </a:p>
        </p:txBody>
      </p:sp>
      <p:sp>
        <p:nvSpPr>
          <p:cNvPr id="8" name="TextBox 7"/>
          <p:cNvSpPr txBox="1"/>
          <p:nvPr/>
        </p:nvSpPr>
        <p:spPr>
          <a:xfrm>
            <a:off x="3566021" y="3984171"/>
            <a:ext cx="828697" cy="224706"/>
          </a:xfrm>
          <a:prstGeom prst="rect">
            <a:avLst/>
          </a:prstGeom>
          <a:noFill/>
          <a:ln w="38100">
            <a:solidFill>
              <a:srgbClr val="FF0000"/>
            </a:solidFill>
          </a:ln>
        </p:spPr>
        <p:txBody>
          <a:bodyPr wrap="square" rtlCol="0">
            <a:spAutoFit/>
          </a:bodyPr>
          <a:lstStyle/>
          <a:p>
            <a:endParaRPr lang="en-US" dirty="0"/>
          </a:p>
        </p:txBody>
      </p:sp>
      <p:sp>
        <p:nvSpPr>
          <p:cNvPr id="9" name="TextBox 8"/>
          <p:cNvSpPr txBox="1"/>
          <p:nvPr/>
        </p:nvSpPr>
        <p:spPr>
          <a:xfrm>
            <a:off x="1206210" y="4508599"/>
            <a:ext cx="1658288" cy="158218"/>
          </a:xfrm>
          <a:prstGeom prst="rect">
            <a:avLst/>
          </a:prstGeom>
          <a:noFill/>
          <a:ln w="38100">
            <a:solidFill>
              <a:srgbClr val="FF0000"/>
            </a:solidFill>
          </a:ln>
        </p:spPr>
        <p:txBody>
          <a:bodyPr wrap="square" rtlCol="0">
            <a:spAutoFit/>
          </a:bodyPr>
          <a:lstStyle/>
          <a:p>
            <a:endParaRPr lang="en-US" dirty="0"/>
          </a:p>
        </p:txBody>
      </p:sp>
    </p:spTree>
    <p:extLst>
      <p:ext uri="{BB962C8B-B14F-4D97-AF65-F5344CB8AC3E}">
        <p14:creationId xmlns:p14="http://schemas.microsoft.com/office/powerpoint/2010/main" val="3872600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 to t-test code Creativity</a:t>
            </a:r>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2"/>
          </p:nvPr>
        </p:nvSpPr>
        <p:spPr/>
        <p:txBody>
          <a:bodyPr/>
          <a:lstStyle/>
          <a:p>
            <a:pPr>
              <a:defRPr/>
            </a:pPr>
            <a:fld id="{85BC5B7D-D6B0-4550-9BAF-D21F2647AC79}" type="slidenum">
              <a:rPr lang="en-US" altLang="en-US" smtClean="0"/>
              <a:pPr>
                <a:defRPr/>
              </a:pPr>
              <a:t>23</a:t>
            </a:fld>
            <a:endParaRPr lang="en-US" altLang="en-US" dirty="0"/>
          </a:p>
        </p:txBody>
      </p:sp>
    </p:spTree>
    <p:extLst>
      <p:ext uri="{BB962C8B-B14F-4D97-AF65-F5344CB8AC3E}">
        <p14:creationId xmlns:p14="http://schemas.microsoft.com/office/powerpoint/2010/main" val="21854668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COMPARE WITH RANDOMIZATION (PERMUTATION) TEST</a:t>
            </a:r>
          </a:p>
        </p:txBody>
      </p:sp>
      <p:pic>
        <p:nvPicPr>
          <p:cNvPr id="7" name="Content Placeholder 3"/>
          <p:cNvPicPr>
            <a:picLocks noChangeAspect="1"/>
          </p:cNvPicPr>
          <p:nvPr/>
        </p:nvPicPr>
        <p:blipFill rotWithShape="1">
          <a:blip r:embed="rId2" cstate="print">
            <a:extLst>
              <a:ext uri="{28A0092B-C50C-407E-A947-70E740481C1C}">
                <a14:useLocalDpi xmlns:a14="http://schemas.microsoft.com/office/drawing/2010/main" val="0"/>
              </a:ext>
            </a:extLst>
          </a:blip>
          <a:srcRect l="22171" r="16775"/>
          <a:stretch/>
        </p:blipFill>
        <p:spPr>
          <a:xfrm>
            <a:off x="387290" y="1870605"/>
            <a:ext cx="2123495" cy="3478013"/>
          </a:xfrm>
          <a:prstGeom prst="rect">
            <a:avLst/>
          </a:prstGeom>
        </p:spPr>
      </p:pic>
      <mc:AlternateContent xmlns:mc="http://schemas.openxmlformats.org/markup-compatibility/2006" xmlns:a14="http://schemas.microsoft.com/office/drawing/2010/main">
        <mc:Choice Requires="a14">
          <p:sp>
            <p:nvSpPr>
              <p:cNvPr id="8" name="TextBox 7"/>
              <p:cNvSpPr txBox="1"/>
              <p:nvPr/>
            </p:nvSpPr>
            <p:spPr>
              <a:xfrm>
                <a:off x="2954455" y="1794516"/>
                <a:ext cx="1953202" cy="2585323"/>
              </a:xfrm>
              <a:prstGeom prst="rect">
                <a:avLst/>
              </a:prstGeom>
              <a:noFill/>
            </p:spPr>
            <p:txBody>
              <a:bodyPr wrap="square" rtlCol="0">
                <a:spAutoFit/>
              </a:bodyPr>
              <a:lstStyle/>
              <a:p>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charset="0"/>
                          </a:rPr>
                          <m:t>𝐻</m:t>
                        </m:r>
                      </m:e>
                      <m:sub>
                        <m:r>
                          <a:rPr lang="en-US" b="0" i="1" smtClean="0">
                            <a:latin typeface="Cambria Math" charset="0"/>
                          </a:rPr>
                          <m:t>0: </m:t>
                        </m:r>
                      </m:sub>
                    </m:sSub>
                    <m:sSub>
                      <m:sSubPr>
                        <m:ctrlPr>
                          <a:rPr lang="en-US" i="1" smtClean="0">
                            <a:latin typeface="Cambria Math" panose="02040503050406030204" pitchFamily="18" charset="0"/>
                          </a:rPr>
                        </m:ctrlPr>
                      </m:sSubPr>
                      <m:e>
                        <m:r>
                          <a:rPr lang="en-US" i="1">
                            <a:latin typeface="Cambria Math" charset="0"/>
                            <a:ea typeface="Cambria Math" charset="0"/>
                            <a:cs typeface="Cambria Math" charset="0"/>
                          </a:rPr>
                          <m:t>𝜇</m:t>
                        </m:r>
                      </m:e>
                      <m:sub>
                        <m:r>
                          <a:rPr lang="en-US" b="0" i="1" smtClean="0">
                            <a:latin typeface="Cambria Math" charset="0"/>
                            <a:ea typeface="Cambria Math" charset="0"/>
                            <a:cs typeface="Cambria Math" charset="0"/>
                          </a:rPr>
                          <m:t>𝐼</m:t>
                        </m:r>
                      </m:sub>
                    </m:sSub>
                  </m:oMath>
                </a14:m>
                <a:r>
                  <a:rPr lang="en-US" dirty="0"/>
                  <a:t> - </a:t>
                </a:r>
                <a14:m>
                  <m:oMath xmlns:m="http://schemas.openxmlformats.org/officeDocument/2006/math">
                    <m:sSub>
                      <m:sSubPr>
                        <m:ctrlPr>
                          <a:rPr lang="en-US" i="1">
                            <a:latin typeface="Cambria Math" panose="02040503050406030204" pitchFamily="18" charset="0"/>
                          </a:rPr>
                        </m:ctrlPr>
                      </m:sSubPr>
                      <m:e>
                        <m:r>
                          <a:rPr lang="en-US" i="1">
                            <a:latin typeface="Cambria Math" charset="0"/>
                            <a:ea typeface="Cambria Math" charset="0"/>
                            <a:cs typeface="Cambria Math" charset="0"/>
                          </a:rPr>
                          <m:t>𝜇</m:t>
                        </m:r>
                      </m:e>
                      <m:sub>
                        <m:r>
                          <a:rPr lang="en-US" b="0" i="1" smtClean="0">
                            <a:latin typeface="Cambria Math" charset="0"/>
                            <a:ea typeface="Cambria Math" charset="0"/>
                            <a:cs typeface="Cambria Math" charset="0"/>
                          </a:rPr>
                          <m:t>𝐸</m:t>
                        </m:r>
                        <m:r>
                          <a:rPr lang="en-US" i="1">
                            <a:latin typeface="Cambria Math" charset="0"/>
                            <a:ea typeface="Cambria Math" charset="0"/>
                            <a:cs typeface="Cambria Math" charset="0"/>
                          </a:rPr>
                          <m:t> </m:t>
                        </m:r>
                      </m:sub>
                    </m:sSub>
                    <m:r>
                      <a:rPr lang="en-US" i="1">
                        <a:latin typeface="Cambria Math" charset="0"/>
                        <a:ea typeface="Cambria Math" charset="0"/>
                        <a:cs typeface="Cambria Math" charset="0"/>
                      </a:rPr>
                      <m:t>=0</m:t>
                    </m:r>
                  </m:oMath>
                </a14:m>
                <a:endParaRPr lang="en-US" dirty="0">
                  <a:ea typeface="Cambria Math" charset="0"/>
                  <a:cs typeface="Cambria Math" charset="0"/>
                </a:endParaRPr>
              </a:p>
              <a:p>
                <a14:m>
                  <m:oMath xmlns:m="http://schemas.openxmlformats.org/officeDocument/2006/math">
                    <m:sSub>
                      <m:sSubPr>
                        <m:ctrlPr>
                          <a:rPr lang="en-US" i="1">
                            <a:latin typeface="Cambria Math" panose="02040503050406030204" pitchFamily="18" charset="0"/>
                          </a:rPr>
                        </m:ctrlPr>
                      </m:sSubPr>
                      <m:e>
                        <m:r>
                          <a:rPr lang="en-US" i="1">
                            <a:latin typeface="Cambria Math" charset="0"/>
                          </a:rPr>
                          <m:t>𝐻</m:t>
                        </m:r>
                      </m:e>
                      <m:sub>
                        <m:r>
                          <a:rPr lang="en-US" b="0" i="1" smtClean="0">
                            <a:latin typeface="Cambria Math" charset="0"/>
                          </a:rPr>
                          <m:t>𝐴</m:t>
                        </m:r>
                        <m:r>
                          <a:rPr lang="en-US" i="1">
                            <a:latin typeface="Cambria Math" charset="0"/>
                          </a:rPr>
                          <m:t>: </m:t>
                        </m:r>
                      </m:sub>
                    </m:sSub>
                    <m:sSub>
                      <m:sSubPr>
                        <m:ctrlPr>
                          <a:rPr lang="en-US" i="1">
                            <a:latin typeface="Cambria Math" panose="02040503050406030204" pitchFamily="18" charset="0"/>
                          </a:rPr>
                        </m:ctrlPr>
                      </m:sSubPr>
                      <m:e>
                        <m:r>
                          <a:rPr lang="en-US" i="1">
                            <a:latin typeface="Cambria Math" charset="0"/>
                            <a:ea typeface="Cambria Math" charset="0"/>
                            <a:cs typeface="Cambria Math" charset="0"/>
                          </a:rPr>
                          <m:t>𝜇</m:t>
                        </m:r>
                      </m:e>
                      <m:sub>
                        <m:r>
                          <a:rPr lang="en-US" b="0" i="1" smtClean="0">
                            <a:latin typeface="Cambria Math" charset="0"/>
                            <a:ea typeface="Cambria Math" charset="0"/>
                            <a:cs typeface="Cambria Math" charset="0"/>
                          </a:rPr>
                          <m:t>𝐼</m:t>
                        </m:r>
                      </m:sub>
                    </m:sSub>
                  </m:oMath>
                </a14:m>
                <a:r>
                  <a:rPr lang="en-US" dirty="0"/>
                  <a:t> - </a:t>
                </a:r>
                <a14:m>
                  <m:oMath xmlns:m="http://schemas.openxmlformats.org/officeDocument/2006/math">
                    <m:sSub>
                      <m:sSubPr>
                        <m:ctrlPr>
                          <a:rPr lang="en-US" i="1">
                            <a:latin typeface="Cambria Math" panose="02040503050406030204" pitchFamily="18" charset="0"/>
                          </a:rPr>
                        </m:ctrlPr>
                      </m:sSubPr>
                      <m:e>
                        <m:r>
                          <a:rPr lang="en-US" i="1">
                            <a:latin typeface="Cambria Math" charset="0"/>
                            <a:ea typeface="Cambria Math" charset="0"/>
                            <a:cs typeface="Cambria Math" charset="0"/>
                          </a:rPr>
                          <m:t>𝜇</m:t>
                        </m:r>
                      </m:e>
                      <m:sub>
                        <m:r>
                          <a:rPr lang="en-US" b="0" i="1" smtClean="0">
                            <a:latin typeface="Cambria Math" charset="0"/>
                            <a:ea typeface="Cambria Math" charset="0"/>
                            <a:cs typeface="Cambria Math" charset="0"/>
                          </a:rPr>
                          <m:t>𝐸</m:t>
                        </m:r>
                        <m:r>
                          <a:rPr lang="en-US" i="1">
                            <a:latin typeface="Cambria Math" charset="0"/>
                            <a:ea typeface="Cambria Math" charset="0"/>
                            <a:cs typeface="Cambria Math" charset="0"/>
                          </a:rPr>
                          <m:t> </m:t>
                        </m:r>
                      </m:sub>
                    </m:sSub>
                    <m:r>
                      <a:rPr lang="en-US" i="1" dirty="0">
                        <a:latin typeface="Cambria Math" charset="0"/>
                        <a:ea typeface="Cambria Math" charset="0"/>
                        <a:cs typeface="Cambria Math" charset="0"/>
                      </a:rPr>
                      <m:t>≠</m:t>
                    </m:r>
                    <m:r>
                      <a:rPr lang="en-US" i="1">
                        <a:latin typeface="Cambria Math" charset="0"/>
                        <a:ea typeface="Cambria Math" charset="0"/>
                        <a:cs typeface="Cambria Math" charset="0"/>
                      </a:rPr>
                      <m:t>0</m:t>
                    </m:r>
                  </m:oMath>
                </a14:m>
                <a:endParaRPr lang="en-US" dirty="0">
                  <a:ea typeface="Cambria Math" charset="0"/>
                  <a:cs typeface="Cambria Math" charset="0"/>
                </a:endParaRPr>
              </a:p>
              <a:p>
                <a:endParaRPr lang="en-US" dirty="0"/>
              </a:p>
              <a:p>
                <a:endParaRPr lang="en-US" dirty="0"/>
              </a:p>
              <a:p>
                <a:endParaRPr lang="en-US" dirty="0"/>
              </a:p>
              <a:p>
                <a:endParaRPr lang="en-US" dirty="0"/>
              </a:p>
              <a:p>
                <a:endParaRPr lang="en-US" dirty="0"/>
              </a:p>
              <a:p>
                <a:r>
                  <a:rPr lang="en-US" dirty="0"/>
                  <a:t>P-value = 8/1000           </a:t>
                </a:r>
              </a:p>
              <a:p>
                <a:r>
                  <a:rPr lang="en-US" dirty="0"/>
                  <a:t>              = 0.008</a:t>
                </a:r>
              </a:p>
            </p:txBody>
          </p:sp>
        </mc:Choice>
        <mc:Fallback xmlns="">
          <p:sp>
            <p:nvSpPr>
              <p:cNvPr id="8" name="TextBox 7"/>
              <p:cNvSpPr txBox="1">
                <a:spLocks noRot="1" noChangeAspect="1" noMove="1" noResize="1" noEditPoints="1" noAdjustHandles="1" noChangeArrowheads="1" noChangeShapeType="1" noTextEdit="1"/>
              </p:cNvSpPr>
              <p:nvPr/>
            </p:nvSpPr>
            <p:spPr>
              <a:xfrm>
                <a:off x="2954455" y="1794516"/>
                <a:ext cx="1953202" cy="2585323"/>
              </a:xfrm>
              <a:prstGeom prst="rect">
                <a:avLst/>
              </a:prstGeom>
              <a:blipFill>
                <a:blip r:embed="rId3"/>
                <a:stretch>
                  <a:fillRect l="-2813" t="-1179" r="-21875" b="-2830"/>
                </a:stretch>
              </a:blipFill>
            </p:spPr>
            <p:txBody>
              <a:bodyPr/>
              <a:lstStyle/>
              <a:p>
                <a:r>
                  <a:rPr lang="en-US">
                    <a:noFill/>
                  </a:rPr>
                  <a:t> </a:t>
                </a:r>
              </a:p>
            </p:txBody>
          </p:sp>
        </mc:Fallback>
      </mc:AlternateContent>
      <p:sp>
        <p:nvSpPr>
          <p:cNvPr id="9" name="Right Arrow 8"/>
          <p:cNvSpPr/>
          <p:nvPr/>
        </p:nvSpPr>
        <p:spPr>
          <a:xfrm>
            <a:off x="3344514" y="3367678"/>
            <a:ext cx="1087374" cy="36293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p:cNvSpPr txBox="1"/>
          <p:nvPr/>
        </p:nvSpPr>
        <p:spPr>
          <a:xfrm>
            <a:off x="3018300" y="2433874"/>
            <a:ext cx="1697426" cy="1477328"/>
          </a:xfrm>
          <a:prstGeom prst="rect">
            <a:avLst/>
          </a:prstGeom>
          <a:noFill/>
        </p:spPr>
        <p:txBody>
          <a:bodyPr wrap="square" rtlCol="0">
            <a:spAutoFit/>
          </a:bodyPr>
          <a:lstStyle/>
          <a:p>
            <a:pPr algn="ctr"/>
            <a:r>
              <a:rPr lang="en-US" dirty="0"/>
              <a:t>1000 different groupings (relabelings) </a:t>
            </a:r>
          </a:p>
          <a:p>
            <a:pPr algn="ctr"/>
            <a:endParaRPr lang="en-US" dirty="0"/>
          </a:p>
          <a:p>
            <a:pPr algn="ctr"/>
            <a:endParaRPr lang="en-US" dirty="0"/>
          </a:p>
        </p:txBody>
      </p:sp>
      <p:sp>
        <p:nvSpPr>
          <p:cNvPr id="13" name="TextBox 12"/>
          <p:cNvSpPr txBox="1"/>
          <p:nvPr/>
        </p:nvSpPr>
        <p:spPr>
          <a:xfrm>
            <a:off x="177655" y="5376509"/>
            <a:ext cx="8784098" cy="1015663"/>
          </a:xfrm>
          <a:prstGeom prst="rect">
            <a:avLst/>
          </a:prstGeom>
          <a:noFill/>
        </p:spPr>
        <p:txBody>
          <a:bodyPr wrap="square" rtlCol="0">
            <a:spAutoFit/>
          </a:bodyPr>
          <a:lstStyle/>
          <a:p>
            <a:r>
              <a:rPr lang="en-US" sz="1200" dirty="0"/>
              <a:t>There is strong evidence to suggest that the mean score of those who receive intrinsic motivation is not equal to those who receive the extrinsic motivation (p-value = .008). The burden to reject the null hypothesis is lower under a one-sided test, so we can say that the evidence supports the claim that the intrinsic mean is higher than the extrinsic mean. </a:t>
            </a:r>
          </a:p>
          <a:p>
            <a:r>
              <a:rPr lang="en-US" sz="1200" dirty="0"/>
              <a:t>Since this was a randomized experiment, we can conclude that the intrinsic motivation caused this increase.  In addition, since these were volunteers, this inference can only be assumed to apply to these 47 subjects, although the findings are very intriguing.   </a:t>
            </a:r>
          </a:p>
        </p:txBody>
      </p:sp>
      <p:grpSp>
        <p:nvGrpSpPr>
          <p:cNvPr id="4" name="Group 3"/>
          <p:cNvGrpSpPr/>
          <p:nvPr/>
        </p:nvGrpSpPr>
        <p:grpSpPr>
          <a:xfrm>
            <a:off x="4758102" y="1849580"/>
            <a:ext cx="3428553" cy="2571415"/>
            <a:chOff x="4758102" y="1849580"/>
            <a:chExt cx="3428553" cy="2571415"/>
          </a:xfrm>
        </p:grpSpPr>
        <p:grpSp>
          <p:nvGrpSpPr>
            <p:cNvPr id="3" name="Group 2"/>
            <p:cNvGrpSpPr/>
            <p:nvPr/>
          </p:nvGrpSpPr>
          <p:grpSpPr>
            <a:xfrm>
              <a:off x="4758102" y="1849580"/>
              <a:ext cx="3428553" cy="2571415"/>
              <a:chOff x="4821947" y="1810192"/>
              <a:chExt cx="3428553" cy="2571415"/>
            </a:xfrm>
          </p:grpSpPr>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21947" y="1810192"/>
                <a:ext cx="3428553" cy="2571415"/>
              </a:xfrm>
              <a:prstGeom prst="rect">
                <a:avLst/>
              </a:prstGeom>
            </p:spPr>
          </p:pic>
          <p:cxnSp>
            <p:nvCxnSpPr>
              <p:cNvPr id="11" name="Straight Connector 10"/>
              <p:cNvCxnSpPr/>
              <p:nvPr/>
            </p:nvCxnSpPr>
            <p:spPr>
              <a:xfrm>
                <a:off x="7989737" y="2191087"/>
                <a:ext cx="25632" cy="196290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5319727" y="2191087"/>
                <a:ext cx="25632" cy="196290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5411968" y="2086903"/>
                <a:ext cx="758732" cy="307777"/>
              </a:xfrm>
              <a:prstGeom prst="rect">
                <a:avLst/>
              </a:prstGeom>
              <a:noFill/>
            </p:spPr>
            <p:txBody>
              <a:bodyPr wrap="square" rtlCol="0">
                <a:spAutoFit/>
              </a:bodyPr>
              <a:lstStyle/>
              <a:p>
                <a:r>
                  <a:rPr lang="en-US" sz="1400" b="1" dirty="0">
                    <a:solidFill>
                      <a:srgbClr val="FF0000"/>
                    </a:solidFill>
                  </a:rPr>
                  <a:t>-4.14</a:t>
                </a:r>
              </a:p>
            </p:txBody>
          </p:sp>
          <p:sp>
            <p:nvSpPr>
              <p:cNvPr id="16" name="TextBox 15"/>
              <p:cNvSpPr txBox="1"/>
              <p:nvPr/>
            </p:nvSpPr>
            <p:spPr>
              <a:xfrm>
                <a:off x="7424855" y="2017402"/>
                <a:ext cx="758732" cy="307777"/>
              </a:xfrm>
              <a:prstGeom prst="rect">
                <a:avLst/>
              </a:prstGeom>
              <a:noFill/>
            </p:spPr>
            <p:txBody>
              <a:bodyPr wrap="square" rtlCol="0">
                <a:spAutoFit/>
              </a:bodyPr>
              <a:lstStyle/>
              <a:p>
                <a:r>
                  <a:rPr lang="en-US" sz="1400" b="1" dirty="0">
                    <a:solidFill>
                      <a:srgbClr val="FF0000"/>
                    </a:solidFill>
                  </a:rPr>
                  <a:t>4.14</a:t>
                </a:r>
              </a:p>
            </p:txBody>
          </p:sp>
        </p:grpSp>
        <mc:AlternateContent xmlns:mc="http://schemas.openxmlformats.org/markup-compatibility/2006" xmlns:a14="http://schemas.microsoft.com/office/drawing/2010/main">
          <mc:Choice Requires="a14">
            <p:sp>
              <p:nvSpPr>
                <p:cNvPr id="12" name="TextBox 11"/>
                <p:cNvSpPr txBox="1"/>
                <p:nvPr/>
              </p:nvSpPr>
              <p:spPr>
                <a:xfrm>
                  <a:off x="7021832" y="2488902"/>
                  <a:ext cx="73584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𝑌</m:t>
                                </m:r>
                              </m:e>
                            </m:acc>
                          </m:e>
                          <m:sub>
                            <m:r>
                              <a:rPr lang="en-US" b="0" i="1" smtClean="0">
                                <a:latin typeface="Cambria Math" panose="02040503050406030204" pitchFamily="18" charset="0"/>
                              </a:rPr>
                              <m:t>𝐼</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𝑌</m:t>
                                </m:r>
                              </m:e>
                            </m:acc>
                          </m:e>
                          <m:sub>
                            <m:r>
                              <a:rPr lang="en-US" b="0" i="1" smtClean="0">
                                <a:latin typeface="Cambria Math" panose="02040503050406030204" pitchFamily="18" charset="0"/>
                              </a:rPr>
                              <m:t>𝐸</m:t>
                            </m:r>
                          </m:sub>
                        </m:sSub>
                      </m:oMath>
                    </m:oMathPara>
                  </a14:m>
                  <a:endParaRPr lang="en-US" dirty="0"/>
                </a:p>
              </p:txBody>
            </p:sp>
          </mc:Choice>
          <mc:Fallback xmlns="">
            <p:sp>
              <p:nvSpPr>
                <p:cNvPr id="12" name="TextBox 11"/>
                <p:cNvSpPr txBox="1">
                  <a:spLocks noRot="1" noChangeAspect="1" noMove="1" noResize="1" noEditPoints="1" noAdjustHandles="1" noChangeArrowheads="1" noChangeShapeType="1" noTextEdit="1"/>
                </p:cNvSpPr>
                <p:nvPr/>
              </p:nvSpPr>
              <p:spPr>
                <a:xfrm>
                  <a:off x="7021832" y="2488902"/>
                  <a:ext cx="735842" cy="276999"/>
                </a:xfrm>
                <a:prstGeom prst="rect">
                  <a:avLst/>
                </a:prstGeom>
                <a:blipFill rotWithShape="0">
                  <a:blip r:embed="rId6"/>
                  <a:stretch>
                    <a:fillRect l="-7438" t="-4348" r="-28926" b="-15217"/>
                  </a:stretch>
                </a:blipFill>
              </p:spPr>
              <p:txBody>
                <a:bodyPr/>
                <a:lstStyle/>
                <a:p>
                  <a:r>
                    <a:rPr lang="en-US">
                      <a:noFill/>
                    </a:rPr>
                    <a:t> </a:t>
                  </a:r>
                </a:p>
              </p:txBody>
            </p:sp>
          </mc:Fallback>
        </mc:AlternateContent>
      </p:grpSp>
      <p:graphicFrame>
        <p:nvGraphicFramePr>
          <p:cNvPr id="17" name="Table 16">
            <a:extLst>
              <a:ext uri="{FF2B5EF4-FFF2-40B4-BE49-F238E27FC236}">
                <a16:creationId xmlns:a16="http://schemas.microsoft.com/office/drawing/2014/main" id="{6A777F28-970E-427A-98D1-CA0C96899443}"/>
              </a:ext>
            </a:extLst>
          </p:cNvPr>
          <p:cNvGraphicFramePr>
            <a:graphicFrameLocks noGrp="1"/>
          </p:cNvGraphicFramePr>
          <p:nvPr/>
        </p:nvGraphicFramePr>
        <p:xfrm>
          <a:off x="2866794" y="4427644"/>
          <a:ext cx="6094959" cy="919606"/>
        </p:xfrm>
        <a:graphic>
          <a:graphicData uri="http://schemas.openxmlformats.org/drawingml/2006/table">
            <a:tbl>
              <a:tblPr/>
              <a:tblGrid>
                <a:gridCol w="468843">
                  <a:extLst>
                    <a:ext uri="{9D8B030D-6E8A-4147-A177-3AD203B41FA5}">
                      <a16:colId xmlns:a16="http://schemas.microsoft.com/office/drawing/2014/main" val="4191927114"/>
                    </a:ext>
                  </a:extLst>
                </a:gridCol>
                <a:gridCol w="468843">
                  <a:extLst>
                    <a:ext uri="{9D8B030D-6E8A-4147-A177-3AD203B41FA5}">
                      <a16:colId xmlns:a16="http://schemas.microsoft.com/office/drawing/2014/main" val="1553062055"/>
                    </a:ext>
                  </a:extLst>
                </a:gridCol>
                <a:gridCol w="468843">
                  <a:extLst>
                    <a:ext uri="{9D8B030D-6E8A-4147-A177-3AD203B41FA5}">
                      <a16:colId xmlns:a16="http://schemas.microsoft.com/office/drawing/2014/main" val="2029518455"/>
                    </a:ext>
                  </a:extLst>
                </a:gridCol>
                <a:gridCol w="468843">
                  <a:extLst>
                    <a:ext uri="{9D8B030D-6E8A-4147-A177-3AD203B41FA5}">
                      <a16:colId xmlns:a16="http://schemas.microsoft.com/office/drawing/2014/main" val="2610139692"/>
                    </a:ext>
                  </a:extLst>
                </a:gridCol>
                <a:gridCol w="468843">
                  <a:extLst>
                    <a:ext uri="{9D8B030D-6E8A-4147-A177-3AD203B41FA5}">
                      <a16:colId xmlns:a16="http://schemas.microsoft.com/office/drawing/2014/main" val="2317417545"/>
                    </a:ext>
                  </a:extLst>
                </a:gridCol>
                <a:gridCol w="468843">
                  <a:extLst>
                    <a:ext uri="{9D8B030D-6E8A-4147-A177-3AD203B41FA5}">
                      <a16:colId xmlns:a16="http://schemas.microsoft.com/office/drawing/2014/main" val="2506100888"/>
                    </a:ext>
                  </a:extLst>
                </a:gridCol>
                <a:gridCol w="468843">
                  <a:extLst>
                    <a:ext uri="{9D8B030D-6E8A-4147-A177-3AD203B41FA5}">
                      <a16:colId xmlns:a16="http://schemas.microsoft.com/office/drawing/2014/main" val="2487611535"/>
                    </a:ext>
                  </a:extLst>
                </a:gridCol>
                <a:gridCol w="468843">
                  <a:extLst>
                    <a:ext uri="{9D8B030D-6E8A-4147-A177-3AD203B41FA5}">
                      <a16:colId xmlns:a16="http://schemas.microsoft.com/office/drawing/2014/main" val="2827583647"/>
                    </a:ext>
                  </a:extLst>
                </a:gridCol>
                <a:gridCol w="468843">
                  <a:extLst>
                    <a:ext uri="{9D8B030D-6E8A-4147-A177-3AD203B41FA5}">
                      <a16:colId xmlns:a16="http://schemas.microsoft.com/office/drawing/2014/main" val="3294642459"/>
                    </a:ext>
                  </a:extLst>
                </a:gridCol>
                <a:gridCol w="468843">
                  <a:extLst>
                    <a:ext uri="{9D8B030D-6E8A-4147-A177-3AD203B41FA5}">
                      <a16:colId xmlns:a16="http://schemas.microsoft.com/office/drawing/2014/main" val="994415506"/>
                    </a:ext>
                  </a:extLst>
                </a:gridCol>
                <a:gridCol w="468843">
                  <a:extLst>
                    <a:ext uri="{9D8B030D-6E8A-4147-A177-3AD203B41FA5}">
                      <a16:colId xmlns:a16="http://schemas.microsoft.com/office/drawing/2014/main" val="2274080700"/>
                    </a:ext>
                  </a:extLst>
                </a:gridCol>
                <a:gridCol w="468843">
                  <a:extLst>
                    <a:ext uri="{9D8B030D-6E8A-4147-A177-3AD203B41FA5}">
                      <a16:colId xmlns:a16="http://schemas.microsoft.com/office/drawing/2014/main" val="3211500598"/>
                    </a:ext>
                  </a:extLst>
                </a:gridCol>
                <a:gridCol w="468843">
                  <a:extLst>
                    <a:ext uri="{9D8B030D-6E8A-4147-A177-3AD203B41FA5}">
                      <a16:colId xmlns:a16="http://schemas.microsoft.com/office/drawing/2014/main" val="3893925110"/>
                    </a:ext>
                  </a:extLst>
                </a:gridCol>
              </a:tblGrid>
              <a:tr h="201638">
                <a:tc>
                  <a:txBody>
                    <a:bodyPr/>
                    <a:lstStyle/>
                    <a:p>
                      <a:pPr algn="r" fontAlgn="t"/>
                      <a:r>
                        <a:rPr lang="en-US" sz="400" b="1" i="0" dirty="0">
                          <a:solidFill>
                            <a:srgbClr val="112277"/>
                          </a:solidFill>
                          <a:effectLst/>
                          <a:latin typeface="Arial" panose="020B0604020202020204" pitchFamily="34" charset="0"/>
                        </a:rPr>
                        <a:t>Obs</a:t>
                      </a:r>
                    </a:p>
                  </a:txBody>
                  <a:tcPr marL="12441" marR="12441" marT="6220" marB="6220">
                    <a:lnL w="9525" cap="flat" cmpd="sng" algn="ctr">
                      <a:solidFill>
                        <a:srgbClr val="B0B7BB"/>
                      </a:solidFill>
                      <a:prstDash val="solid"/>
                      <a:round/>
                      <a:headEnd type="none" w="med" len="med"/>
                      <a:tailEnd type="none" w="med" len="med"/>
                    </a:lnL>
                    <a:lnR w="9525" cap="flat" cmpd="sng" algn="ctr">
                      <a:solidFill>
                        <a:srgbClr val="B0B7BB"/>
                      </a:solidFill>
                      <a:prstDash val="solid"/>
                      <a:round/>
                      <a:headEnd type="none" w="med" len="med"/>
                      <a:tailEnd type="none" w="med" len="med"/>
                    </a:lnR>
                    <a:lnT w="9525" cap="flat" cmpd="sng" algn="ctr">
                      <a:solidFill>
                        <a:srgbClr val="B0B7BB"/>
                      </a:solidFill>
                      <a:prstDash val="solid"/>
                      <a:round/>
                      <a:headEnd type="none" w="med" len="med"/>
                      <a:tailEnd type="none" w="med" len="med"/>
                    </a:lnT>
                    <a:lnB w="9525" cap="flat" cmpd="sng" algn="ctr">
                      <a:solidFill>
                        <a:srgbClr val="B0B7BB"/>
                      </a:solidFill>
                      <a:prstDash val="solid"/>
                      <a:round/>
                      <a:headEnd type="none" w="med" len="med"/>
                      <a:tailEnd type="none" w="med" len="med"/>
                    </a:lnB>
                    <a:solidFill>
                      <a:srgbClr val="EDF2F9"/>
                    </a:solidFill>
                  </a:tcPr>
                </a:tc>
                <a:tc>
                  <a:txBody>
                    <a:bodyPr/>
                    <a:lstStyle/>
                    <a:p>
                      <a:pPr algn="l" fontAlgn="t"/>
                      <a:r>
                        <a:rPr lang="en-US" sz="400" b="1" i="0" dirty="0">
                          <a:solidFill>
                            <a:srgbClr val="112277"/>
                          </a:solidFill>
                          <a:effectLst/>
                          <a:latin typeface="Arial" panose="020B0604020202020204" pitchFamily="34" charset="0"/>
                        </a:rPr>
                        <a:t>Variable</a:t>
                      </a:r>
                    </a:p>
                  </a:txBody>
                  <a:tcPr marL="12441" marR="12441" marT="6220" marB="6220">
                    <a:lnL w="9525" cap="flat" cmpd="sng" algn="ctr">
                      <a:solidFill>
                        <a:srgbClr val="B0B7BB"/>
                      </a:solidFill>
                      <a:prstDash val="solid"/>
                      <a:round/>
                      <a:headEnd type="none" w="med" len="med"/>
                      <a:tailEnd type="none" w="med" len="med"/>
                    </a:lnL>
                    <a:lnR w="9525" cap="flat" cmpd="sng" algn="ctr">
                      <a:solidFill>
                        <a:srgbClr val="B0B7BB"/>
                      </a:solidFill>
                      <a:prstDash val="solid"/>
                      <a:round/>
                      <a:headEnd type="none" w="med" len="med"/>
                      <a:tailEnd type="none" w="med" len="med"/>
                    </a:lnR>
                    <a:lnT w="9525" cap="flat" cmpd="sng" algn="ctr">
                      <a:solidFill>
                        <a:srgbClr val="B0B7BB"/>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EDF2F9"/>
                    </a:solidFill>
                  </a:tcPr>
                </a:tc>
                <a:tc>
                  <a:txBody>
                    <a:bodyPr/>
                    <a:lstStyle/>
                    <a:p>
                      <a:pPr algn="l" fontAlgn="t"/>
                      <a:r>
                        <a:rPr lang="en-US" sz="400" b="1" i="0" dirty="0">
                          <a:solidFill>
                            <a:srgbClr val="112277"/>
                          </a:solidFill>
                          <a:effectLst/>
                          <a:latin typeface="Arial" panose="020B0604020202020204" pitchFamily="34" charset="0"/>
                        </a:rPr>
                        <a:t>Class</a:t>
                      </a:r>
                    </a:p>
                  </a:txBody>
                  <a:tcPr marL="12441" marR="12441" marT="6220" marB="6220">
                    <a:lnL w="9525" cap="flat" cmpd="sng" algn="ctr">
                      <a:solidFill>
                        <a:srgbClr val="B0B7BB"/>
                      </a:solidFill>
                      <a:prstDash val="solid"/>
                      <a:round/>
                      <a:headEnd type="none" w="med" len="med"/>
                      <a:tailEnd type="none" w="med" len="med"/>
                    </a:lnL>
                    <a:lnR w="9525" cap="flat" cmpd="sng" algn="ctr">
                      <a:solidFill>
                        <a:srgbClr val="B0B7BB"/>
                      </a:solidFill>
                      <a:prstDash val="solid"/>
                      <a:round/>
                      <a:headEnd type="none" w="med" len="med"/>
                      <a:tailEnd type="none" w="med" len="med"/>
                    </a:lnR>
                    <a:lnT w="9525" cap="flat" cmpd="sng" algn="ctr">
                      <a:solidFill>
                        <a:srgbClr val="B0B7BB"/>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EDF2F9"/>
                    </a:solidFill>
                  </a:tcPr>
                </a:tc>
                <a:tc>
                  <a:txBody>
                    <a:bodyPr/>
                    <a:lstStyle/>
                    <a:p>
                      <a:pPr algn="l" fontAlgn="t"/>
                      <a:r>
                        <a:rPr lang="en-US" sz="400" b="1" i="0" dirty="0">
                          <a:solidFill>
                            <a:srgbClr val="112277"/>
                          </a:solidFill>
                          <a:effectLst/>
                          <a:latin typeface="Arial" panose="020B0604020202020204" pitchFamily="34" charset="0"/>
                        </a:rPr>
                        <a:t>Method</a:t>
                      </a:r>
                    </a:p>
                  </a:txBody>
                  <a:tcPr marL="12441" marR="12441" marT="6220" marB="6220">
                    <a:lnL w="9525" cap="flat" cmpd="sng" algn="ctr">
                      <a:solidFill>
                        <a:srgbClr val="B0B7BB"/>
                      </a:solidFill>
                      <a:prstDash val="solid"/>
                      <a:round/>
                      <a:headEnd type="none" w="med" len="med"/>
                      <a:tailEnd type="none" w="med" len="med"/>
                    </a:lnL>
                    <a:lnR w="9525" cap="flat" cmpd="sng" algn="ctr">
                      <a:solidFill>
                        <a:srgbClr val="B0B7BB"/>
                      </a:solidFill>
                      <a:prstDash val="solid"/>
                      <a:round/>
                      <a:headEnd type="none" w="med" len="med"/>
                      <a:tailEnd type="none" w="med" len="med"/>
                    </a:lnR>
                    <a:lnT w="9525" cap="flat" cmpd="sng" algn="ctr">
                      <a:solidFill>
                        <a:srgbClr val="B0B7BB"/>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EDF2F9"/>
                    </a:solidFill>
                  </a:tcPr>
                </a:tc>
                <a:tc>
                  <a:txBody>
                    <a:bodyPr/>
                    <a:lstStyle/>
                    <a:p>
                      <a:pPr algn="l" fontAlgn="t"/>
                      <a:r>
                        <a:rPr lang="en-US" sz="400" b="1" i="0" dirty="0">
                          <a:solidFill>
                            <a:srgbClr val="112277"/>
                          </a:solidFill>
                          <a:effectLst/>
                          <a:latin typeface="Arial" panose="020B0604020202020204" pitchFamily="34" charset="0"/>
                        </a:rPr>
                        <a:t>Variances</a:t>
                      </a:r>
                    </a:p>
                  </a:txBody>
                  <a:tcPr marL="12441" marR="12441" marT="6220" marB="6220">
                    <a:lnL w="9525" cap="flat" cmpd="sng" algn="ctr">
                      <a:solidFill>
                        <a:srgbClr val="B0B7BB"/>
                      </a:solidFill>
                      <a:prstDash val="solid"/>
                      <a:round/>
                      <a:headEnd type="none" w="med" len="med"/>
                      <a:tailEnd type="none" w="med" len="med"/>
                    </a:lnL>
                    <a:lnR w="9525" cap="flat" cmpd="sng" algn="ctr">
                      <a:solidFill>
                        <a:srgbClr val="B0B7BB"/>
                      </a:solidFill>
                      <a:prstDash val="solid"/>
                      <a:round/>
                      <a:headEnd type="none" w="med" len="med"/>
                      <a:tailEnd type="none" w="med" len="med"/>
                    </a:lnR>
                    <a:lnT w="9525" cap="flat" cmpd="sng" algn="ctr">
                      <a:solidFill>
                        <a:srgbClr val="B0B7BB"/>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EDF2F9"/>
                    </a:solidFill>
                  </a:tcPr>
                </a:tc>
                <a:tc>
                  <a:txBody>
                    <a:bodyPr/>
                    <a:lstStyle/>
                    <a:p>
                      <a:pPr algn="r" fontAlgn="t"/>
                      <a:r>
                        <a:rPr lang="en-US" sz="400" b="1" i="0" dirty="0">
                          <a:solidFill>
                            <a:srgbClr val="112277"/>
                          </a:solidFill>
                          <a:effectLst/>
                          <a:latin typeface="Arial" panose="020B0604020202020204" pitchFamily="34" charset="0"/>
                        </a:rPr>
                        <a:t>Mean</a:t>
                      </a:r>
                    </a:p>
                  </a:txBody>
                  <a:tcPr marL="12441" marR="12441" marT="6220" marB="6220">
                    <a:lnL w="9525" cap="flat" cmpd="sng" algn="ctr">
                      <a:solidFill>
                        <a:srgbClr val="B0B7BB"/>
                      </a:solidFill>
                      <a:prstDash val="solid"/>
                      <a:round/>
                      <a:headEnd type="none" w="med" len="med"/>
                      <a:tailEnd type="none" w="med" len="med"/>
                    </a:lnL>
                    <a:lnR w="9525" cap="flat" cmpd="sng" algn="ctr">
                      <a:solidFill>
                        <a:srgbClr val="B0B7BB"/>
                      </a:solidFill>
                      <a:prstDash val="solid"/>
                      <a:round/>
                      <a:headEnd type="none" w="med" len="med"/>
                      <a:tailEnd type="none" w="med" len="med"/>
                    </a:lnR>
                    <a:lnT w="9525" cap="flat" cmpd="sng" algn="ctr">
                      <a:solidFill>
                        <a:srgbClr val="B0B7BB"/>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EDF2F9"/>
                    </a:solidFill>
                  </a:tcPr>
                </a:tc>
                <a:tc>
                  <a:txBody>
                    <a:bodyPr/>
                    <a:lstStyle/>
                    <a:p>
                      <a:pPr algn="r" fontAlgn="t"/>
                      <a:r>
                        <a:rPr lang="en-US" sz="400" b="1" i="0" dirty="0">
                          <a:solidFill>
                            <a:srgbClr val="112277"/>
                          </a:solidFill>
                          <a:effectLst/>
                          <a:latin typeface="Arial" panose="020B0604020202020204" pitchFamily="34" charset="0"/>
                        </a:rPr>
                        <a:t>LowerCLMean</a:t>
                      </a:r>
                    </a:p>
                  </a:txBody>
                  <a:tcPr marL="12441" marR="12441" marT="6220" marB="6220">
                    <a:lnL w="9525" cap="flat" cmpd="sng" algn="ctr">
                      <a:solidFill>
                        <a:srgbClr val="B0B7BB"/>
                      </a:solidFill>
                      <a:prstDash val="solid"/>
                      <a:round/>
                      <a:headEnd type="none" w="med" len="med"/>
                      <a:tailEnd type="none" w="med" len="med"/>
                    </a:lnL>
                    <a:lnR w="9525" cap="flat" cmpd="sng" algn="ctr">
                      <a:solidFill>
                        <a:srgbClr val="B0B7BB"/>
                      </a:solidFill>
                      <a:prstDash val="solid"/>
                      <a:round/>
                      <a:headEnd type="none" w="med" len="med"/>
                      <a:tailEnd type="none" w="med" len="med"/>
                    </a:lnR>
                    <a:lnT w="9525" cap="flat" cmpd="sng" algn="ctr">
                      <a:solidFill>
                        <a:srgbClr val="B0B7BB"/>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EDF2F9"/>
                    </a:solidFill>
                  </a:tcPr>
                </a:tc>
                <a:tc>
                  <a:txBody>
                    <a:bodyPr/>
                    <a:lstStyle/>
                    <a:p>
                      <a:pPr algn="r" fontAlgn="t"/>
                      <a:r>
                        <a:rPr lang="en-US" sz="400" b="1" i="0" dirty="0">
                          <a:solidFill>
                            <a:srgbClr val="112277"/>
                          </a:solidFill>
                          <a:effectLst/>
                          <a:latin typeface="Arial" panose="020B0604020202020204" pitchFamily="34" charset="0"/>
                        </a:rPr>
                        <a:t>UpperCLMean</a:t>
                      </a:r>
                    </a:p>
                  </a:txBody>
                  <a:tcPr marL="12441" marR="12441" marT="6220" marB="6220">
                    <a:lnL w="9525" cap="flat" cmpd="sng" algn="ctr">
                      <a:solidFill>
                        <a:srgbClr val="B0B7BB"/>
                      </a:solidFill>
                      <a:prstDash val="solid"/>
                      <a:round/>
                      <a:headEnd type="none" w="med" len="med"/>
                      <a:tailEnd type="none" w="med" len="med"/>
                    </a:lnL>
                    <a:lnR w="9525" cap="flat" cmpd="sng" algn="ctr">
                      <a:solidFill>
                        <a:srgbClr val="B0B7BB"/>
                      </a:solidFill>
                      <a:prstDash val="solid"/>
                      <a:round/>
                      <a:headEnd type="none" w="med" len="med"/>
                      <a:tailEnd type="none" w="med" len="med"/>
                    </a:lnR>
                    <a:lnT w="9525" cap="flat" cmpd="sng" algn="ctr">
                      <a:solidFill>
                        <a:srgbClr val="B0B7BB"/>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EDF2F9"/>
                    </a:solidFill>
                  </a:tcPr>
                </a:tc>
                <a:tc>
                  <a:txBody>
                    <a:bodyPr/>
                    <a:lstStyle/>
                    <a:p>
                      <a:pPr algn="r" fontAlgn="t"/>
                      <a:r>
                        <a:rPr lang="en-US" sz="400" b="1" i="0" dirty="0">
                          <a:solidFill>
                            <a:srgbClr val="112277"/>
                          </a:solidFill>
                          <a:effectLst/>
                          <a:latin typeface="Arial" panose="020B0604020202020204" pitchFamily="34" charset="0"/>
                        </a:rPr>
                        <a:t>StdDev</a:t>
                      </a:r>
                    </a:p>
                  </a:txBody>
                  <a:tcPr marL="12441" marR="12441" marT="6220" marB="6220">
                    <a:lnL w="9525" cap="flat" cmpd="sng" algn="ctr">
                      <a:solidFill>
                        <a:srgbClr val="B0B7BB"/>
                      </a:solidFill>
                      <a:prstDash val="solid"/>
                      <a:round/>
                      <a:headEnd type="none" w="med" len="med"/>
                      <a:tailEnd type="none" w="med" len="med"/>
                    </a:lnL>
                    <a:lnR w="9525" cap="flat" cmpd="sng" algn="ctr">
                      <a:solidFill>
                        <a:srgbClr val="B0B7BB"/>
                      </a:solidFill>
                      <a:prstDash val="solid"/>
                      <a:round/>
                      <a:headEnd type="none" w="med" len="med"/>
                      <a:tailEnd type="none" w="med" len="med"/>
                    </a:lnR>
                    <a:lnT w="9525" cap="flat" cmpd="sng" algn="ctr">
                      <a:solidFill>
                        <a:srgbClr val="B0B7BB"/>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EDF2F9"/>
                    </a:solidFill>
                  </a:tcPr>
                </a:tc>
                <a:tc>
                  <a:txBody>
                    <a:bodyPr/>
                    <a:lstStyle/>
                    <a:p>
                      <a:pPr algn="r" fontAlgn="t"/>
                      <a:r>
                        <a:rPr lang="en-US" sz="400" b="1" i="0" dirty="0">
                          <a:solidFill>
                            <a:srgbClr val="112277"/>
                          </a:solidFill>
                          <a:effectLst/>
                          <a:latin typeface="Arial" panose="020B0604020202020204" pitchFamily="34" charset="0"/>
                        </a:rPr>
                        <a:t>LowerCLStdDev</a:t>
                      </a:r>
                    </a:p>
                  </a:txBody>
                  <a:tcPr marL="12441" marR="12441" marT="6220" marB="6220">
                    <a:lnL w="9525" cap="flat" cmpd="sng" algn="ctr">
                      <a:solidFill>
                        <a:srgbClr val="B0B7BB"/>
                      </a:solidFill>
                      <a:prstDash val="solid"/>
                      <a:round/>
                      <a:headEnd type="none" w="med" len="med"/>
                      <a:tailEnd type="none" w="med" len="med"/>
                    </a:lnL>
                    <a:lnR w="9525" cap="flat" cmpd="sng" algn="ctr">
                      <a:solidFill>
                        <a:srgbClr val="B0B7BB"/>
                      </a:solidFill>
                      <a:prstDash val="solid"/>
                      <a:round/>
                      <a:headEnd type="none" w="med" len="med"/>
                      <a:tailEnd type="none" w="med" len="med"/>
                    </a:lnR>
                    <a:lnT w="9525" cap="flat" cmpd="sng" algn="ctr">
                      <a:solidFill>
                        <a:srgbClr val="B0B7BB"/>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EDF2F9"/>
                    </a:solidFill>
                  </a:tcPr>
                </a:tc>
                <a:tc>
                  <a:txBody>
                    <a:bodyPr/>
                    <a:lstStyle/>
                    <a:p>
                      <a:pPr algn="r" fontAlgn="t"/>
                      <a:r>
                        <a:rPr lang="en-US" sz="400" b="1" i="0" dirty="0">
                          <a:solidFill>
                            <a:srgbClr val="112277"/>
                          </a:solidFill>
                          <a:effectLst/>
                          <a:latin typeface="Arial" panose="020B0604020202020204" pitchFamily="34" charset="0"/>
                        </a:rPr>
                        <a:t>UpperCLStdDev</a:t>
                      </a:r>
                    </a:p>
                  </a:txBody>
                  <a:tcPr marL="12441" marR="12441" marT="6220" marB="6220">
                    <a:lnL w="9525" cap="flat" cmpd="sng" algn="ctr">
                      <a:solidFill>
                        <a:srgbClr val="B0B7BB"/>
                      </a:solidFill>
                      <a:prstDash val="solid"/>
                      <a:round/>
                      <a:headEnd type="none" w="med" len="med"/>
                      <a:tailEnd type="none" w="med" len="med"/>
                    </a:lnL>
                    <a:lnR w="9525" cap="flat" cmpd="sng" algn="ctr">
                      <a:solidFill>
                        <a:srgbClr val="B0B7BB"/>
                      </a:solidFill>
                      <a:prstDash val="solid"/>
                      <a:round/>
                      <a:headEnd type="none" w="med" len="med"/>
                      <a:tailEnd type="none" w="med" len="med"/>
                    </a:lnR>
                    <a:lnT w="9525" cap="flat" cmpd="sng" algn="ctr">
                      <a:solidFill>
                        <a:srgbClr val="B0B7BB"/>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EDF2F9"/>
                    </a:solidFill>
                  </a:tcPr>
                </a:tc>
                <a:tc>
                  <a:txBody>
                    <a:bodyPr/>
                    <a:lstStyle/>
                    <a:p>
                      <a:pPr algn="r" fontAlgn="t"/>
                      <a:r>
                        <a:rPr lang="en-US" sz="400" b="1" i="0" dirty="0">
                          <a:solidFill>
                            <a:srgbClr val="112277"/>
                          </a:solidFill>
                          <a:effectLst/>
                          <a:latin typeface="Arial" panose="020B0604020202020204" pitchFamily="34" charset="0"/>
                        </a:rPr>
                        <a:t>UMPULowerCLStdDev</a:t>
                      </a:r>
                    </a:p>
                  </a:txBody>
                  <a:tcPr marL="12441" marR="12441" marT="6220" marB="6220">
                    <a:lnL w="9525" cap="flat" cmpd="sng" algn="ctr">
                      <a:solidFill>
                        <a:srgbClr val="B0B7BB"/>
                      </a:solidFill>
                      <a:prstDash val="solid"/>
                      <a:round/>
                      <a:headEnd type="none" w="med" len="med"/>
                      <a:tailEnd type="none" w="med" len="med"/>
                    </a:lnL>
                    <a:lnR w="9525" cap="flat" cmpd="sng" algn="ctr">
                      <a:solidFill>
                        <a:srgbClr val="B0B7BB"/>
                      </a:solidFill>
                      <a:prstDash val="solid"/>
                      <a:round/>
                      <a:headEnd type="none" w="med" len="med"/>
                      <a:tailEnd type="none" w="med" len="med"/>
                    </a:lnR>
                    <a:lnT w="9525" cap="flat" cmpd="sng" algn="ctr">
                      <a:solidFill>
                        <a:srgbClr val="B0B7BB"/>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EDF2F9"/>
                    </a:solidFill>
                  </a:tcPr>
                </a:tc>
                <a:tc>
                  <a:txBody>
                    <a:bodyPr/>
                    <a:lstStyle/>
                    <a:p>
                      <a:pPr algn="r" fontAlgn="t"/>
                      <a:r>
                        <a:rPr lang="en-US" sz="400" b="1" i="0" dirty="0">
                          <a:solidFill>
                            <a:srgbClr val="112277"/>
                          </a:solidFill>
                          <a:effectLst/>
                          <a:latin typeface="Arial" panose="020B0604020202020204" pitchFamily="34" charset="0"/>
                        </a:rPr>
                        <a:t>UMPUUpperCLStdDev</a:t>
                      </a:r>
                    </a:p>
                  </a:txBody>
                  <a:tcPr marL="12441" marR="12441" marT="6220" marB="6220">
                    <a:lnL w="9525" cap="flat" cmpd="sng" algn="ctr">
                      <a:solidFill>
                        <a:srgbClr val="B0B7BB"/>
                      </a:solidFill>
                      <a:prstDash val="solid"/>
                      <a:round/>
                      <a:headEnd type="none" w="med" len="med"/>
                      <a:tailEnd type="none" w="med" len="med"/>
                    </a:lnL>
                    <a:lnR w="9525" cap="flat" cmpd="sng" algn="ctr">
                      <a:solidFill>
                        <a:srgbClr val="B0B7BB"/>
                      </a:solidFill>
                      <a:prstDash val="solid"/>
                      <a:round/>
                      <a:headEnd type="none" w="med" len="med"/>
                      <a:tailEnd type="none" w="med" len="med"/>
                    </a:lnR>
                    <a:lnT w="9525" cap="flat" cmpd="sng" algn="ctr">
                      <a:solidFill>
                        <a:srgbClr val="B0B7BB"/>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EDF2F9"/>
                    </a:solidFill>
                  </a:tcPr>
                </a:tc>
                <a:extLst>
                  <a:ext uri="{0D108BD9-81ED-4DB2-BD59-A6C34878D82A}">
                    <a16:rowId xmlns:a16="http://schemas.microsoft.com/office/drawing/2014/main" val="3887241976"/>
                  </a:ext>
                </a:extLst>
              </a:tr>
              <a:tr h="89746">
                <a:tc>
                  <a:txBody>
                    <a:bodyPr/>
                    <a:lstStyle/>
                    <a:p>
                      <a:pPr algn="r" fontAlgn="t"/>
                      <a:r>
                        <a:rPr lang="en-US" sz="400" b="1" i="0" dirty="0">
                          <a:solidFill>
                            <a:srgbClr val="112277"/>
                          </a:solidFill>
                          <a:effectLst/>
                          <a:latin typeface="Arial" panose="020B0604020202020204" pitchFamily="34" charset="0"/>
                        </a:rPr>
                        <a:t>1</a:t>
                      </a:r>
                    </a:p>
                  </a:txBody>
                  <a:tcPr marL="12441" marR="12441" marT="6220" marB="6220">
                    <a:lnL w="9525" cap="flat" cmpd="sng" algn="ctr">
                      <a:solidFill>
                        <a:srgbClr val="B0B7BB"/>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B0B7BB"/>
                      </a:solidFill>
                      <a:prstDash val="solid"/>
                      <a:round/>
                      <a:headEnd type="none" w="med" len="med"/>
                      <a:tailEnd type="none" w="med" len="med"/>
                    </a:lnT>
                    <a:lnB w="9525" cap="flat" cmpd="sng" algn="ctr">
                      <a:solidFill>
                        <a:srgbClr val="B0B7BB"/>
                      </a:solidFill>
                      <a:prstDash val="solid"/>
                      <a:round/>
                      <a:headEnd type="none" w="med" len="med"/>
                      <a:tailEnd type="none" w="med" len="med"/>
                    </a:lnB>
                    <a:solidFill>
                      <a:srgbClr val="EDF2F9"/>
                    </a:solidFill>
                  </a:tcPr>
                </a:tc>
                <a:tc>
                  <a:txBody>
                    <a:bodyPr/>
                    <a:lstStyle/>
                    <a:p>
                      <a:pPr algn="l" fontAlgn="t"/>
                      <a:r>
                        <a:rPr lang="en-US" sz="400" b="0" i="0" dirty="0">
                          <a:effectLst/>
                          <a:latin typeface="Arial" panose="020B0604020202020204" pitchFamily="34" charset="0"/>
                        </a:rPr>
                        <a:t>COL139</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t"/>
                      <a:r>
                        <a:rPr lang="en-US" sz="400" b="0" i="0" dirty="0">
                          <a:effectLst/>
                          <a:latin typeface="Arial" panose="020B0604020202020204" pitchFamily="34" charset="0"/>
                        </a:rPr>
                        <a:t>Diff (1-2)</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t"/>
                      <a:r>
                        <a:rPr lang="en-US" sz="400" b="0" i="0" dirty="0">
                          <a:effectLst/>
                          <a:latin typeface="Arial" panose="020B0604020202020204" pitchFamily="34" charset="0"/>
                        </a:rPr>
                        <a:t>Pooled</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t"/>
                      <a:r>
                        <a:rPr lang="en-US" sz="400" b="0" i="0" dirty="0">
                          <a:effectLst/>
                          <a:latin typeface="Arial" panose="020B0604020202020204" pitchFamily="34" charset="0"/>
                        </a:rPr>
                        <a:t>Equal</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4.4678</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1.6594</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7.2762</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4.7786</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3.9635</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6.0187</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3.9360</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5.9708</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33396356"/>
                  </a:ext>
                </a:extLst>
              </a:tr>
              <a:tr h="89746">
                <a:tc>
                  <a:txBody>
                    <a:bodyPr/>
                    <a:lstStyle/>
                    <a:p>
                      <a:pPr algn="r" fontAlgn="t"/>
                      <a:r>
                        <a:rPr lang="en-US" sz="400" b="1" i="0" dirty="0">
                          <a:solidFill>
                            <a:srgbClr val="112277"/>
                          </a:solidFill>
                          <a:effectLst/>
                          <a:latin typeface="Arial" panose="020B0604020202020204" pitchFamily="34" charset="0"/>
                        </a:rPr>
                        <a:t>2</a:t>
                      </a:r>
                    </a:p>
                  </a:txBody>
                  <a:tcPr marL="12441" marR="12441" marT="6220" marB="6220">
                    <a:lnL w="9525" cap="flat" cmpd="sng" algn="ctr">
                      <a:solidFill>
                        <a:srgbClr val="B0B7BB"/>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B0B7BB"/>
                      </a:solidFill>
                      <a:prstDash val="solid"/>
                      <a:round/>
                      <a:headEnd type="none" w="med" len="med"/>
                      <a:tailEnd type="none" w="med" len="med"/>
                    </a:lnT>
                    <a:lnB w="9525" cap="flat" cmpd="sng" algn="ctr">
                      <a:solidFill>
                        <a:srgbClr val="B0B7BB"/>
                      </a:solidFill>
                      <a:prstDash val="solid"/>
                      <a:round/>
                      <a:headEnd type="none" w="med" len="med"/>
                      <a:tailEnd type="none" w="med" len="med"/>
                    </a:lnB>
                    <a:solidFill>
                      <a:srgbClr val="EDF2F9"/>
                    </a:solidFill>
                  </a:tcPr>
                </a:tc>
                <a:tc>
                  <a:txBody>
                    <a:bodyPr/>
                    <a:lstStyle/>
                    <a:p>
                      <a:pPr algn="l" fontAlgn="t"/>
                      <a:r>
                        <a:rPr lang="en-US" sz="400" b="0" i="0" dirty="0">
                          <a:effectLst/>
                          <a:latin typeface="Arial" panose="020B0604020202020204" pitchFamily="34" charset="0"/>
                        </a:rPr>
                        <a:t>COL170</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t"/>
                      <a:r>
                        <a:rPr lang="en-US" sz="400" b="0" i="0" dirty="0">
                          <a:effectLst/>
                          <a:latin typeface="Arial" panose="020B0604020202020204" pitchFamily="34" charset="0"/>
                        </a:rPr>
                        <a:t>Diff (1-2)</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t"/>
                      <a:r>
                        <a:rPr lang="en-US" sz="400" b="0" i="0" dirty="0">
                          <a:effectLst/>
                          <a:latin typeface="Arial" panose="020B0604020202020204" pitchFamily="34" charset="0"/>
                        </a:rPr>
                        <a:t>Pooled</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t"/>
                      <a:r>
                        <a:rPr lang="en-US" sz="400" b="0" i="0" dirty="0">
                          <a:effectLst/>
                          <a:latin typeface="Arial" panose="020B0604020202020204" pitchFamily="34" charset="0"/>
                        </a:rPr>
                        <a:t>Equal</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-4.3192</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-7.1485</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-1.4899</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4.8141</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3.9930</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6.0634</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3.9653</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6.0152</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3304942309"/>
                  </a:ext>
                </a:extLst>
              </a:tr>
              <a:tr h="89746">
                <a:tc>
                  <a:txBody>
                    <a:bodyPr/>
                    <a:lstStyle/>
                    <a:p>
                      <a:pPr algn="r" fontAlgn="t"/>
                      <a:r>
                        <a:rPr lang="en-US" sz="400" b="1" i="0" dirty="0">
                          <a:solidFill>
                            <a:srgbClr val="112277"/>
                          </a:solidFill>
                          <a:effectLst/>
                          <a:latin typeface="Arial" panose="020B0604020202020204" pitchFamily="34" charset="0"/>
                        </a:rPr>
                        <a:t>3</a:t>
                      </a:r>
                    </a:p>
                  </a:txBody>
                  <a:tcPr marL="12441" marR="12441" marT="6220" marB="6220">
                    <a:lnL w="9525" cap="flat" cmpd="sng" algn="ctr">
                      <a:solidFill>
                        <a:srgbClr val="B0B7BB"/>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B0B7BB"/>
                      </a:solidFill>
                      <a:prstDash val="solid"/>
                      <a:round/>
                      <a:headEnd type="none" w="med" len="med"/>
                      <a:tailEnd type="none" w="med" len="med"/>
                    </a:lnT>
                    <a:lnB w="9525" cap="flat" cmpd="sng" algn="ctr">
                      <a:solidFill>
                        <a:srgbClr val="B0B7BB"/>
                      </a:solidFill>
                      <a:prstDash val="solid"/>
                      <a:round/>
                      <a:headEnd type="none" w="med" len="med"/>
                      <a:tailEnd type="none" w="med" len="med"/>
                    </a:lnB>
                    <a:solidFill>
                      <a:srgbClr val="EDF2F9"/>
                    </a:solidFill>
                  </a:tcPr>
                </a:tc>
                <a:tc>
                  <a:txBody>
                    <a:bodyPr/>
                    <a:lstStyle/>
                    <a:p>
                      <a:pPr algn="l" fontAlgn="t"/>
                      <a:r>
                        <a:rPr lang="en-US" sz="400" b="0" i="0" dirty="0">
                          <a:effectLst/>
                          <a:latin typeface="Arial" panose="020B0604020202020204" pitchFamily="34" charset="0"/>
                        </a:rPr>
                        <a:t>COL279</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t"/>
                      <a:r>
                        <a:rPr lang="en-US" sz="400" b="0" i="0" dirty="0">
                          <a:effectLst/>
                          <a:latin typeface="Arial" panose="020B0604020202020204" pitchFamily="34" charset="0"/>
                        </a:rPr>
                        <a:t>Diff (1-2)</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t"/>
                      <a:r>
                        <a:rPr lang="en-US" sz="400" b="0" i="0" dirty="0">
                          <a:effectLst/>
                          <a:latin typeface="Arial" panose="020B0604020202020204" pitchFamily="34" charset="0"/>
                        </a:rPr>
                        <a:t>Pooled</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t"/>
                      <a:r>
                        <a:rPr lang="en-US" sz="400" b="0" i="0" dirty="0">
                          <a:effectLst/>
                          <a:latin typeface="Arial" panose="020B0604020202020204" pitchFamily="34" charset="0"/>
                        </a:rPr>
                        <a:t>Equal</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-4.5576</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-7.3530</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-1.7623</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4.7564</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3.9451</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5.9908</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3.9178</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5.9430</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2242011884"/>
                  </a:ext>
                </a:extLst>
              </a:tr>
              <a:tr h="89746">
                <a:tc>
                  <a:txBody>
                    <a:bodyPr/>
                    <a:lstStyle/>
                    <a:p>
                      <a:pPr algn="r" fontAlgn="t"/>
                      <a:r>
                        <a:rPr lang="en-US" sz="400" b="1" i="0" dirty="0">
                          <a:solidFill>
                            <a:srgbClr val="112277"/>
                          </a:solidFill>
                          <a:effectLst/>
                          <a:latin typeface="Arial" panose="020B0604020202020204" pitchFamily="34" charset="0"/>
                        </a:rPr>
                        <a:t>4</a:t>
                      </a:r>
                    </a:p>
                  </a:txBody>
                  <a:tcPr marL="12441" marR="12441" marT="6220" marB="6220">
                    <a:lnL w="9525" cap="flat" cmpd="sng" algn="ctr">
                      <a:solidFill>
                        <a:srgbClr val="B0B7BB"/>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B0B7BB"/>
                      </a:solidFill>
                      <a:prstDash val="solid"/>
                      <a:round/>
                      <a:headEnd type="none" w="med" len="med"/>
                      <a:tailEnd type="none" w="med" len="med"/>
                    </a:lnT>
                    <a:lnB w="9525" cap="flat" cmpd="sng" algn="ctr">
                      <a:solidFill>
                        <a:srgbClr val="B0B7BB"/>
                      </a:solidFill>
                      <a:prstDash val="solid"/>
                      <a:round/>
                      <a:headEnd type="none" w="med" len="med"/>
                      <a:tailEnd type="none" w="med" len="med"/>
                    </a:lnB>
                    <a:solidFill>
                      <a:srgbClr val="EDF2F9"/>
                    </a:solidFill>
                  </a:tcPr>
                </a:tc>
                <a:tc>
                  <a:txBody>
                    <a:bodyPr/>
                    <a:lstStyle/>
                    <a:p>
                      <a:pPr algn="l" fontAlgn="t"/>
                      <a:r>
                        <a:rPr lang="en-US" sz="400" b="0" i="0" dirty="0">
                          <a:effectLst/>
                          <a:latin typeface="Arial" panose="020B0604020202020204" pitchFamily="34" charset="0"/>
                        </a:rPr>
                        <a:t>COL360</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t"/>
                      <a:r>
                        <a:rPr lang="en-US" sz="400" b="0" i="0" dirty="0">
                          <a:effectLst/>
                          <a:latin typeface="Arial" panose="020B0604020202020204" pitchFamily="34" charset="0"/>
                        </a:rPr>
                        <a:t>Diff (1-2)</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t"/>
                      <a:r>
                        <a:rPr lang="en-US" sz="400" b="0" i="0" dirty="0">
                          <a:effectLst/>
                          <a:latin typeface="Arial" panose="020B0604020202020204" pitchFamily="34" charset="0"/>
                        </a:rPr>
                        <a:t>Pooled</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t"/>
                      <a:r>
                        <a:rPr lang="en-US" sz="400" b="0" i="0" dirty="0">
                          <a:effectLst/>
                          <a:latin typeface="Arial" panose="020B0604020202020204" pitchFamily="34" charset="0"/>
                        </a:rPr>
                        <a:t>Equal</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-4.8897</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-7.6340</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-2.1454</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4.6695</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3.8731</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5.8814</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3.8462</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5.8345</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481434950"/>
                  </a:ext>
                </a:extLst>
              </a:tr>
              <a:tr h="89746">
                <a:tc>
                  <a:txBody>
                    <a:bodyPr/>
                    <a:lstStyle/>
                    <a:p>
                      <a:pPr algn="r" fontAlgn="t"/>
                      <a:r>
                        <a:rPr lang="en-US" sz="400" b="1" i="0" dirty="0">
                          <a:solidFill>
                            <a:srgbClr val="112277"/>
                          </a:solidFill>
                          <a:effectLst/>
                          <a:latin typeface="Arial" panose="020B0604020202020204" pitchFamily="34" charset="0"/>
                        </a:rPr>
                        <a:t>5</a:t>
                      </a:r>
                    </a:p>
                  </a:txBody>
                  <a:tcPr marL="12441" marR="12441" marT="6220" marB="6220">
                    <a:lnL w="9525" cap="flat" cmpd="sng" algn="ctr">
                      <a:solidFill>
                        <a:srgbClr val="B0B7BB"/>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B0B7BB"/>
                      </a:solidFill>
                      <a:prstDash val="solid"/>
                      <a:round/>
                      <a:headEnd type="none" w="med" len="med"/>
                      <a:tailEnd type="none" w="med" len="med"/>
                    </a:lnT>
                    <a:lnB w="9525" cap="flat" cmpd="sng" algn="ctr">
                      <a:solidFill>
                        <a:srgbClr val="B0B7BB"/>
                      </a:solidFill>
                      <a:prstDash val="solid"/>
                      <a:round/>
                      <a:headEnd type="none" w="med" len="med"/>
                      <a:tailEnd type="none" w="med" len="med"/>
                    </a:lnB>
                    <a:solidFill>
                      <a:srgbClr val="EDF2F9"/>
                    </a:solidFill>
                  </a:tcPr>
                </a:tc>
                <a:tc>
                  <a:txBody>
                    <a:bodyPr/>
                    <a:lstStyle/>
                    <a:p>
                      <a:pPr algn="l" fontAlgn="t"/>
                      <a:r>
                        <a:rPr lang="en-US" sz="400" b="0" i="0" dirty="0">
                          <a:effectLst/>
                          <a:latin typeface="Arial" panose="020B0604020202020204" pitchFamily="34" charset="0"/>
                        </a:rPr>
                        <a:t>COL537</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t"/>
                      <a:r>
                        <a:rPr lang="en-US" sz="400" b="0" i="0" dirty="0">
                          <a:effectLst/>
                          <a:latin typeface="Arial" panose="020B0604020202020204" pitchFamily="34" charset="0"/>
                        </a:rPr>
                        <a:t>Diff (1-2)</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t"/>
                      <a:r>
                        <a:rPr lang="en-US" sz="400" b="0" i="0" dirty="0">
                          <a:effectLst/>
                          <a:latin typeface="Arial" panose="020B0604020202020204" pitchFamily="34" charset="0"/>
                        </a:rPr>
                        <a:t>Pooled</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t"/>
                      <a:r>
                        <a:rPr lang="en-US" sz="400" b="0" i="0" dirty="0">
                          <a:effectLst/>
                          <a:latin typeface="Arial" panose="020B0604020202020204" pitchFamily="34" charset="0"/>
                        </a:rPr>
                        <a:t>Equal</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4.3826</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1.5621</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7.2031</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4.7991</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3.9806</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6.0446</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3.9530</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5.9964</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2552476582"/>
                  </a:ext>
                </a:extLst>
              </a:tr>
              <a:tr h="89746">
                <a:tc>
                  <a:txBody>
                    <a:bodyPr/>
                    <a:lstStyle/>
                    <a:p>
                      <a:pPr algn="r" fontAlgn="t"/>
                      <a:r>
                        <a:rPr lang="en-US" sz="400" b="1" i="0" dirty="0">
                          <a:solidFill>
                            <a:srgbClr val="112277"/>
                          </a:solidFill>
                          <a:effectLst/>
                          <a:latin typeface="Arial" panose="020B0604020202020204" pitchFamily="34" charset="0"/>
                        </a:rPr>
                        <a:t>6</a:t>
                      </a:r>
                    </a:p>
                  </a:txBody>
                  <a:tcPr marL="12441" marR="12441" marT="6220" marB="6220">
                    <a:lnL w="9525" cap="flat" cmpd="sng" algn="ctr">
                      <a:solidFill>
                        <a:srgbClr val="B0B7BB"/>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B0B7BB"/>
                      </a:solidFill>
                      <a:prstDash val="solid"/>
                      <a:round/>
                      <a:headEnd type="none" w="med" len="med"/>
                      <a:tailEnd type="none" w="med" len="med"/>
                    </a:lnT>
                    <a:lnB w="9525" cap="flat" cmpd="sng" algn="ctr">
                      <a:solidFill>
                        <a:srgbClr val="B0B7BB"/>
                      </a:solidFill>
                      <a:prstDash val="solid"/>
                      <a:round/>
                      <a:headEnd type="none" w="med" len="med"/>
                      <a:tailEnd type="none" w="med" len="med"/>
                    </a:lnB>
                    <a:solidFill>
                      <a:srgbClr val="EDF2F9"/>
                    </a:solidFill>
                  </a:tcPr>
                </a:tc>
                <a:tc>
                  <a:txBody>
                    <a:bodyPr/>
                    <a:lstStyle/>
                    <a:p>
                      <a:pPr algn="l" fontAlgn="t"/>
                      <a:r>
                        <a:rPr lang="en-US" sz="400" b="0" i="0" dirty="0">
                          <a:effectLst/>
                          <a:latin typeface="Arial" panose="020B0604020202020204" pitchFamily="34" charset="0"/>
                        </a:rPr>
                        <a:t>COL551</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t"/>
                      <a:r>
                        <a:rPr lang="en-US" sz="400" b="0" i="0" dirty="0">
                          <a:effectLst/>
                          <a:latin typeface="Arial" panose="020B0604020202020204" pitchFamily="34" charset="0"/>
                        </a:rPr>
                        <a:t>Diff (1-2)</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t"/>
                      <a:r>
                        <a:rPr lang="en-US" sz="400" b="0" i="0" dirty="0">
                          <a:effectLst/>
                          <a:latin typeface="Arial" panose="020B0604020202020204" pitchFamily="34" charset="0"/>
                        </a:rPr>
                        <a:t>Pooled</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t"/>
                      <a:r>
                        <a:rPr lang="en-US" sz="400" b="0" i="0" dirty="0">
                          <a:effectLst/>
                          <a:latin typeface="Arial" panose="020B0604020202020204" pitchFamily="34" charset="0"/>
                        </a:rPr>
                        <a:t>Equal</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-5.0514</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-7.7692</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-2.3337</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4.6243</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3.8356</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5.8245</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3.8090</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5.7781</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37698156"/>
                  </a:ext>
                </a:extLst>
              </a:tr>
              <a:tr h="89746">
                <a:tc>
                  <a:txBody>
                    <a:bodyPr/>
                    <a:lstStyle/>
                    <a:p>
                      <a:pPr algn="r" fontAlgn="t"/>
                      <a:r>
                        <a:rPr lang="en-US" sz="400" b="1" i="0" dirty="0">
                          <a:solidFill>
                            <a:srgbClr val="112277"/>
                          </a:solidFill>
                          <a:effectLst/>
                          <a:latin typeface="Arial" panose="020B0604020202020204" pitchFamily="34" charset="0"/>
                        </a:rPr>
                        <a:t>7</a:t>
                      </a:r>
                    </a:p>
                  </a:txBody>
                  <a:tcPr marL="12441" marR="12441" marT="6220" marB="6220">
                    <a:lnL w="9525" cap="flat" cmpd="sng" algn="ctr">
                      <a:solidFill>
                        <a:srgbClr val="B0B7BB"/>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B0B7BB"/>
                      </a:solidFill>
                      <a:prstDash val="solid"/>
                      <a:round/>
                      <a:headEnd type="none" w="med" len="med"/>
                      <a:tailEnd type="none" w="med" len="med"/>
                    </a:lnT>
                    <a:lnB w="9525" cap="flat" cmpd="sng" algn="ctr">
                      <a:solidFill>
                        <a:srgbClr val="B0B7BB"/>
                      </a:solidFill>
                      <a:prstDash val="solid"/>
                      <a:round/>
                      <a:headEnd type="none" w="med" len="med"/>
                      <a:tailEnd type="none" w="med" len="med"/>
                    </a:lnB>
                    <a:solidFill>
                      <a:srgbClr val="EDF2F9"/>
                    </a:solidFill>
                  </a:tcPr>
                </a:tc>
                <a:tc>
                  <a:txBody>
                    <a:bodyPr/>
                    <a:lstStyle/>
                    <a:p>
                      <a:pPr algn="l" fontAlgn="t"/>
                      <a:r>
                        <a:rPr lang="en-US" sz="400" b="0" i="0" dirty="0">
                          <a:effectLst/>
                          <a:latin typeface="Arial" panose="020B0604020202020204" pitchFamily="34" charset="0"/>
                        </a:rPr>
                        <a:t>COL604</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t"/>
                      <a:r>
                        <a:rPr lang="en-US" sz="400" b="0" i="0" dirty="0">
                          <a:effectLst/>
                          <a:latin typeface="Arial" panose="020B0604020202020204" pitchFamily="34" charset="0"/>
                        </a:rPr>
                        <a:t>Diff (1-2)</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t"/>
                      <a:r>
                        <a:rPr lang="en-US" sz="400" b="0" i="0" dirty="0">
                          <a:effectLst/>
                          <a:latin typeface="Arial" panose="020B0604020202020204" pitchFamily="34" charset="0"/>
                        </a:rPr>
                        <a:t>Pooled</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t"/>
                      <a:r>
                        <a:rPr lang="en-US" sz="400" b="0" i="0" dirty="0">
                          <a:effectLst/>
                          <a:latin typeface="Arial" panose="020B0604020202020204" pitchFamily="34" charset="0"/>
                        </a:rPr>
                        <a:t>Equal</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-4.7109</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-7.4832</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-1.9385</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4.7172</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3.9127</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5.9415</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3.8855</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5.8942</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26207768"/>
                  </a:ext>
                </a:extLst>
              </a:tr>
              <a:tr h="89746">
                <a:tc>
                  <a:txBody>
                    <a:bodyPr/>
                    <a:lstStyle/>
                    <a:p>
                      <a:pPr algn="r" fontAlgn="t"/>
                      <a:r>
                        <a:rPr lang="en-US" sz="400" b="1" i="0" dirty="0">
                          <a:solidFill>
                            <a:srgbClr val="112277"/>
                          </a:solidFill>
                          <a:effectLst/>
                          <a:latin typeface="Arial" panose="020B0604020202020204" pitchFamily="34" charset="0"/>
                        </a:rPr>
                        <a:t>8</a:t>
                      </a:r>
                    </a:p>
                  </a:txBody>
                  <a:tcPr marL="12441" marR="12441" marT="6220" marB="6220">
                    <a:lnL w="9525" cap="flat" cmpd="sng" algn="ctr">
                      <a:solidFill>
                        <a:srgbClr val="B0B7BB"/>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B0B7BB"/>
                      </a:solidFill>
                      <a:prstDash val="solid"/>
                      <a:round/>
                      <a:headEnd type="none" w="med" len="med"/>
                      <a:tailEnd type="none" w="med" len="med"/>
                    </a:lnT>
                    <a:lnB w="9525" cap="flat" cmpd="sng" algn="ctr">
                      <a:solidFill>
                        <a:srgbClr val="B0B7BB"/>
                      </a:solidFill>
                      <a:prstDash val="solid"/>
                      <a:round/>
                      <a:headEnd type="none" w="med" len="med"/>
                      <a:tailEnd type="none" w="med" len="med"/>
                    </a:lnB>
                    <a:solidFill>
                      <a:srgbClr val="EDF2F9"/>
                    </a:solidFill>
                  </a:tcPr>
                </a:tc>
                <a:tc>
                  <a:txBody>
                    <a:bodyPr/>
                    <a:lstStyle/>
                    <a:p>
                      <a:pPr algn="l" fontAlgn="t"/>
                      <a:r>
                        <a:rPr lang="en-US" sz="400" b="0" i="0" dirty="0">
                          <a:effectLst/>
                          <a:latin typeface="Arial" panose="020B0604020202020204" pitchFamily="34" charset="0"/>
                        </a:rPr>
                        <a:t>COL664</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t"/>
                      <a:r>
                        <a:rPr lang="en-US" sz="400" b="0" i="0" dirty="0">
                          <a:effectLst/>
                          <a:latin typeface="Arial" panose="020B0604020202020204" pitchFamily="34" charset="0"/>
                        </a:rPr>
                        <a:t>Diff (1-2)</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t"/>
                      <a:r>
                        <a:rPr lang="en-US" sz="400" b="0" i="0" dirty="0">
                          <a:effectLst/>
                          <a:latin typeface="Arial" panose="020B0604020202020204" pitchFamily="34" charset="0"/>
                        </a:rPr>
                        <a:t>Pooled</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t"/>
                      <a:r>
                        <a:rPr lang="en-US" sz="400" b="0" i="0" dirty="0">
                          <a:effectLst/>
                          <a:latin typeface="Arial" panose="020B0604020202020204" pitchFamily="34" charset="0"/>
                        </a:rPr>
                        <a:t>Equal</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4.6636</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1.8840</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7.4431</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4.7295</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3.9228</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5.9569</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3.8956</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5.9095</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23216107"/>
                  </a:ext>
                </a:extLst>
              </a:tr>
            </a:tbl>
          </a:graphicData>
        </a:graphic>
      </p:graphicFrame>
    </p:spTree>
    <p:extLst>
      <p:ext uri="{BB962C8B-B14F-4D97-AF65-F5344CB8AC3E}">
        <p14:creationId xmlns:p14="http://schemas.microsoft.com/office/powerpoint/2010/main" val="1377029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7" end="7"/>
                                            </p:txEl>
                                          </p:spTgt>
                                        </p:tgtEl>
                                        <p:attrNameLst>
                                          <p:attrName>style.visibility</p:attrName>
                                        </p:attrNameLst>
                                      </p:cBhvr>
                                      <p:to>
                                        <p:strVal val="visible"/>
                                      </p:to>
                                    </p:set>
                                    <p:animEffect transition="in" filter="fade">
                                      <p:cBhvr>
                                        <p:cTn id="7" dur="500"/>
                                        <p:tgtEl>
                                          <p:spTgt spid="8">
                                            <p:txEl>
                                              <p:pRg st="7" end="7"/>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8">
                                            <p:txEl>
                                              <p:pRg st="8" end="8"/>
                                            </p:txEl>
                                          </p:spTgt>
                                        </p:tgtEl>
                                        <p:attrNameLst>
                                          <p:attrName>style.visibility</p:attrName>
                                        </p:attrNameLst>
                                      </p:cBhvr>
                                      <p:to>
                                        <p:strVal val="visible"/>
                                      </p:to>
                                    </p:set>
                                    <p:animEffect transition="in" filter="fade">
                                      <p:cBhvr>
                                        <p:cTn id="10" dur="500"/>
                                        <p:tgtEl>
                                          <p:spTgt spid="8">
                                            <p:txEl>
                                              <p:pRg st="8" end="8"/>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p:cNvSpPr>
                <a:spLocks noGrp="1"/>
              </p:cNvSpPr>
              <p:nvPr>
                <p:ph type="title"/>
              </p:nvPr>
            </p:nvSpPr>
            <p:spPr>
              <a:xfrm>
                <a:off x="732006" y="2241866"/>
                <a:ext cx="7543800" cy="1450757"/>
              </a:xfrm>
            </p:spPr>
            <p:txBody>
              <a:bodyPr/>
              <a:lstStyle/>
              <a:p>
                <a:pPr algn="ctr"/>
                <a:r>
                  <a:rPr lang="en-US" dirty="0"/>
                  <a:t>Question 3</a:t>
                </a:r>
                <a:br>
                  <a:rPr lang="en-US" dirty="0"/>
                </a:br>
                <a:r>
                  <a:rPr lang="en-US" dirty="0"/>
                  <a:t>(</a:t>
                </a:r>
                <a14:m>
                  <m:oMath xmlns:m="http://schemas.openxmlformats.org/officeDocument/2006/math">
                    <m:r>
                      <a:rPr lang="en-US" i="1">
                        <a:latin typeface="Cambria Math" panose="02040503050406030204" pitchFamily="18" charset="0"/>
                        <a:ea typeface="Cambria Math" panose="02040503050406030204" pitchFamily="18" charset="0"/>
                      </a:rPr>
                      <m:t>≤</m:t>
                    </m:r>
                    <m:r>
                      <a:rPr lang="en-US" b="0" i="0" smtClean="0">
                        <a:latin typeface="Cambria Math" panose="02040503050406030204" pitchFamily="18" charset="0"/>
                        <a:ea typeface="Cambria Math" panose="02040503050406030204" pitchFamily="18" charset="0"/>
                      </a:rPr>
                      <m:t>2</m:t>
                    </m:r>
                  </m:oMath>
                </a14:m>
                <a:r>
                  <a:rPr lang="en-US" dirty="0"/>
                  <a:t> hours)</a:t>
                </a:r>
              </a:p>
            </p:txBody>
          </p:sp>
        </mc:Choice>
        <mc:Fallback>
          <p:sp>
            <p:nvSpPr>
              <p:cNvPr id="2" name="Title 1"/>
              <p:cNvSpPr>
                <a:spLocks noGrp="1" noRot="1" noChangeAspect="1" noMove="1" noResize="1" noEditPoints="1" noAdjustHandles="1" noChangeArrowheads="1" noChangeShapeType="1" noTextEdit="1"/>
              </p:cNvSpPr>
              <p:nvPr>
                <p:ph type="title"/>
              </p:nvPr>
            </p:nvSpPr>
            <p:spPr>
              <a:xfrm>
                <a:off x="732006" y="2241866"/>
                <a:ext cx="7543800" cy="1450757"/>
              </a:xfrm>
              <a:blipFill>
                <a:blip r:embed="rId2"/>
                <a:stretch>
                  <a:fillRect t="-8696" b="-22609"/>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85BC5B7D-D6B0-4550-9BAF-D21F2647AC79}" type="slidenum">
              <a:rPr lang="en-US" altLang="en-US" smtClean="0"/>
              <a:pPr>
                <a:defRPr/>
              </a:pPr>
              <a:t>25</a:t>
            </a:fld>
            <a:endParaRPr lang="en-US" altLang="en-US" dirty="0"/>
          </a:p>
        </p:txBody>
      </p:sp>
    </p:spTree>
    <p:extLst>
      <p:ext uri="{BB962C8B-B14F-4D97-AF65-F5344CB8AC3E}">
        <p14:creationId xmlns:p14="http://schemas.microsoft.com/office/powerpoint/2010/main" val="35412361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F762A0-A325-2C4E-8FB2-6D4EBE8723A9}"/>
              </a:ext>
            </a:extLst>
          </p:cNvPr>
          <p:cNvSpPr>
            <a:spLocks noGrp="1"/>
          </p:cNvSpPr>
          <p:nvPr>
            <p:ph type="title"/>
          </p:nvPr>
        </p:nvSpPr>
        <p:spPr/>
        <p:txBody>
          <a:bodyPr/>
          <a:lstStyle/>
          <a:p>
            <a:r>
              <a:rPr lang="en-US" dirty="0"/>
              <a:t>From The Homework!  (Q 3)</a:t>
            </a:r>
          </a:p>
        </p:txBody>
      </p:sp>
      <p:sp>
        <p:nvSpPr>
          <p:cNvPr id="4" name="Slide Number Placeholder 3">
            <a:extLst>
              <a:ext uri="{FF2B5EF4-FFF2-40B4-BE49-F238E27FC236}">
                <a16:creationId xmlns:a16="http://schemas.microsoft.com/office/drawing/2014/main" id="{6D562A6A-2FAC-B041-B3E1-4592AF8A2115}"/>
              </a:ext>
            </a:extLst>
          </p:cNvPr>
          <p:cNvSpPr>
            <a:spLocks noGrp="1"/>
          </p:cNvSpPr>
          <p:nvPr>
            <p:ph type="sldNum" sz="quarter" idx="12"/>
          </p:nvPr>
        </p:nvSpPr>
        <p:spPr/>
        <p:txBody>
          <a:bodyPr/>
          <a:lstStyle/>
          <a:p>
            <a:pPr>
              <a:defRPr/>
            </a:pPr>
            <a:fld id="{85BC5B7D-D6B0-4550-9BAF-D21F2647AC79}" type="slidenum">
              <a:rPr lang="en-US" altLang="en-US" smtClean="0"/>
              <a:pPr>
                <a:defRPr/>
              </a:pPr>
              <a:t>26</a:t>
            </a:fld>
            <a:endParaRPr lang="en-US" altLang="en-US" dirty="0"/>
          </a:p>
        </p:txBody>
      </p:sp>
      <p:pic>
        <p:nvPicPr>
          <p:cNvPr id="6" name="Picture 5">
            <a:extLst>
              <a:ext uri="{FF2B5EF4-FFF2-40B4-BE49-F238E27FC236}">
                <a16:creationId xmlns:a16="http://schemas.microsoft.com/office/drawing/2014/main" id="{86D7A612-512A-0146-869B-B77F29EBDFCB}"/>
              </a:ext>
            </a:extLst>
          </p:cNvPr>
          <p:cNvPicPr>
            <a:picLocks noChangeAspect="1"/>
          </p:cNvPicPr>
          <p:nvPr/>
        </p:nvPicPr>
        <p:blipFill>
          <a:blip r:embed="rId2"/>
          <a:stretch>
            <a:fillRect/>
          </a:stretch>
        </p:blipFill>
        <p:spPr>
          <a:xfrm>
            <a:off x="1309062" y="1841289"/>
            <a:ext cx="6525876" cy="4435061"/>
          </a:xfrm>
          <a:prstGeom prst="rect">
            <a:avLst/>
          </a:prstGeom>
        </p:spPr>
      </p:pic>
    </p:spTree>
    <p:extLst>
      <p:ext uri="{BB962C8B-B14F-4D97-AF65-F5344CB8AC3E}">
        <p14:creationId xmlns:p14="http://schemas.microsoft.com/office/powerpoint/2010/main" val="22028243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2006" y="2241866"/>
            <a:ext cx="7543800" cy="1450757"/>
          </a:xfrm>
        </p:spPr>
        <p:txBody>
          <a:bodyPr/>
          <a:lstStyle/>
          <a:p>
            <a:pPr algn="ctr"/>
            <a:r>
              <a:rPr lang="en-US" dirty="0"/>
              <a:t>End Question 3</a:t>
            </a:r>
          </a:p>
        </p:txBody>
      </p:sp>
      <p:sp>
        <p:nvSpPr>
          <p:cNvPr id="4" name="Slide Number Placeholder 3"/>
          <p:cNvSpPr>
            <a:spLocks noGrp="1"/>
          </p:cNvSpPr>
          <p:nvPr>
            <p:ph type="sldNum" sz="quarter" idx="12"/>
          </p:nvPr>
        </p:nvSpPr>
        <p:spPr/>
        <p:txBody>
          <a:bodyPr/>
          <a:lstStyle/>
          <a:p>
            <a:pPr>
              <a:defRPr/>
            </a:pPr>
            <a:fld id="{85BC5B7D-D6B0-4550-9BAF-D21F2647AC79}" type="slidenum">
              <a:rPr lang="en-US" altLang="en-US" smtClean="0"/>
              <a:pPr>
                <a:defRPr/>
              </a:pPr>
              <a:t>27</a:t>
            </a:fld>
            <a:endParaRPr lang="en-US" altLang="en-US" dirty="0"/>
          </a:p>
        </p:txBody>
      </p:sp>
    </p:spTree>
    <p:extLst>
      <p:ext uri="{BB962C8B-B14F-4D97-AF65-F5344CB8AC3E}">
        <p14:creationId xmlns:p14="http://schemas.microsoft.com/office/powerpoint/2010/main" val="252451684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Appendix A CLT</a:t>
            </a:r>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2"/>
          </p:nvPr>
        </p:nvSpPr>
        <p:spPr/>
        <p:txBody>
          <a:bodyPr/>
          <a:lstStyle/>
          <a:p>
            <a:pPr>
              <a:defRPr/>
            </a:pPr>
            <a:fld id="{85BC5B7D-D6B0-4550-9BAF-D21F2647AC79}" type="slidenum">
              <a:rPr lang="en-US" altLang="en-US" smtClean="0"/>
              <a:pPr>
                <a:defRPr/>
              </a:pPr>
              <a:t>28</a:t>
            </a:fld>
            <a:endParaRPr lang="en-US" altLang="en-US" dirty="0"/>
          </a:p>
        </p:txBody>
      </p:sp>
    </p:spTree>
    <p:extLst>
      <p:ext uri="{BB962C8B-B14F-4D97-AF65-F5344CB8AC3E}">
        <p14:creationId xmlns:p14="http://schemas.microsoft.com/office/powerpoint/2010/main" val="41904921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92301" y="2270127"/>
            <a:ext cx="6286500" cy="1438273"/>
          </a:xfrm>
        </p:spPr>
        <p:txBody>
          <a:bodyPr>
            <a:normAutofit/>
          </a:bodyPr>
          <a:lstStyle/>
          <a:p>
            <a:r>
              <a:rPr lang="en-US" dirty="0"/>
              <a:t>Central Limit Theorem</a:t>
            </a:r>
          </a:p>
        </p:txBody>
      </p:sp>
      <p:sp>
        <p:nvSpPr>
          <p:cNvPr id="3" name="Slide Number Placeholder 2"/>
          <p:cNvSpPr>
            <a:spLocks noGrp="1"/>
          </p:cNvSpPr>
          <p:nvPr>
            <p:ph type="sldNum" sz="quarter" idx="12"/>
          </p:nvPr>
        </p:nvSpPr>
        <p:spPr/>
        <p:txBody>
          <a:bodyPr/>
          <a:lstStyle/>
          <a:p>
            <a:pPr>
              <a:defRPr/>
            </a:pPr>
            <a:fld id="{85BC5B7D-D6B0-4550-9BAF-D21F2647AC79}" type="slidenum">
              <a:rPr lang="en-US" altLang="en-US" smtClean="0"/>
              <a:pPr>
                <a:defRPr/>
              </a:pPr>
              <a:t>29</a:t>
            </a:fld>
            <a:endParaRPr lang="en-US" altLang="en-US" dirty="0"/>
          </a:p>
        </p:txBody>
      </p:sp>
    </p:spTree>
    <p:extLst>
      <p:ext uri="{BB962C8B-B14F-4D97-AF65-F5344CB8AC3E}">
        <p14:creationId xmlns:p14="http://schemas.microsoft.com/office/powerpoint/2010/main" val="17578827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0281C4-2F4F-334B-B566-AF6900128D79}"/>
              </a:ext>
            </a:extLst>
          </p:cNvPr>
          <p:cNvSpPr>
            <a:spLocks noGrp="1"/>
          </p:cNvSpPr>
          <p:nvPr>
            <p:ph type="title"/>
          </p:nvPr>
        </p:nvSpPr>
        <p:spPr/>
        <p:txBody>
          <a:bodyPr/>
          <a:lstStyle/>
          <a:p>
            <a:r>
              <a:rPr lang="en-US" dirty="0"/>
              <a:t>Quick Quiz Question (QQQ 1)</a:t>
            </a:r>
          </a:p>
        </p:txBody>
      </p:sp>
      <p:sp>
        <p:nvSpPr>
          <p:cNvPr id="4" name="Slide Number Placeholder 3">
            <a:extLst>
              <a:ext uri="{FF2B5EF4-FFF2-40B4-BE49-F238E27FC236}">
                <a16:creationId xmlns:a16="http://schemas.microsoft.com/office/drawing/2014/main" id="{026001A4-B8BB-8241-952E-0894B4769B8C}"/>
              </a:ext>
            </a:extLst>
          </p:cNvPr>
          <p:cNvSpPr>
            <a:spLocks noGrp="1"/>
          </p:cNvSpPr>
          <p:nvPr>
            <p:ph type="sldNum" sz="quarter" idx="12"/>
          </p:nvPr>
        </p:nvSpPr>
        <p:spPr/>
        <p:txBody>
          <a:bodyPr/>
          <a:lstStyle/>
          <a:p>
            <a:pPr>
              <a:defRPr/>
            </a:pPr>
            <a:fld id="{85BC5B7D-D6B0-4550-9BAF-D21F2647AC79}" type="slidenum">
              <a:rPr lang="en-US" altLang="en-US" smtClean="0"/>
              <a:pPr>
                <a:defRPr/>
              </a:pPr>
              <a:t>3</a:t>
            </a:fld>
            <a:endParaRPr lang="en-US" altLang="en-US" dirty="0"/>
          </a:p>
        </p:txBody>
      </p:sp>
      <p:pic>
        <p:nvPicPr>
          <p:cNvPr id="5" name="Picture 4">
            <a:extLst>
              <a:ext uri="{FF2B5EF4-FFF2-40B4-BE49-F238E27FC236}">
                <a16:creationId xmlns:a16="http://schemas.microsoft.com/office/drawing/2014/main" id="{BADABD98-5E5C-C04B-B5BA-8E069ECE85F0}"/>
              </a:ext>
            </a:extLst>
          </p:cNvPr>
          <p:cNvPicPr>
            <a:picLocks noChangeAspect="1"/>
          </p:cNvPicPr>
          <p:nvPr/>
        </p:nvPicPr>
        <p:blipFill>
          <a:blip r:embed="rId2"/>
          <a:stretch>
            <a:fillRect/>
          </a:stretch>
        </p:blipFill>
        <p:spPr>
          <a:xfrm>
            <a:off x="438150" y="2317750"/>
            <a:ext cx="8267700" cy="2222500"/>
          </a:xfrm>
          <a:prstGeom prst="rect">
            <a:avLst/>
          </a:prstGeom>
        </p:spPr>
      </p:pic>
    </p:spTree>
    <p:extLst>
      <p:ext uri="{BB962C8B-B14F-4D97-AF65-F5344CB8AC3E}">
        <p14:creationId xmlns:p14="http://schemas.microsoft.com/office/powerpoint/2010/main" val="31135099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59" y="286606"/>
            <a:ext cx="8108389" cy="1450757"/>
          </a:xfrm>
        </p:spPr>
        <p:txBody>
          <a:bodyPr/>
          <a:lstStyle/>
          <a:p>
            <a:r>
              <a:rPr lang="en-US" dirty="0"/>
              <a:t>Distribution of Sample Average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Autofit/>
              </a:bodyPr>
              <a:lstStyle/>
              <a:p>
                <a:pPr>
                  <a:buFont typeface="Arial" charset="0"/>
                  <a:buChar char="•"/>
                </a:pPr>
                <a:r>
                  <a:rPr lang="en-US" altLang="en-US" sz="2400" dirty="0"/>
                  <a:t>If Y</a:t>
                </a:r>
                <a:r>
                  <a:rPr lang="en-US" altLang="en-US" sz="2400" baseline="-25000" dirty="0"/>
                  <a:t>1,</a:t>
                </a:r>
                <a:r>
                  <a:rPr lang="en-US" altLang="en-US" sz="2400" dirty="0"/>
                  <a:t> Y</a:t>
                </a:r>
                <a:r>
                  <a:rPr lang="en-US" altLang="en-US" sz="2400" baseline="-25000" dirty="0"/>
                  <a:t>2</a:t>
                </a:r>
                <a:r>
                  <a:rPr lang="en-US" altLang="en-US" sz="2400" dirty="0"/>
                  <a:t>, …, Y</a:t>
                </a:r>
                <a:r>
                  <a:rPr lang="en-US" altLang="en-US" sz="2400" baseline="-25000" dirty="0"/>
                  <a:t>n</a:t>
                </a:r>
                <a:r>
                  <a:rPr lang="en-US" altLang="en-US" sz="2400" dirty="0"/>
                  <a:t> is the sample, then</a:t>
                </a:r>
              </a:p>
              <a:p>
                <a:pPr marL="0" indent="0">
                  <a:buNone/>
                </a:pPr>
                <a:endParaRPr lang="en-US" altLang="en-US" sz="2400" dirty="0"/>
              </a:p>
              <a:p>
                <a:pPr marL="0" indent="0" algn="ctr">
                  <a:buNone/>
                </a:pPr>
                <a14:m>
                  <m:oMathPara xmlns:m="http://schemas.openxmlformats.org/officeDocument/2006/math">
                    <m:oMathParaPr>
                      <m:jc m:val="centerGroup"/>
                    </m:oMathParaPr>
                    <m:oMath xmlns:m="http://schemas.openxmlformats.org/officeDocument/2006/math">
                      <m:acc>
                        <m:accPr>
                          <m:chr m:val="̅"/>
                          <m:ctrlPr>
                            <a:rPr lang="en-US" altLang="en-US" sz="2400" i="1">
                              <a:latin typeface="Cambria Math" panose="02040503050406030204" pitchFamily="18" charset="0"/>
                            </a:rPr>
                          </m:ctrlPr>
                        </m:accPr>
                        <m:e>
                          <m:r>
                            <a:rPr lang="en-US" altLang="en-US" sz="2400" i="1">
                              <a:latin typeface="Cambria Math" charset="0"/>
                            </a:rPr>
                            <m:t>𝑌</m:t>
                          </m:r>
                        </m:e>
                      </m:acc>
                      <m:r>
                        <a:rPr lang="en-US" altLang="en-US" sz="2400" i="1">
                          <a:latin typeface="Cambria Math" charset="0"/>
                        </a:rPr>
                        <m:t>= </m:t>
                      </m:r>
                      <m:f>
                        <m:fPr>
                          <m:ctrlPr>
                            <a:rPr lang="en-US" altLang="en-US" sz="2400" i="1">
                              <a:latin typeface="Cambria Math" panose="02040503050406030204" pitchFamily="18" charset="0"/>
                            </a:rPr>
                          </m:ctrlPr>
                        </m:fPr>
                        <m:num>
                          <m:r>
                            <m:rPr>
                              <m:nor/>
                            </m:rPr>
                            <a:rPr lang="en-US" altLang="en-US" sz="2400" dirty="0"/>
                            <m:t>(</m:t>
                          </m:r>
                          <m:sSub>
                            <m:sSubPr>
                              <m:ctrlPr>
                                <a:rPr lang="en-US" altLang="en-US" sz="2400" i="1" dirty="0">
                                  <a:latin typeface="Cambria Math" panose="02040503050406030204" pitchFamily="18" charset="0"/>
                                </a:rPr>
                              </m:ctrlPr>
                            </m:sSubPr>
                            <m:e>
                              <m:r>
                                <a:rPr lang="en-US" altLang="en-US" sz="2400" i="1" dirty="0">
                                  <a:latin typeface="Cambria Math" panose="02040503050406030204" pitchFamily="18" charset="0"/>
                                </a:rPr>
                                <m:t>𝑌</m:t>
                              </m:r>
                            </m:e>
                            <m:sub>
                              <m:r>
                                <a:rPr lang="en-US" altLang="en-US" sz="2400" b="0" i="1" dirty="0" smtClean="0">
                                  <a:latin typeface="Cambria Math" panose="02040503050406030204" pitchFamily="18" charset="0"/>
                                </a:rPr>
                                <m:t>1</m:t>
                              </m:r>
                            </m:sub>
                          </m:sSub>
                          <m:r>
                            <m:rPr>
                              <m:nor/>
                            </m:rPr>
                            <a:rPr lang="en-US" altLang="en-US" sz="2400" dirty="0"/>
                            <m:t>+</m:t>
                          </m:r>
                          <m:sSub>
                            <m:sSubPr>
                              <m:ctrlPr>
                                <a:rPr lang="en-US" altLang="en-US" sz="2400" i="1" dirty="0">
                                  <a:latin typeface="Cambria Math" panose="02040503050406030204" pitchFamily="18" charset="0"/>
                                </a:rPr>
                              </m:ctrlPr>
                            </m:sSubPr>
                            <m:e>
                              <m:r>
                                <a:rPr lang="en-US" altLang="en-US" sz="2400" i="1" dirty="0">
                                  <a:latin typeface="Cambria Math" panose="02040503050406030204" pitchFamily="18" charset="0"/>
                                </a:rPr>
                                <m:t>𝑌</m:t>
                              </m:r>
                            </m:e>
                            <m:sub>
                              <m:r>
                                <a:rPr lang="en-US" altLang="en-US" sz="2400" b="0" i="1" dirty="0" smtClean="0">
                                  <a:latin typeface="Cambria Math" panose="02040503050406030204" pitchFamily="18" charset="0"/>
                                </a:rPr>
                                <m:t>2</m:t>
                              </m:r>
                            </m:sub>
                          </m:sSub>
                          <m:r>
                            <m:rPr>
                              <m:nor/>
                            </m:rPr>
                            <a:rPr lang="en-US" altLang="en-US" sz="2400" dirty="0"/>
                            <m:t>+ … +</m:t>
                          </m:r>
                          <m:sSub>
                            <m:sSubPr>
                              <m:ctrlPr>
                                <a:rPr lang="en-US" altLang="en-US" sz="2400" i="1" dirty="0" smtClean="0">
                                  <a:latin typeface="Cambria Math" panose="02040503050406030204" pitchFamily="18" charset="0"/>
                                </a:rPr>
                              </m:ctrlPr>
                            </m:sSubPr>
                            <m:e>
                              <m:r>
                                <a:rPr lang="en-US" altLang="en-US" sz="2400" b="0" i="1" dirty="0" smtClean="0">
                                  <a:latin typeface="Cambria Math" panose="02040503050406030204" pitchFamily="18" charset="0"/>
                                </a:rPr>
                                <m:t>𝑌</m:t>
                              </m:r>
                            </m:e>
                            <m:sub>
                              <m:r>
                                <a:rPr lang="en-US" altLang="en-US" sz="2400" b="0" i="1" dirty="0" smtClean="0">
                                  <a:latin typeface="Cambria Math" panose="02040503050406030204" pitchFamily="18" charset="0"/>
                                </a:rPr>
                                <m:t>𝑛</m:t>
                              </m:r>
                            </m:sub>
                          </m:sSub>
                          <m:r>
                            <m:rPr>
                              <m:nor/>
                            </m:rPr>
                            <a:rPr lang="en-US" altLang="en-US" sz="2400" dirty="0"/>
                            <m:t>)</m:t>
                          </m:r>
                        </m:num>
                        <m:den>
                          <m:r>
                            <a:rPr lang="en-US" altLang="en-US" sz="2400" i="1">
                              <a:latin typeface="Cambria Math" charset="0"/>
                            </a:rPr>
                            <m:t>𝑛</m:t>
                          </m:r>
                        </m:den>
                      </m:f>
                    </m:oMath>
                  </m:oMathPara>
                </a14:m>
                <a:endParaRPr lang="en-US" altLang="en-US" sz="2400" dirty="0"/>
              </a:p>
              <a:p>
                <a:pPr marL="0" indent="0" algn="ctr">
                  <a:buNone/>
                </a:pPr>
                <a:endParaRPr lang="en-US" altLang="en-US" sz="2400" dirty="0"/>
              </a:p>
              <a:p>
                <a:pPr>
                  <a:buFont typeface="Arial" charset="0"/>
                  <a:buChar char="•"/>
                </a:pPr>
                <a:r>
                  <a:rPr lang="en-US" altLang="en-US" sz="2400" dirty="0"/>
                  <a:t>The idea: </a:t>
                </a:r>
                <a14:m>
                  <m:oMath xmlns:m="http://schemas.openxmlformats.org/officeDocument/2006/math">
                    <m:acc>
                      <m:accPr>
                        <m:chr m:val="̅"/>
                        <m:ctrlPr>
                          <a:rPr lang="en-US" altLang="en-US" sz="2400" i="1">
                            <a:latin typeface="Cambria Math" panose="02040503050406030204" pitchFamily="18" charset="0"/>
                          </a:rPr>
                        </m:ctrlPr>
                      </m:accPr>
                      <m:e>
                        <m:r>
                          <a:rPr lang="en-US" altLang="en-US" sz="2400" i="1">
                            <a:latin typeface="Cambria Math" charset="0"/>
                          </a:rPr>
                          <m:t>𝑌</m:t>
                        </m:r>
                      </m:e>
                    </m:acc>
                  </m:oMath>
                </a14:m>
                <a:r>
                  <a:rPr lang="en-US" altLang="en-US" sz="2400" dirty="0"/>
                  <a:t> “approx. equals” </a:t>
                </a:r>
                <a14:m>
                  <m:oMath xmlns:m="http://schemas.openxmlformats.org/officeDocument/2006/math">
                    <m:r>
                      <a:rPr lang="en-US" altLang="en-US" sz="2400" i="1">
                        <a:latin typeface="Cambria Math" charset="0"/>
                        <a:ea typeface="Cambria Math" charset="0"/>
                        <a:cs typeface="Cambria Math" charset="0"/>
                      </a:rPr>
                      <m:t>𝜇</m:t>
                    </m:r>
                  </m:oMath>
                </a14:m>
                <a:r>
                  <a:rPr lang="en-US" altLang="en-US" sz="2400" dirty="0"/>
                  <a:t>, the population mean</a:t>
                </a:r>
              </a:p>
              <a:p>
                <a:pPr>
                  <a:buFont typeface="Arial" charset="0"/>
                  <a:buChar char="•"/>
                </a:pPr>
                <a:r>
                  <a:rPr lang="en-US" altLang="en-US" sz="2400" dirty="0"/>
                  <a:t>What does “approx. equals” mean? </a:t>
                </a:r>
                <a:endParaRPr lang="en-US" altLang="en-US" sz="2400" b="0" i="1" dirty="0">
                  <a:latin typeface="Cambria Math" panose="02040503050406030204" pitchFamily="18" charset="0"/>
                </a:endParaRPr>
              </a:p>
              <a:p>
                <a:pPr lvl="1">
                  <a:buFont typeface="Arial" charset="0"/>
                  <a:buChar char="•"/>
                </a:pPr>
                <a14:m>
                  <m:oMath xmlns:m="http://schemas.openxmlformats.org/officeDocument/2006/math">
                    <m:r>
                      <a:rPr lang="en-US" altLang="en-US" sz="2200" b="0" i="1" smtClean="0">
                        <a:latin typeface="Cambria Math" panose="02040503050406030204" pitchFamily="18" charset="0"/>
                      </a:rPr>
                      <m:t>𝐸</m:t>
                    </m:r>
                    <m:d>
                      <m:dPr>
                        <m:ctrlPr>
                          <a:rPr lang="en-US" altLang="en-US" sz="2200" b="0" i="1" smtClean="0">
                            <a:latin typeface="Cambria Math" panose="02040503050406030204" pitchFamily="18" charset="0"/>
                          </a:rPr>
                        </m:ctrlPr>
                      </m:dPr>
                      <m:e>
                        <m:acc>
                          <m:accPr>
                            <m:chr m:val="̅"/>
                            <m:ctrlPr>
                              <a:rPr lang="en-US" altLang="en-US" sz="2200" b="0" i="1" smtClean="0">
                                <a:latin typeface="Cambria Math" panose="02040503050406030204" pitchFamily="18" charset="0"/>
                              </a:rPr>
                            </m:ctrlPr>
                          </m:accPr>
                          <m:e>
                            <m:r>
                              <a:rPr lang="en-US" altLang="en-US" sz="2200" i="1">
                                <a:latin typeface="Cambria Math" panose="02040503050406030204" pitchFamily="18" charset="0"/>
                              </a:rPr>
                              <m:t>𝑌</m:t>
                            </m:r>
                          </m:e>
                        </m:acc>
                      </m:e>
                    </m:d>
                    <m:r>
                      <a:rPr lang="en-US" altLang="en-US" sz="2200" b="0" i="1" smtClean="0">
                        <a:latin typeface="Cambria Math" panose="02040503050406030204" pitchFamily="18" charset="0"/>
                      </a:rPr>
                      <m:t>=</m:t>
                    </m:r>
                    <m:r>
                      <a:rPr lang="en-US" altLang="en-US" sz="2200" b="0" i="1" smtClean="0">
                        <a:latin typeface="Cambria Math" panose="02040503050406030204" pitchFamily="18" charset="0"/>
                        <a:ea typeface="Cambria Math" panose="02040503050406030204" pitchFamily="18" charset="0"/>
                      </a:rPr>
                      <m:t>𝜇</m:t>
                    </m:r>
                  </m:oMath>
                </a14:m>
                <a:r>
                  <a:rPr lang="en-US" altLang="en-US" sz="2200" dirty="0"/>
                  <a:t> because </a:t>
                </a:r>
                <a14:m>
                  <m:oMath xmlns:m="http://schemas.openxmlformats.org/officeDocument/2006/math">
                    <m:r>
                      <a:rPr lang="en-US" altLang="en-US" sz="2200" i="1">
                        <a:latin typeface="Cambria Math" panose="02040503050406030204" pitchFamily="18" charset="0"/>
                      </a:rPr>
                      <m:t>𝐸</m:t>
                    </m:r>
                    <m:d>
                      <m:dPr>
                        <m:ctrlPr>
                          <a:rPr lang="en-US" altLang="en-US" sz="2200" i="1">
                            <a:latin typeface="Cambria Math" panose="02040503050406030204" pitchFamily="18" charset="0"/>
                          </a:rPr>
                        </m:ctrlPr>
                      </m:dPr>
                      <m:e>
                        <m:sSub>
                          <m:sSubPr>
                            <m:ctrlPr>
                              <a:rPr lang="en-US" altLang="en-US" sz="2200" i="1" smtClean="0">
                                <a:latin typeface="Cambria Math" panose="02040503050406030204" pitchFamily="18" charset="0"/>
                              </a:rPr>
                            </m:ctrlPr>
                          </m:sSubPr>
                          <m:e>
                            <m:r>
                              <a:rPr lang="en-US" altLang="en-US" sz="2200" i="1">
                                <a:latin typeface="Cambria Math" panose="02040503050406030204" pitchFamily="18" charset="0"/>
                              </a:rPr>
                              <m:t>𝑌</m:t>
                            </m:r>
                          </m:e>
                          <m:sub>
                            <m:r>
                              <a:rPr lang="en-US" altLang="en-US" sz="2200" b="0" i="1" smtClean="0">
                                <a:latin typeface="Cambria Math" panose="02040503050406030204" pitchFamily="18" charset="0"/>
                              </a:rPr>
                              <m:t>𝑖</m:t>
                            </m:r>
                          </m:sub>
                        </m:sSub>
                      </m:e>
                    </m:d>
                    <m:r>
                      <a:rPr lang="en-US" altLang="en-US" sz="2200" i="1">
                        <a:latin typeface="Cambria Math" panose="02040503050406030204" pitchFamily="18" charset="0"/>
                      </a:rPr>
                      <m:t>=</m:t>
                    </m:r>
                    <m:r>
                      <a:rPr lang="en-US" altLang="en-US" sz="2200" i="1">
                        <a:latin typeface="Cambria Math" panose="02040503050406030204" pitchFamily="18" charset="0"/>
                        <a:ea typeface="Cambria Math" panose="02040503050406030204" pitchFamily="18" charset="0"/>
                      </a:rPr>
                      <m:t>𝜇</m:t>
                    </m:r>
                  </m:oMath>
                </a14:m>
                <a:r>
                  <a:rPr lang="en-US" altLang="en-US" sz="2200" dirty="0"/>
                  <a:t>*</a:t>
                </a:r>
              </a:p>
              <a:p>
                <a:pPr marL="201168" lvl="1" indent="0">
                  <a:buNone/>
                </a:pPr>
                <a:r>
                  <a:rPr lang="en-US" altLang="en-US" sz="2200" dirty="0"/>
                  <a:t>*See proof in appendix.</a:t>
                </a:r>
              </a:p>
              <a:p>
                <a:pPr marL="0" indent="0">
                  <a:buNone/>
                </a:pPr>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2262" t="-212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85BC5B7D-D6B0-4550-9BAF-D21F2647AC79}" type="slidenum">
              <a:rPr lang="en-US" altLang="en-US" smtClean="0"/>
              <a:pPr>
                <a:defRPr/>
              </a:pPr>
              <a:t>30</a:t>
            </a:fld>
            <a:endParaRPr lang="en-US" altLang="en-US" dirty="0"/>
          </a:p>
        </p:txBody>
      </p:sp>
    </p:spTree>
    <p:extLst>
      <p:ext uri="{BB962C8B-B14F-4D97-AF65-F5344CB8AC3E}">
        <p14:creationId xmlns:p14="http://schemas.microsoft.com/office/powerpoint/2010/main" val="55179243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60" y="286606"/>
            <a:ext cx="8246612" cy="1450757"/>
          </a:xfrm>
        </p:spPr>
        <p:txBody>
          <a:bodyPr/>
          <a:lstStyle/>
          <a:p>
            <a:r>
              <a:rPr lang="en-US" dirty="0"/>
              <a:t>Distribution of Sample Average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Autofit/>
              </a:bodyPr>
              <a:lstStyle/>
              <a:p>
                <a:pPr>
                  <a:buFont typeface="Arial" charset="0"/>
                  <a:buChar char="•"/>
                </a:pPr>
                <a:r>
                  <a:rPr lang="en-US" altLang="en-US" sz="2400" dirty="0"/>
                  <a:t> We can say more about </a:t>
                </a:r>
                <a14:m>
                  <m:oMath xmlns:m="http://schemas.openxmlformats.org/officeDocument/2006/math">
                    <m:acc>
                      <m:accPr>
                        <m:chr m:val="̅"/>
                        <m:ctrlPr>
                          <a:rPr lang="en-US" altLang="en-US" sz="2400" i="1">
                            <a:latin typeface="Cambria Math" panose="02040503050406030204" pitchFamily="18" charset="0"/>
                          </a:rPr>
                        </m:ctrlPr>
                      </m:accPr>
                      <m:e>
                        <m:r>
                          <a:rPr lang="en-US" altLang="en-US" sz="2400" i="1">
                            <a:latin typeface="Cambria Math" charset="0"/>
                          </a:rPr>
                          <m:t>𝑌</m:t>
                        </m:r>
                      </m:e>
                    </m:acc>
                  </m:oMath>
                </a14:m>
                <a:r>
                  <a:rPr lang="en-US" altLang="en-US" sz="2400" dirty="0"/>
                  <a:t> than that!</a:t>
                </a:r>
              </a:p>
              <a:p>
                <a:pPr>
                  <a:buFont typeface="Arial" charset="0"/>
                  <a:buChar char="•"/>
                </a:pPr>
                <a:r>
                  <a:rPr lang="en-US" altLang="en-US" sz="2400" dirty="0"/>
                  <a:t> It turns out that</a:t>
                </a:r>
              </a:p>
              <a:p>
                <a:pPr marL="749808" lvl="1" indent="-457200">
                  <a:buFont typeface="+mj-lt"/>
                  <a:buAutoNum type="arabicPeriod"/>
                </a:pPr>
                <a14:m>
                  <m:oMath xmlns:m="http://schemas.openxmlformats.org/officeDocument/2006/math">
                    <m:acc>
                      <m:accPr>
                        <m:chr m:val="̅"/>
                        <m:ctrlPr>
                          <a:rPr lang="en-US" altLang="en-US" i="1">
                            <a:latin typeface="Cambria Math" panose="02040503050406030204" pitchFamily="18" charset="0"/>
                          </a:rPr>
                        </m:ctrlPr>
                      </m:accPr>
                      <m:e>
                        <m:r>
                          <a:rPr lang="en-US" altLang="en-US" b="0" i="1" smtClean="0">
                            <a:latin typeface="Cambria Math" panose="02040503050406030204" pitchFamily="18" charset="0"/>
                          </a:rPr>
                          <m:t> </m:t>
                        </m:r>
                        <m:r>
                          <a:rPr lang="en-US" altLang="en-US" i="1">
                            <a:latin typeface="Cambria Math" charset="0"/>
                          </a:rPr>
                          <m:t>𝑌</m:t>
                        </m:r>
                      </m:e>
                    </m:acc>
                  </m:oMath>
                </a14:m>
                <a:r>
                  <a:rPr lang="en-US" altLang="en-US" dirty="0"/>
                  <a:t> “approx. equals” </a:t>
                </a:r>
                <a14:m>
                  <m:oMath xmlns:m="http://schemas.openxmlformats.org/officeDocument/2006/math">
                    <m:r>
                      <a:rPr lang="en-US" altLang="en-US" i="1">
                        <a:latin typeface="Cambria Math" charset="0"/>
                        <a:ea typeface="Cambria Math" charset="0"/>
                        <a:cs typeface="Cambria Math" charset="0"/>
                      </a:rPr>
                      <m:t>𝜇</m:t>
                    </m:r>
                  </m:oMath>
                </a14:m>
                <a:r>
                  <a:rPr lang="en-US" altLang="en-US" dirty="0"/>
                  <a:t> (</a:t>
                </a:r>
                <a14:m>
                  <m:oMath xmlns:m="http://schemas.openxmlformats.org/officeDocument/2006/math">
                    <m:acc>
                      <m:accPr>
                        <m:chr m:val="̅"/>
                        <m:ctrlPr>
                          <a:rPr lang="en-US" altLang="en-US" i="1">
                            <a:latin typeface="Cambria Math" panose="02040503050406030204" pitchFamily="18" charset="0"/>
                          </a:rPr>
                        </m:ctrlPr>
                      </m:accPr>
                      <m:e>
                        <m:r>
                          <a:rPr lang="en-US" altLang="en-US" i="1">
                            <a:latin typeface="Cambria Math" charset="0"/>
                          </a:rPr>
                          <m:t>𝑌</m:t>
                        </m:r>
                      </m:e>
                    </m:acc>
                    <m:r>
                      <a:rPr lang="en-US" altLang="en-US" i="1">
                        <a:latin typeface="Cambria Math" panose="02040503050406030204" pitchFamily="18" charset="0"/>
                      </a:rPr>
                      <m:t> </m:t>
                    </m:r>
                  </m:oMath>
                </a14:m>
                <a:r>
                  <a:rPr lang="en-US" altLang="en-US" dirty="0"/>
                  <a:t>is a good estimate for </a:t>
                </a:r>
                <a14:m>
                  <m:oMath xmlns:m="http://schemas.openxmlformats.org/officeDocument/2006/math">
                    <m:r>
                      <a:rPr lang="en-US" altLang="en-US" i="1">
                        <a:latin typeface="Cambria Math" charset="0"/>
                        <a:ea typeface="Cambria Math" charset="0"/>
                        <a:cs typeface="Cambria Math" charset="0"/>
                      </a:rPr>
                      <m:t>𝜇</m:t>
                    </m:r>
                  </m:oMath>
                </a14:m>
                <a:r>
                  <a:rPr lang="en-US" altLang="en-US" dirty="0"/>
                  <a:t>) </a:t>
                </a:r>
              </a:p>
              <a:p>
                <a:pPr marL="749808" lvl="1" indent="-457200">
                  <a:buFont typeface="+mj-lt"/>
                  <a:buAutoNum type="arabicPeriod"/>
                </a:pPr>
                <a:r>
                  <a:rPr lang="en-US" altLang="en-US" i="1" dirty="0"/>
                  <a:t> </a:t>
                </a:r>
                <a:r>
                  <a:rPr lang="en-US" altLang="en-US" dirty="0"/>
                  <a:t>Variance(</a:t>
                </a:r>
                <a14:m>
                  <m:oMath xmlns:m="http://schemas.openxmlformats.org/officeDocument/2006/math">
                    <m:acc>
                      <m:accPr>
                        <m:chr m:val="̅"/>
                        <m:ctrlPr>
                          <a:rPr lang="en-US" altLang="en-US" i="1">
                            <a:latin typeface="Cambria Math" panose="02040503050406030204" pitchFamily="18" charset="0"/>
                          </a:rPr>
                        </m:ctrlPr>
                      </m:accPr>
                      <m:e>
                        <m:r>
                          <a:rPr lang="en-US" altLang="en-US" i="1">
                            <a:latin typeface="Cambria Math" charset="0"/>
                          </a:rPr>
                          <m:t>𝑌</m:t>
                        </m:r>
                      </m:e>
                    </m:acc>
                    <m:r>
                      <a:rPr lang="en-US" altLang="en-US" i="1">
                        <a:latin typeface="Cambria Math" charset="0"/>
                      </a:rPr>
                      <m:t>)</m:t>
                    </m:r>
                    <m:r>
                      <a:rPr lang="en-US" altLang="en-US">
                        <a:latin typeface="Cambria Math" charset="0"/>
                      </a:rPr>
                      <m:t>=</m:t>
                    </m:r>
                    <m:f>
                      <m:fPr>
                        <m:ctrlPr>
                          <a:rPr lang="en-US" altLang="en-US" i="1">
                            <a:latin typeface="Cambria Math" panose="02040503050406030204" pitchFamily="18" charset="0"/>
                          </a:rPr>
                        </m:ctrlPr>
                      </m:fPr>
                      <m:num>
                        <m:sSup>
                          <m:sSupPr>
                            <m:ctrlPr>
                              <a:rPr lang="en-US" altLang="en-US" i="1">
                                <a:latin typeface="Cambria Math" panose="02040503050406030204" pitchFamily="18" charset="0"/>
                              </a:rPr>
                            </m:ctrlPr>
                          </m:sSupPr>
                          <m:e>
                            <m:r>
                              <a:rPr lang="en-US" altLang="en-US" i="1">
                                <a:latin typeface="Cambria Math" charset="0"/>
                                <a:ea typeface="Cambria Math" charset="0"/>
                                <a:cs typeface="Cambria Math" charset="0"/>
                              </a:rPr>
                              <m:t>𝜎</m:t>
                            </m:r>
                          </m:e>
                          <m:sup>
                            <m:r>
                              <a:rPr lang="en-US" altLang="en-US" i="1">
                                <a:latin typeface="Cambria Math" charset="0"/>
                              </a:rPr>
                              <m:t>2</m:t>
                            </m:r>
                          </m:sup>
                        </m:sSup>
                      </m:num>
                      <m:den>
                        <m:r>
                          <a:rPr lang="en-US" altLang="en-US" i="1">
                            <a:latin typeface="Cambria Math" charset="0"/>
                          </a:rPr>
                          <m:t>𝑛</m:t>
                        </m:r>
                      </m:den>
                    </m:f>
                  </m:oMath>
                </a14:m>
                <a:r>
                  <a:rPr lang="en-US" altLang="en-US" dirty="0"/>
                  <a:t>, where </a:t>
                </a:r>
                <a14:m>
                  <m:oMath xmlns:m="http://schemas.openxmlformats.org/officeDocument/2006/math">
                    <m:sSup>
                      <m:sSupPr>
                        <m:ctrlPr>
                          <a:rPr lang="en-US" altLang="en-US" i="1" smtClean="0">
                            <a:latin typeface="Cambria Math" panose="02040503050406030204" pitchFamily="18" charset="0"/>
                          </a:rPr>
                        </m:ctrlPr>
                      </m:sSupPr>
                      <m:e>
                        <m:r>
                          <a:rPr lang="en-US" altLang="en-US" i="1">
                            <a:latin typeface="Cambria Math" panose="02040503050406030204" pitchFamily="18" charset="0"/>
                            <a:ea typeface="Cambria Math" panose="02040503050406030204" pitchFamily="18" charset="0"/>
                          </a:rPr>
                          <m:t>𝜎</m:t>
                        </m:r>
                      </m:e>
                      <m:sup>
                        <m:r>
                          <a:rPr lang="en-US" altLang="en-US" b="0" i="1" smtClean="0">
                            <a:latin typeface="Cambria Math" panose="02040503050406030204" pitchFamily="18" charset="0"/>
                          </a:rPr>
                          <m:t>2</m:t>
                        </m:r>
                      </m:sup>
                    </m:sSup>
                  </m:oMath>
                </a14:m>
                <a:r>
                  <a:rPr lang="en-US" altLang="en-US" dirty="0"/>
                  <a:t> is the variance of the population</a:t>
                </a:r>
              </a:p>
              <a:p>
                <a:pPr marL="749808" lvl="1" indent="-457200">
                  <a:buFont typeface="+mj-lt"/>
                  <a:buAutoNum type="arabicPeriod"/>
                </a:pPr>
                <a14:m>
                  <m:oMath xmlns:m="http://schemas.openxmlformats.org/officeDocument/2006/math">
                    <m:acc>
                      <m:accPr>
                        <m:chr m:val="̅"/>
                        <m:ctrlPr>
                          <a:rPr lang="en-US" altLang="en-US" i="1" smtClean="0">
                            <a:solidFill>
                              <a:srgbClr val="FF0000"/>
                            </a:solidFill>
                            <a:latin typeface="Cambria Math" panose="02040503050406030204" pitchFamily="18" charset="0"/>
                          </a:rPr>
                        </m:ctrlPr>
                      </m:accPr>
                      <m:e>
                        <m:r>
                          <a:rPr lang="en-US" altLang="en-US" b="0" i="1" smtClean="0">
                            <a:solidFill>
                              <a:srgbClr val="FF0000"/>
                            </a:solidFill>
                            <a:latin typeface="Cambria Math" panose="02040503050406030204" pitchFamily="18" charset="0"/>
                          </a:rPr>
                          <m:t> </m:t>
                        </m:r>
                        <m:r>
                          <a:rPr lang="en-US" altLang="en-US" i="1">
                            <a:solidFill>
                              <a:srgbClr val="FF0000"/>
                            </a:solidFill>
                            <a:latin typeface="Cambria Math" charset="0"/>
                          </a:rPr>
                          <m:t>𝑌</m:t>
                        </m:r>
                      </m:e>
                    </m:acc>
                    <m:r>
                      <a:rPr lang="en-US" altLang="en-US" i="1">
                        <a:solidFill>
                          <a:srgbClr val="FF0000"/>
                        </a:solidFill>
                        <a:latin typeface="Cambria Math" panose="02040503050406030204" pitchFamily="18" charset="0"/>
                      </a:rPr>
                      <m:t> </m:t>
                    </m:r>
                  </m:oMath>
                </a14:m>
                <a:r>
                  <a:rPr lang="en-US" altLang="en-US" dirty="0">
                    <a:solidFill>
                      <a:srgbClr val="FF0000"/>
                    </a:solidFill>
                  </a:rPr>
                  <a:t>distribution is approximately normal if </a:t>
                </a:r>
                <a:r>
                  <a:rPr lang="en-US" altLang="en-US" i="1" dirty="0">
                    <a:solidFill>
                      <a:srgbClr val="FF0000"/>
                    </a:solidFill>
                  </a:rPr>
                  <a:t>n</a:t>
                </a:r>
                <a:r>
                  <a:rPr lang="en-US" altLang="en-US" dirty="0">
                    <a:solidFill>
                      <a:srgbClr val="FF0000"/>
                    </a:solidFill>
                  </a:rPr>
                  <a:t> is larger than 30</a:t>
                </a:r>
                <a:endParaRPr lang="en-US" altLang="en-US" i="1" dirty="0">
                  <a:solidFill>
                    <a:srgbClr val="FF0000"/>
                  </a:solidFill>
                </a:endParaRPr>
              </a:p>
              <a:p>
                <a:pPr>
                  <a:buFont typeface="Arial" charset="0"/>
                  <a:buChar char="•"/>
                </a:pPr>
                <a:r>
                  <a:rPr lang="en-US" altLang="en-US" sz="2400" dirty="0"/>
                  <a:t> This last fact is due to the </a:t>
                </a:r>
                <a:r>
                  <a:rPr lang="en-US" sz="2400" b="1" u="sng" cap="small" dirty="0"/>
                  <a:t>Central Limit Theorem (CLT)</a:t>
                </a:r>
                <a:endParaRPr lang="en-US" altLang="en-US" sz="2400" dirty="0"/>
              </a:p>
              <a:p>
                <a:pPr marL="0" indent="0" algn="ctr">
                  <a:buNone/>
                </a:pPr>
                <a:endParaRPr lang="en-US" altLang="en-US" sz="2400" dirty="0"/>
              </a:p>
              <a:p>
                <a:pPr marL="0" indent="0" algn="ctr">
                  <a:buNone/>
                </a:pPr>
                <a:endParaRPr lang="en-US" altLang="en-US" sz="2400" dirty="0"/>
              </a:p>
              <a:p>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2262" t="-212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85BC5B7D-D6B0-4550-9BAF-D21F2647AC79}" type="slidenum">
              <a:rPr lang="en-US" altLang="en-US" smtClean="0"/>
              <a:pPr>
                <a:defRPr/>
              </a:pPr>
              <a:t>31</a:t>
            </a:fld>
            <a:endParaRPr lang="en-US" altLang="en-US" dirty="0"/>
          </a:p>
        </p:txBody>
      </p:sp>
    </p:spTree>
    <p:extLst>
      <p:ext uri="{BB962C8B-B14F-4D97-AF65-F5344CB8AC3E}">
        <p14:creationId xmlns:p14="http://schemas.microsoft.com/office/powerpoint/2010/main" val="3580131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 calcmode="lin" valueType="num">
                                      <p:cBhvr additive="base">
                                        <p:cTn id="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4" end="4"/>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anim calcmode="lin" valueType="num">
                                      <p:cBhvr additive="base">
                                        <p:cTn id="11"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5997831" y="1905000"/>
                <a:ext cx="1100814" cy="62074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en-US" b="1" i="1" smtClean="0">
                              <a:solidFill>
                                <a:srgbClr val="7030A0"/>
                              </a:solidFill>
                              <a:latin typeface="Cambria Math" panose="02040503050406030204" pitchFamily="18" charset="0"/>
                            </a:rPr>
                          </m:ctrlPr>
                        </m:sSubPr>
                        <m:e>
                          <m:r>
                            <a:rPr lang="en-US" altLang="en-US" b="1" i="1">
                              <a:solidFill>
                                <a:srgbClr val="7030A0"/>
                              </a:solidFill>
                              <a:latin typeface="Cambria Math"/>
                              <a:ea typeface="Cambria Math"/>
                            </a:rPr>
                            <m:t>𝝈</m:t>
                          </m:r>
                        </m:e>
                        <m:sub>
                          <m:acc>
                            <m:accPr>
                              <m:chr m:val="̅"/>
                              <m:ctrlPr>
                                <a:rPr lang="en-US" altLang="en-US" b="1" i="1">
                                  <a:solidFill>
                                    <a:srgbClr val="7030A0"/>
                                  </a:solidFill>
                                  <a:latin typeface="Cambria Math" panose="02040503050406030204" pitchFamily="18" charset="0"/>
                                </a:rPr>
                              </m:ctrlPr>
                            </m:accPr>
                            <m:e>
                              <m:r>
                                <a:rPr lang="en-US" altLang="en-US" b="1" i="1">
                                  <a:solidFill>
                                    <a:srgbClr val="7030A0"/>
                                  </a:solidFill>
                                  <a:latin typeface="Cambria Math"/>
                                </a:rPr>
                                <m:t>𝒙</m:t>
                              </m:r>
                            </m:e>
                          </m:acc>
                        </m:sub>
                      </m:sSub>
                      <m:r>
                        <a:rPr lang="en-US" altLang="en-US" b="1" i="1">
                          <a:solidFill>
                            <a:srgbClr val="7030A0"/>
                          </a:solidFill>
                          <a:latin typeface="Cambria Math"/>
                        </a:rPr>
                        <m:t>=</m:t>
                      </m:r>
                      <m:f>
                        <m:fPr>
                          <m:ctrlPr>
                            <a:rPr lang="en-US" altLang="en-US" b="1" i="1">
                              <a:solidFill>
                                <a:srgbClr val="7030A0"/>
                              </a:solidFill>
                              <a:latin typeface="Cambria Math" panose="02040503050406030204" pitchFamily="18" charset="0"/>
                            </a:rPr>
                          </m:ctrlPr>
                        </m:fPr>
                        <m:num>
                          <m:sSub>
                            <m:sSubPr>
                              <m:ctrlPr>
                                <a:rPr lang="en-US" altLang="en-US" b="1" i="1">
                                  <a:solidFill>
                                    <a:srgbClr val="7030A0"/>
                                  </a:solidFill>
                                  <a:latin typeface="Cambria Math" panose="02040503050406030204" pitchFamily="18" charset="0"/>
                                </a:rPr>
                              </m:ctrlPr>
                            </m:sSubPr>
                            <m:e>
                              <m:r>
                                <a:rPr lang="en-US" altLang="en-US" b="1" i="1">
                                  <a:solidFill>
                                    <a:srgbClr val="7030A0"/>
                                  </a:solidFill>
                                  <a:latin typeface="Cambria Math"/>
                                  <a:ea typeface="Cambria Math"/>
                                </a:rPr>
                                <m:t>𝝈</m:t>
                              </m:r>
                            </m:e>
                            <m:sub>
                              <m:r>
                                <a:rPr lang="en-US" altLang="en-US" b="1" i="1">
                                  <a:solidFill>
                                    <a:srgbClr val="7030A0"/>
                                  </a:solidFill>
                                  <a:latin typeface="Cambria Math"/>
                                </a:rPr>
                                <m:t>𝒙</m:t>
                              </m:r>
                            </m:sub>
                          </m:sSub>
                        </m:num>
                        <m:den>
                          <m:rad>
                            <m:radPr>
                              <m:degHide m:val="on"/>
                              <m:ctrlPr>
                                <a:rPr lang="en-US" altLang="en-US" b="1" i="1">
                                  <a:solidFill>
                                    <a:srgbClr val="7030A0"/>
                                  </a:solidFill>
                                  <a:latin typeface="Cambria Math" panose="02040503050406030204" pitchFamily="18" charset="0"/>
                                </a:rPr>
                              </m:ctrlPr>
                            </m:radPr>
                            <m:deg/>
                            <m:e>
                              <m:r>
                                <a:rPr lang="en-US" altLang="en-US" b="1" i="1" smtClean="0">
                                  <a:solidFill>
                                    <a:srgbClr val="7030A0"/>
                                  </a:solidFill>
                                  <a:latin typeface="Cambria Math"/>
                                </a:rPr>
                                <m:t>𝟒</m:t>
                              </m:r>
                            </m:e>
                          </m:rad>
                        </m:den>
                      </m:f>
                    </m:oMath>
                  </m:oMathPara>
                </a14:m>
                <a:endParaRPr lang="en-US" dirty="0">
                  <a:solidFill>
                    <a:srgbClr val="7030A0"/>
                  </a:solidFill>
                </a:endParaRPr>
              </a:p>
            </p:txBody>
          </p:sp>
        </mc:Choice>
        <mc:Fallback xmlns="">
          <p:sp>
            <p:nvSpPr>
              <p:cNvPr id="2" name="Rectangle 1"/>
              <p:cNvSpPr>
                <a:spLocks noRot="1" noChangeAspect="1" noMove="1" noResize="1" noEditPoints="1" noAdjustHandles="1" noChangeArrowheads="1" noChangeShapeType="1" noTextEdit="1"/>
              </p:cNvSpPr>
              <p:nvPr/>
            </p:nvSpPr>
            <p:spPr>
              <a:xfrm>
                <a:off x="5997831" y="1905000"/>
                <a:ext cx="1100814" cy="620747"/>
              </a:xfrm>
              <a:prstGeom prst="rect">
                <a:avLst/>
              </a:prstGeom>
              <a:blipFill rotWithShape="1">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ectangle 11"/>
              <p:cNvSpPr/>
              <p:nvPr/>
            </p:nvSpPr>
            <p:spPr>
              <a:xfrm>
                <a:off x="5882190" y="3124200"/>
                <a:ext cx="1100814" cy="62074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en-US" b="1" i="1" smtClean="0">
                              <a:solidFill>
                                <a:srgbClr val="7030A0"/>
                              </a:solidFill>
                              <a:latin typeface="Cambria Math" panose="02040503050406030204" pitchFamily="18" charset="0"/>
                            </a:rPr>
                          </m:ctrlPr>
                        </m:sSubPr>
                        <m:e>
                          <m:r>
                            <a:rPr lang="en-US" altLang="en-US" b="1" i="1">
                              <a:solidFill>
                                <a:srgbClr val="7030A0"/>
                              </a:solidFill>
                              <a:latin typeface="Cambria Math"/>
                              <a:ea typeface="Cambria Math"/>
                            </a:rPr>
                            <m:t>𝝈</m:t>
                          </m:r>
                        </m:e>
                        <m:sub>
                          <m:acc>
                            <m:accPr>
                              <m:chr m:val="̅"/>
                              <m:ctrlPr>
                                <a:rPr lang="en-US" altLang="en-US" b="1" i="1">
                                  <a:solidFill>
                                    <a:srgbClr val="7030A0"/>
                                  </a:solidFill>
                                  <a:latin typeface="Cambria Math" panose="02040503050406030204" pitchFamily="18" charset="0"/>
                                </a:rPr>
                              </m:ctrlPr>
                            </m:accPr>
                            <m:e>
                              <m:r>
                                <a:rPr lang="en-US" altLang="en-US" b="1" i="1">
                                  <a:solidFill>
                                    <a:srgbClr val="7030A0"/>
                                  </a:solidFill>
                                  <a:latin typeface="Cambria Math"/>
                                </a:rPr>
                                <m:t>𝒙</m:t>
                              </m:r>
                            </m:e>
                          </m:acc>
                        </m:sub>
                      </m:sSub>
                      <m:r>
                        <a:rPr lang="en-US" altLang="en-US" b="1" i="1">
                          <a:solidFill>
                            <a:srgbClr val="7030A0"/>
                          </a:solidFill>
                          <a:latin typeface="Cambria Math"/>
                        </a:rPr>
                        <m:t>=</m:t>
                      </m:r>
                      <m:f>
                        <m:fPr>
                          <m:ctrlPr>
                            <a:rPr lang="en-US" altLang="en-US" b="1" i="1">
                              <a:solidFill>
                                <a:srgbClr val="7030A0"/>
                              </a:solidFill>
                              <a:latin typeface="Cambria Math" panose="02040503050406030204" pitchFamily="18" charset="0"/>
                            </a:rPr>
                          </m:ctrlPr>
                        </m:fPr>
                        <m:num>
                          <m:sSub>
                            <m:sSubPr>
                              <m:ctrlPr>
                                <a:rPr lang="en-US" altLang="en-US" b="1" i="1">
                                  <a:solidFill>
                                    <a:srgbClr val="7030A0"/>
                                  </a:solidFill>
                                  <a:latin typeface="Cambria Math" panose="02040503050406030204" pitchFamily="18" charset="0"/>
                                </a:rPr>
                              </m:ctrlPr>
                            </m:sSubPr>
                            <m:e>
                              <m:r>
                                <a:rPr lang="en-US" altLang="en-US" b="1" i="1">
                                  <a:solidFill>
                                    <a:srgbClr val="7030A0"/>
                                  </a:solidFill>
                                  <a:latin typeface="Cambria Math"/>
                                  <a:ea typeface="Cambria Math"/>
                                </a:rPr>
                                <m:t>𝝈</m:t>
                              </m:r>
                            </m:e>
                            <m:sub>
                              <m:r>
                                <a:rPr lang="en-US" altLang="en-US" b="1" i="1">
                                  <a:solidFill>
                                    <a:srgbClr val="7030A0"/>
                                  </a:solidFill>
                                  <a:latin typeface="Cambria Math"/>
                                </a:rPr>
                                <m:t>𝒙</m:t>
                              </m:r>
                            </m:sub>
                          </m:sSub>
                        </m:num>
                        <m:den>
                          <m:rad>
                            <m:radPr>
                              <m:degHide m:val="on"/>
                              <m:ctrlPr>
                                <a:rPr lang="en-US" altLang="en-US" b="1" i="1">
                                  <a:solidFill>
                                    <a:srgbClr val="7030A0"/>
                                  </a:solidFill>
                                  <a:latin typeface="Cambria Math" panose="02040503050406030204" pitchFamily="18" charset="0"/>
                                </a:rPr>
                              </m:ctrlPr>
                            </m:radPr>
                            <m:deg/>
                            <m:e>
                              <m:r>
                                <a:rPr lang="en-US" altLang="en-US" b="1" i="1" smtClean="0">
                                  <a:solidFill>
                                    <a:srgbClr val="7030A0"/>
                                  </a:solidFill>
                                  <a:latin typeface="Cambria Math"/>
                                </a:rPr>
                                <m:t>𝟕</m:t>
                              </m:r>
                            </m:e>
                          </m:rad>
                        </m:den>
                      </m:f>
                    </m:oMath>
                  </m:oMathPara>
                </a14:m>
                <a:endParaRPr lang="en-US" dirty="0">
                  <a:solidFill>
                    <a:srgbClr val="7030A0"/>
                  </a:solidFill>
                </a:endParaRPr>
              </a:p>
            </p:txBody>
          </p:sp>
        </mc:Choice>
        <mc:Fallback xmlns="">
          <p:sp>
            <p:nvSpPr>
              <p:cNvPr id="12" name="Rectangle 11"/>
              <p:cNvSpPr>
                <a:spLocks noRot="1" noChangeAspect="1" noMove="1" noResize="1" noEditPoints="1" noAdjustHandles="1" noChangeArrowheads="1" noChangeShapeType="1" noTextEdit="1"/>
              </p:cNvSpPr>
              <p:nvPr/>
            </p:nvSpPr>
            <p:spPr>
              <a:xfrm>
                <a:off x="5882190" y="3124200"/>
                <a:ext cx="1100814" cy="620747"/>
              </a:xfrm>
              <a:prstGeom prst="rect">
                <a:avLst/>
              </a:prstGeom>
              <a:blipFill rotWithShape="1">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12"/>
              <p:cNvSpPr/>
              <p:nvPr/>
            </p:nvSpPr>
            <p:spPr>
              <a:xfrm>
                <a:off x="5791200" y="4419600"/>
                <a:ext cx="1238672" cy="62074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en-US" b="1" i="1" smtClean="0">
                              <a:solidFill>
                                <a:srgbClr val="7030A0"/>
                              </a:solidFill>
                              <a:latin typeface="Cambria Math" panose="02040503050406030204" pitchFamily="18" charset="0"/>
                            </a:rPr>
                          </m:ctrlPr>
                        </m:sSubPr>
                        <m:e>
                          <m:r>
                            <a:rPr lang="en-US" altLang="en-US" b="1" i="1">
                              <a:solidFill>
                                <a:srgbClr val="7030A0"/>
                              </a:solidFill>
                              <a:latin typeface="Cambria Math"/>
                              <a:ea typeface="Cambria Math"/>
                            </a:rPr>
                            <m:t>𝝈</m:t>
                          </m:r>
                        </m:e>
                        <m:sub>
                          <m:acc>
                            <m:accPr>
                              <m:chr m:val="̅"/>
                              <m:ctrlPr>
                                <a:rPr lang="en-US" altLang="en-US" b="1" i="1">
                                  <a:solidFill>
                                    <a:srgbClr val="7030A0"/>
                                  </a:solidFill>
                                  <a:latin typeface="Cambria Math" panose="02040503050406030204" pitchFamily="18" charset="0"/>
                                </a:rPr>
                              </m:ctrlPr>
                            </m:accPr>
                            <m:e>
                              <m:r>
                                <a:rPr lang="en-US" altLang="en-US" b="1" i="1">
                                  <a:solidFill>
                                    <a:srgbClr val="7030A0"/>
                                  </a:solidFill>
                                  <a:latin typeface="Cambria Math"/>
                                </a:rPr>
                                <m:t>𝒙</m:t>
                              </m:r>
                            </m:e>
                          </m:acc>
                        </m:sub>
                      </m:sSub>
                      <m:r>
                        <a:rPr lang="en-US" altLang="en-US" b="1" i="1">
                          <a:solidFill>
                            <a:srgbClr val="7030A0"/>
                          </a:solidFill>
                          <a:latin typeface="Cambria Math"/>
                        </a:rPr>
                        <m:t>=</m:t>
                      </m:r>
                      <m:f>
                        <m:fPr>
                          <m:ctrlPr>
                            <a:rPr lang="en-US" altLang="en-US" b="1" i="1">
                              <a:solidFill>
                                <a:srgbClr val="7030A0"/>
                              </a:solidFill>
                              <a:latin typeface="Cambria Math" panose="02040503050406030204" pitchFamily="18" charset="0"/>
                            </a:rPr>
                          </m:ctrlPr>
                        </m:fPr>
                        <m:num>
                          <m:sSub>
                            <m:sSubPr>
                              <m:ctrlPr>
                                <a:rPr lang="en-US" altLang="en-US" b="1" i="1">
                                  <a:solidFill>
                                    <a:srgbClr val="7030A0"/>
                                  </a:solidFill>
                                  <a:latin typeface="Cambria Math" panose="02040503050406030204" pitchFamily="18" charset="0"/>
                                </a:rPr>
                              </m:ctrlPr>
                            </m:sSubPr>
                            <m:e>
                              <m:r>
                                <a:rPr lang="en-US" altLang="en-US" b="1" i="1">
                                  <a:solidFill>
                                    <a:srgbClr val="7030A0"/>
                                  </a:solidFill>
                                  <a:latin typeface="Cambria Math"/>
                                  <a:ea typeface="Cambria Math"/>
                                </a:rPr>
                                <m:t>𝝈</m:t>
                              </m:r>
                            </m:e>
                            <m:sub>
                              <m:r>
                                <a:rPr lang="en-US" altLang="en-US" b="1" i="1">
                                  <a:solidFill>
                                    <a:srgbClr val="7030A0"/>
                                  </a:solidFill>
                                  <a:latin typeface="Cambria Math"/>
                                </a:rPr>
                                <m:t>𝒙</m:t>
                              </m:r>
                            </m:sub>
                          </m:sSub>
                        </m:num>
                        <m:den>
                          <m:rad>
                            <m:radPr>
                              <m:degHide m:val="on"/>
                              <m:ctrlPr>
                                <a:rPr lang="en-US" altLang="en-US" b="1" i="1">
                                  <a:solidFill>
                                    <a:srgbClr val="7030A0"/>
                                  </a:solidFill>
                                  <a:latin typeface="Cambria Math" panose="02040503050406030204" pitchFamily="18" charset="0"/>
                                </a:rPr>
                              </m:ctrlPr>
                            </m:radPr>
                            <m:deg/>
                            <m:e>
                              <m:r>
                                <a:rPr lang="en-US" altLang="en-US" b="1" i="1" smtClean="0">
                                  <a:solidFill>
                                    <a:srgbClr val="7030A0"/>
                                  </a:solidFill>
                                  <a:latin typeface="Cambria Math"/>
                                </a:rPr>
                                <m:t>𝟏𝟎</m:t>
                              </m:r>
                            </m:e>
                          </m:rad>
                        </m:den>
                      </m:f>
                    </m:oMath>
                  </m:oMathPara>
                </a14:m>
                <a:endParaRPr lang="en-US" dirty="0">
                  <a:solidFill>
                    <a:srgbClr val="7030A0"/>
                  </a:solidFill>
                </a:endParaRPr>
              </a:p>
            </p:txBody>
          </p:sp>
        </mc:Choice>
        <mc:Fallback xmlns="">
          <p:sp>
            <p:nvSpPr>
              <p:cNvPr id="13" name="Rectangle 12"/>
              <p:cNvSpPr>
                <a:spLocks noRot="1" noChangeAspect="1" noMove="1" noResize="1" noEditPoints="1" noAdjustHandles="1" noChangeArrowheads="1" noChangeShapeType="1" noTextEdit="1"/>
              </p:cNvSpPr>
              <p:nvPr/>
            </p:nvSpPr>
            <p:spPr>
              <a:xfrm>
                <a:off x="5791200" y="4419600"/>
                <a:ext cx="1238672" cy="620747"/>
              </a:xfrm>
              <a:prstGeom prst="rect">
                <a:avLst/>
              </a:prstGeom>
              <a:blipFill rotWithShape="1">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p:cNvSpPr/>
              <p:nvPr/>
            </p:nvSpPr>
            <p:spPr>
              <a:xfrm>
                <a:off x="6293232" y="946666"/>
                <a:ext cx="51001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en-US" b="1" i="1" smtClean="0">
                              <a:solidFill>
                                <a:srgbClr val="7030A0"/>
                              </a:solidFill>
                              <a:latin typeface="Cambria Math" panose="02040503050406030204" pitchFamily="18" charset="0"/>
                            </a:rPr>
                          </m:ctrlPr>
                        </m:sSubPr>
                        <m:e>
                          <m:r>
                            <a:rPr lang="en-US" altLang="en-US" b="1" i="1">
                              <a:solidFill>
                                <a:srgbClr val="7030A0"/>
                              </a:solidFill>
                              <a:latin typeface="Cambria Math"/>
                              <a:ea typeface="Cambria Math"/>
                            </a:rPr>
                            <m:t>𝝈</m:t>
                          </m:r>
                        </m:e>
                        <m:sub>
                          <m:r>
                            <a:rPr lang="en-US" altLang="en-US" b="1" i="1" smtClean="0">
                              <a:solidFill>
                                <a:srgbClr val="7030A0"/>
                              </a:solidFill>
                              <a:latin typeface="Cambria Math"/>
                            </a:rPr>
                            <m:t>𝒙</m:t>
                          </m:r>
                        </m:sub>
                      </m:sSub>
                    </m:oMath>
                  </m:oMathPara>
                </a14:m>
                <a:endParaRPr lang="en-US" dirty="0">
                  <a:solidFill>
                    <a:srgbClr val="7030A0"/>
                  </a:solidFill>
                </a:endParaRPr>
              </a:p>
            </p:txBody>
          </p:sp>
        </mc:Choice>
        <mc:Fallback xmlns="">
          <p:sp>
            <p:nvSpPr>
              <p:cNvPr id="14" name="Rectangle 13"/>
              <p:cNvSpPr>
                <a:spLocks noRot="1" noChangeAspect="1" noMove="1" noResize="1" noEditPoints="1" noAdjustHandles="1" noChangeArrowheads="1" noChangeShapeType="1" noTextEdit="1"/>
              </p:cNvSpPr>
              <p:nvPr/>
            </p:nvSpPr>
            <p:spPr>
              <a:xfrm>
                <a:off x="6293232" y="946666"/>
                <a:ext cx="510011" cy="369332"/>
              </a:xfrm>
              <a:prstGeom prst="rect">
                <a:avLst/>
              </a:prstGeom>
              <a:blipFill rotWithShape="1">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Rectangle 15"/>
              <p:cNvSpPr/>
              <p:nvPr/>
            </p:nvSpPr>
            <p:spPr>
              <a:xfrm>
                <a:off x="2971800" y="838200"/>
                <a:ext cx="38985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en-US" b="1" i="1" smtClean="0">
                          <a:solidFill>
                            <a:srgbClr val="7030A0"/>
                          </a:solidFill>
                          <a:latin typeface="Cambria Math"/>
                        </a:rPr>
                        <m:t>𝒙</m:t>
                      </m:r>
                    </m:oMath>
                  </m:oMathPara>
                </a14:m>
                <a:endParaRPr lang="en-US" dirty="0">
                  <a:solidFill>
                    <a:srgbClr val="7030A0"/>
                  </a:solidFill>
                </a:endParaRPr>
              </a:p>
            </p:txBody>
          </p:sp>
        </mc:Choice>
        <mc:Fallback xmlns="">
          <p:sp>
            <p:nvSpPr>
              <p:cNvPr id="16" name="Rectangle 15"/>
              <p:cNvSpPr>
                <a:spLocks noRot="1" noChangeAspect="1" noMove="1" noResize="1" noEditPoints="1" noAdjustHandles="1" noChangeArrowheads="1" noChangeShapeType="1" noTextEdit="1"/>
              </p:cNvSpPr>
              <p:nvPr/>
            </p:nvSpPr>
            <p:spPr>
              <a:xfrm>
                <a:off x="2971800" y="838200"/>
                <a:ext cx="389850" cy="369332"/>
              </a:xfrm>
              <a:prstGeom prst="rect">
                <a:avLst/>
              </a:prstGeom>
              <a:blipFill rotWithShape="1">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angle 3"/>
              <p:cNvSpPr/>
              <p:nvPr/>
            </p:nvSpPr>
            <p:spPr>
              <a:xfrm>
                <a:off x="2971800" y="2243948"/>
                <a:ext cx="38985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en-US" b="1" i="1">
                              <a:solidFill>
                                <a:srgbClr val="7030A0"/>
                              </a:solidFill>
                              <a:latin typeface="Cambria Math" panose="02040503050406030204" pitchFamily="18" charset="0"/>
                            </a:rPr>
                          </m:ctrlPr>
                        </m:accPr>
                        <m:e>
                          <m:r>
                            <a:rPr lang="en-US" altLang="en-US" b="1" i="1">
                              <a:solidFill>
                                <a:srgbClr val="7030A0"/>
                              </a:solidFill>
                              <a:latin typeface="Cambria Math"/>
                            </a:rPr>
                            <m:t>𝒙</m:t>
                          </m:r>
                        </m:e>
                      </m:acc>
                    </m:oMath>
                  </m:oMathPara>
                </a14:m>
                <a:endParaRPr lang="en-US" dirty="0"/>
              </a:p>
            </p:txBody>
          </p:sp>
        </mc:Choice>
        <mc:Fallback xmlns="">
          <p:sp>
            <p:nvSpPr>
              <p:cNvPr id="4" name="Rectangle 3"/>
              <p:cNvSpPr>
                <a:spLocks noRot="1" noChangeAspect="1" noMove="1" noResize="1" noEditPoints="1" noAdjustHandles="1" noChangeArrowheads="1" noChangeShapeType="1" noTextEdit="1"/>
              </p:cNvSpPr>
              <p:nvPr/>
            </p:nvSpPr>
            <p:spPr>
              <a:xfrm>
                <a:off x="2971800" y="2243948"/>
                <a:ext cx="389850" cy="369332"/>
              </a:xfrm>
              <a:prstGeom prst="rect">
                <a:avLst/>
              </a:prstGeom>
              <a:blipFill rotWithShape="1">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p:cNvSpPr/>
              <p:nvPr/>
            </p:nvSpPr>
            <p:spPr>
              <a:xfrm>
                <a:off x="2986425" y="3702895"/>
                <a:ext cx="38985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en-US" b="1" i="1">
                              <a:solidFill>
                                <a:srgbClr val="7030A0"/>
                              </a:solidFill>
                              <a:latin typeface="Cambria Math" panose="02040503050406030204" pitchFamily="18" charset="0"/>
                            </a:rPr>
                          </m:ctrlPr>
                        </m:accPr>
                        <m:e>
                          <m:r>
                            <a:rPr lang="en-US" altLang="en-US" b="1" i="1">
                              <a:solidFill>
                                <a:srgbClr val="7030A0"/>
                              </a:solidFill>
                              <a:latin typeface="Cambria Math"/>
                            </a:rPr>
                            <m:t>𝒙</m:t>
                          </m:r>
                        </m:e>
                      </m:acc>
                    </m:oMath>
                  </m:oMathPara>
                </a14:m>
                <a:endParaRPr lang="en-US" dirty="0"/>
              </a:p>
            </p:txBody>
          </p:sp>
        </mc:Choice>
        <mc:Fallback xmlns="">
          <p:sp>
            <p:nvSpPr>
              <p:cNvPr id="5" name="Rectangle 4"/>
              <p:cNvSpPr>
                <a:spLocks noRot="1" noChangeAspect="1" noMove="1" noResize="1" noEditPoints="1" noAdjustHandles="1" noChangeArrowheads="1" noChangeShapeType="1" noTextEdit="1"/>
              </p:cNvSpPr>
              <p:nvPr/>
            </p:nvSpPr>
            <p:spPr>
              <a:xfrm>
                <a:off x="2986425" y="3702895"/>
                <a:ext cx="389850" cy="369332"/>
              </a:xfrm>
              <a:prstGeom prst="rect">
                <a:avLst/>
              </a:prstGeom>
              <a:blipFill rotWithShape="1">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p:cNvSpPr/>
              <p:nvPr/>
            </p:nvSpPr>
            <p:spPr>
              <a:xfrm>
                <a:off x="3176925" y="5105400"/>
                <a:ext cx="38985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en-US" b="1" i="1">
                              <a:solidFill>
                                <a:srgbClr val="7030A0"/>
                              </a:solidFill>
                              <a:latin typeface="Cambria Math" panose="02040503050406030204" pitchFamily="18" charset="0"/>
                            </a:rPr>
                          </m:ctrlPr>
                        </m:accPr>
                        <m:e>
                          <m:r>
                            <a:rPr lang="en-US" altLang="en-US" b="1" i="1">
                              <a:solidFill>
                                <a:srgbClr val="7030A0"/>
                              </a:solidFill>
                              <a:latin typeface="Cambria Math"/>
                            </a:rPr>
                            <m:t>𝒙</m:t>
                          </m:r>
                        </m:e>
                      </m:acc>
                    </m:oMath>
                  </m:oMathPara>
                </a14:m>
                <a:endParaRPr lang="en-US" dirty="0"/>
              </a:p>
            </p:txBody>
          </p:sp>
        </mc:Choice>
        <mc:Fallback xmlns="">
          <p:sp>
            <p:nvSpPr>
              <p:cNvPr id="7" name="Rectangle 6"/>
              <p:cNvSpPr>
                <a:spLocks noRot="1" noChangeAspect="1" noMove="1" noResize="1" noEditPoints="1" noAdjustHandles="1" noChangeArrowheads="1" noChangeShapeType="1" noTextEdit="1"/>
              </p:cNvSpPr>
              <p:nvPr/>
            </p:nvSpPr>
            <p:spPr>
              <a:xfrm>
                <a:off x="3176925" y="5105400"/>
                <a:ext cx="389850" cy="369332"/>
              </a:xfrm>
              <a:prstGeom prst="rect">
                <a:avLst/>
              </a:prstGeom>
              <a:blipFill rotWithShape="1">
                <a:blip r:embed="rId10"/>
                <a:stretch>
                  <a:fillRect/>
                </a:stretch>
              </a:blipFill>
            </p:spPr>
            <p:txBody>
              <a:bodyPr/>
              <a:lstStyle/>
              <a:p>
                <a:r>
                  <a:rPr lang="en-US">
                    <a:noFill/>
                  </a:rPr>
                  <a:t> </a:t>
                </a:r>
              </a:p>
            </p:txBody>
          </p:sp>
        </mc:Fallback>
      </mc:AlternateContent>
      <p:grpSp>
        <p:nvGrpSpPr>
          <p:cNvPr id="9" name="Group 8"/>
          <p:cNvGrpSpPr/>
          <p:nvPr/>
        </p:nvGrpSpPr>
        <p:grpSpPr>
          <a:xfrm>
            <a:off x="2133600" y="938272"/>
            <a:ext cx="5029200" cy="5499259"/>
            <a:chOff x="2133600" y="938272"/>
            <a:chExt cx="5029200" cy="5499259"/>
          </a:xfrm>
        </p:grpSpPr>
        <p:pic>
          <p:nvPicPr>
            <p:cNvPr id="14338" name="Picture 2" descr="simulation of CLT"/>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133600" y="938272"/>
              <a:ext cx="5029200" cy="4962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6" name="Straight Connector 5"/>
            <p:cNvCxnSpPr/>
            <p:nvPr/>
          </p:nvCxnSpPr>
          <p:spPr bwMode="auto">
            <a:xfrm>
              <a:off x="4648200" y="990600"/>
              <a:ext cx="0" cy="4953000"/>
            </a:xfrm>
            <a:prstGeom prst="line">
              <a:avLst/>
            </a:prstGeom>
            <a:solidFill>
              <a:schemeClr val="accent1"/>
            </a:solidFill>
            <a:ln w="57150" cap="flat" cmpd="sng" algn="ctr">
              <a:solidFill>
                <a:srgbClr val="00B0F0"/>
              </a:solidFill>
              <a:prstDash val="solid"/>
              <a:round/>
              <a:headEnd type="none" w="med" len="med"/>
              <a:tailEnd type="none" w="med" len="med"/>
            </a:ln>
            <a:effectLst/>
          </p:spPr>
        </p:cxnSp>
        <p:sp>
          <p:nvSpPr>
            <p:cNvPr id="8" name="TextBox 7"/>
            <p:cNvSpPr txBox="1"/>
            <p:nvPr/>
          </p:nvSpPr>
          <p:spPr>
            <a:xfrm>
              <a:off x="4343400" y="5791200"/>
              <a:ext cx="381000" cy="646331"/>
            </a:xfrm>
            <a:prstGeom prst="rect">
              <a:avLst/>
            </a:prstGeom>
            <a:noFill/>
          </p:spPr>
          <p:txBody>
            <a:bodyPr wrap="square" rtlCol="0">
              <a:spAutoFit/>
            </a:bodyPr>
            <a:lstStyle/>
            <a:p>
              <a:r>
                <a:rPr lang="en-US" sz="3600" b="1" i="1" dirty="0">
                  <a:solidFill>
                    <a:srgbClr val="00B0F0"/>
                  </a:solidFill>
                </a:rPr>
                <a:t>µ</a:t>
              </a:r>
              <a:endParaRPr lang="en-US" b="1" i="1" dirty="0">
                <a:solidFill>
                  <a:srgbClr val="00B0F0"/>
                </a:solidFill>
              </a:endParaRPr>
            </a:p>
          </p:txBody>
        </p:sp>
      </p:grpSp>
      <p:sp>
        <p:nvSpPr>
          <p:cNvPr id="3" name="TextBox 2"/>
          <p:cNvSpPr txBox="1"/>
          <p:nvPr/>
        </p:nvSpPr>
        <p:spPr>
          <a:xfrm>
            <a:off x="242371" y="272013"/>
            <a:ext cx="8736376" cy="646331"/>
          </a:xfrm>
          <a:prstGeom prst="rect">
            <a:avLst/>
          </a:prstGeom>
          <a:noFill/>
        </p:spPr>
        <p:txBody>
          <a:bodyPr wrap="square" rtlCol="0">
            <a:spAutoFit/>
          </a:bodyPr>
          <a:lstStyle/>
          <a:p>
            <a:r>
              <a:rPr lang="en-US" dirty="0"/>
              <a:t>The more data you pick for each sample, the more normal (and tighter) the distribution of the sample mean is.</a:t>
            </a:r>
          </a:p>
        </p:txBody>
      </p:sp>
      <p:sp>
        <p:nvSpPr>
          <p:cNvPr id="15" name="TextBox 14"/>
          <p:cNvSpPr txBox="1"/>
          <p:nvPr/>
        </p:nvSpPr>
        <p:spPr>
          <a:xfrm>
            <a:off x="6921876" y="858954"/>
            <a:ext cx="2222124" cy="1754326"/>
          </a:xfrm>
          <a:prstGeom prst="rect">
            <a:avLst/>
          </a:prstGeom>
          <a:noFill/>
        </p:spPr>
        <p:txBody>
          <a:bodyPr wrap="square" rtlCol="0">
            <a:spAutoFit/>
          </a:bodyPr>
          <a:lstStyle/>
          <a:p>
            <a:r>
              <a:rPr lang="en-US" dirty="0"/>
              <a:t>Note that the distribution of the original data is the distribution of a sample mean of size 1.</a:t>
            </a:r>
          </a:p>
        </p:txBody>
      </p:sp>
    </p:spTree>
    <p:extLst>
      <p:ext uri="{BB962C8B-B14F-4D97-AF65-F5344CB8AC3E}">
        <p14:creationId xmlns:p14="http://schemas.microsoft.com/office/powerpoint/2010/main" val="391741311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467600" y="1089025"/>
            <a:ext cx="1524000" cy="508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3" name="Picture 2" descr="http://johannesgijsbers.files.wordpress.com/2013/09/nmeth-2613-f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839" y="1089234"/>
            <a:ext cx="7010400" cy="508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10"/>
          <p:cNvSpPr txBox="1">
            <a:spLocks noRot="1" noChangeAspect="1" noMove="1" noResize="1" noEditPoints="1" noAdjustHandles="1" noChangeArrowheads="1" noChangeShapeType="1" noTextEdit="1"/>
          </p:cNvSpPr>
          <p:nvPr/>
        </p:nvSpPr>
        <p:spPr>
          <a:xfrm>
            <a:off x="7901533" y="2819400"/>
            <a:ext cx="885627" cy="524311"/>
          </a:xfrm>
          <a:prstGeom prst="rect">
            <a:avLst/>
          </a:prstGeom>
          <a:blipFill rotWithShape="0">
            <a:blip r:embed="rId4"/>
            <a:stretch>
              <a:fillRect/>
            </a:stretch>
          </a:blipFill>
        </p:spPr>
        <p:txBody>
          <a:bodyPr/>
          <a:lstStyle/>
          <a:p>
            <a:pPr>
              <a:defRPr/>
            </a:pPr>
            <a:r>
              <a:rPr lang="en-US" dirty="0">
                <a:noFill/>
                <a:ea typeface="MS PGothic" panose="020B0600070205080204" pitchFamily="34" charset="-128"/>
              </a:rPr>
              <a:t> </a:t>
            </a:r>
          </a:p>
        </p:txBody>
      </p:sp>
      <p:sp>
        <p:nvSpPr>
          <p:cNvPr id="12" name="TextBox 11"/>
          <p:cNvSpPr txBox="1">
            <a:spLocks noRot="1" noChangeAspect="1" noMove="1" noResize="1" noEditPoints="1" noAdjustHandles="1" noChangeArrowheads="1" noChangeShapeType="1" noTextEdit="1"/>
          </p:cNvSpPr>
          <p:nvPr/>
        </p:nvSpPr>
        <p:spPr>
          <a:xfrm>
            <a:off x="7854106" y="3810000"/>
            <a:ext cx="885627" cy="524311"/>
          </a:xfrm>
          <a:prstGeom prst="rect">
            <a:avLst/>
          </a:prstGeom>
          <a:blipFill rotWithShape="0">
            <a:blip r:embed="rId5"/>
            <a:stretch>
              <a:fillRect/>
            </a:stretch>
          </a:blipFill>
        </p:spPr>
        <p:txBody>
          <a:bodyPr/>
          <a:lstStyle/>
          <a:p>
            <a:pPr>
              <a:defRPr/>
            </a:pPr>
            <a:r>
              <a:rPr lang="en-US" dirty="0">
                <a:noFill/>
                <a:ea typeface="MS PGothic" panose="020B0600070205080204" pitchFamily="34" charset="-128"/>
              </a:rPr>
              <a:t> </a:t>
            </a:r>
          </a:p>
        </p:txBody>
      </p:sp>
      <p:sp>
        <p:nvSpPr>
          <p:cNvPr id="13" name="TextBox 12"/>
          <p:cNvSpPr txBox="1">
            <a:spLocks noRot="1" noChangeAspect="1" noMove="1" noResize="1" noEditPoints="1" noAdjustHandles="1" noChangeArrowheads="1" noChangeShapeType="1" noTextEdit="1"/>
          </p:cNvSpPr>
          <p:nvPr/>
        </p:nvSpPr>
        <p:spPr>
          <a:xfrm>
            <a:off x="7901533" y="4648200"/>
            <a:ext cx="1013867" cy="524311"/>
          </a:xfrm>
          <a:prstGeom prst="rect">
            <a:avLst/>
          </a:prstGeom>
          <a:blipFill rotWithShape="0">
            <a:blip r:embed="rId6"/>
            <a:stretch>
              <a:fillRect/>
            </a:stretch>
          </a:blipFill>
        </p:spPr>
        <p:txBody>
          <a:bodyPr/>
          <a:lstStyle/>
          <a:p>
            <a:pPr>
              <a:defRPr/>
            </a:pPr>
            <a:r>
              <a:rPr lang="en-US" dirty="0">
                <a:noFill/>
                <a:ea typeface="MS PGothic" panose="020B0600070205080204" pitchFamily="34" charset="-128"/>
              </a:rPr>
              <a:t> </a:t>
            </a:r>
          </a:p>
        </p:txBody>
      </p:sp>
      <p:sp>
        <p:nvSpPr>
          <p:cNvPr id="14" name="TextBox 13"/>
          <p:cNvSpPr txBox="1">
            <a:spLocks noRot="1" noChangeAspect="1" noMove="1" noResize="1" noEditPoints="1" noAdjustHandles="1" noChangeArrowheads="1" noChangeShapeType="1" noTextEdit="1"/>
          </p:cNvSpPr>
          <p:nvPr/>
        </p:nvSpPr>
        <p:spPr>
          <a:xfrm>
            <a:off x="7854106" y="5524155"/>
            <a:ext cx="1013867" cy="524311"/>
          </a:xfrm>
          <a:prstGeom prst="rect">
            <a:avLst/>
          </a:prstGeom>
          <a:blipFill rotWithShape="0">
            <a:blip r:embed="rId7"/>
            <a:stretch>
              <a:fillRect/>
            </a:stretch>
          </a:blipFill>
        </p:spPr>
        <p:txBody>
          <a:bodyPr/>
          <a:lstStyle/>
          <a:p>
            <a:pPr>
              <a:defRPr/>
            </a:pPr>
            <a:r>
              <a:rPr lang="en-US" dirty="0">
                <a:noFill/>
                <a:ea typeface="MS PGothic" panose="020B0600070205080204" pitchFamily="34" charset="-128"/>
              </a:rPr>
              <a:t> </a:t>
            </a:r>
          </a:p>
        </p:txBody>
      </p:sp>
      <p:sp>
        <p:nvSpPr>
          <p:cNvPr id="15" name="Rectangle 14"/>
          <p:cNvSpPr>
            <a:spLocks noRot="1" noChangeAspect="1" noMove="1" noResize="1" noEditPoints="1" noAdjustHandles="1" noChangeArrowheads="1" noChangeShapeType="1" noTextEdit="1"/>
          </p:cNvSpPr>
          <p:nvPr/>
        </p:nvSpPr>
        <p:spPr>
          <a:xfrm>
            <a:off x="8153400" y="1670480"/>
            <a:ext cx="397096" cy="369332"/>
          </a:xfrm>
          <a:prstGeom prst="rect">
            <a:avLst/>
          </a:prstGeom>
          <a:blipFill rotWithShape="0">
            <a:blip r:embed="rId8"/>
            <a:stretch>
              <a:fillRect/>
            </a:stretch>
          </a:blipFill>
        </p:spPr>
        <p:txBody>
          <a:bodyPr/>
          <a:lstStyle/>
          <a:p>
            <a:pPr>
              <a:defRPr/>
            </a:pPr>
            <a:r>
              <a:rPr lang="en-US" dirty="0">
                <a:noFill/>
                <a:ea typeface="MS PGothic" panose="020B0600070205080204" pitchFamily="34" charset="-128"/>
              </a:rPr>
              <a:t> </a:t>
            </a:r>
          </a:p>
        </p:txBody>
      </p:sp>
      <p:sp>
        <p:nvSpPr>
          <p:cNvPr id="16" name="Rectangle 15"/>
          <p:cNvSpPr>
            <a:spLocks noRot="1" noChangeAspect="1" noMove="1" noResize="1" noEditPoints="1" noAdjustHandles="1" noChangeArrowheads="1" noChangeShapeType="1" noTextEdit="1"/>
          </p:cNvSpPr>
          <p:nvPr/>
        </p:nvSpPr>
        <p:spPr>
          <a:xfrm>
            <a:off x="5617339" y="2590800"/>
            <a:ext cx="387221" cy="369332"/>
          </a:xfrm>
          <a:prstGeom prst="rect">
            <a:avLst/>
          </a:prstGeom>
          <a:blipFill rotWithShape="0">
            <a:blip r:embed="rId9"/>
            <a:stretch>
              <a:fillRect r="-21875"/>
            </a:stretch>
          </a:blipFill>
        </p:spPr>
        <p:txBody>
          <a:bodyPr/>
          <a:lstStyle/>
          <a:p>
            <a:pPr>
              <a:defRPr/>
            </a:pPr>
            <a:r>
              <a:rPr lang="en-US" dirty="0">
                <a:noFill/>
                <a:ea typeface="MS PGothic" panose="020B0600070205080204" pitchFamily="34" charset="-128"/>
              </a:rPr>
              <a:t> </a:t>
            </a:r>
          </a:p>
        </p:txBody>
      </p:sp>
      <p:sp>
        <p:nvSpPr>
          <p:cNvPr id="17" name="Rectangle 16"/>
          <p:cNvSpPr>
            <a:spLocks noRot="1" noChangeAspect="1" noMove="1" noResize="1" noEditPoints="1" noAdjustHandles="1" noChangeArrowheads="1" noChangeShapeType="1" noTextEdit="1"/>
          </p:cNvSpPr>
          <p:nvPr/>
        </p:nvSpPr>
        <p:spPr>
          <a:xfrm>
            <a:off x="5037909" y="1025436"/>
            <a:ext cx="387221" cy="369332"/>
          </a:xfrm>
          <a:prstGeom prst="rect">
            <a:avLst/>
          </a:prstGeom>
          <a:blipFill rotWithShape="0">
            <a:blip r:embed="rId10"/>
            <a:stretch>
              <a:fillRect/>
            </a:stretch>
          </a:blipFill>
        </p:spPr>
        <p:txBody>
          <a:bodyPr/>
          <a:lstStyle/>
          <a:p>
            <a:pPr>
              <a:defRPr/>
            </a:pPr>
            <a:r>
              <a:rPr lang="en-US" dirty="0">
                <a:noFill/>
                <a:ea typeface="MS PGothic" panose="020B0600070205080204" pitchFamily="34" charset="-128"/>
              </a:rPr>
              <a:t> </a:t>
            </a:r>
          </a:p>
        </p:txBody>
      </p:sp>
      <p:sp>
        <p:nvSpPr>
          <p:cNvPr id="15371" name="Rectangle 3">
            <a:hlinkClick r:id="rId11"/>
          </p:cNvPr>
          <p:cNvSpPr>
            <a:spLocks noChangeArrowheads="1"/>
          </p:cNvSpPr>
          <p:nvPr/>
        </p:nvSpPr>
        <p:spPr bwMode="auto">
          <a:xfrm>
            <a:off x="1989138" y="6345238"/>
            <a:ext cx="60960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120000"/>
              <a:buChar char="•"/>
              <a:defRPr sz="3200">
                <a:solidFill>
                  <a:schemeClr val="tx1"/>
                </a:solidFill>
                <a:latin typeface="Tahoma" pitchFamily="34" charset="0"/>
                <a:ea typeface="ＭＳ Ｐゴシック" pitchFamily="34" charset="-128"/>
              </a:defRPr>
            </a:lvl1pPr>
            <a:lvl2pPr marL="742950" indent="-285750">
              <a:spcBef>
                <a:spcPct val="20000"/>
              </a:spcBef>
              <a:buFont typeface="Tahoma" pitchFamily="34" charset="0"/>
              <a:buChar char="–"/>
              <a:defRPr sz="2800">
                <a:solidFill>
                  <a:schemeClr val="tx1"/>
                </a:solidFill>
                <a:latin typeface="Tahoma" pitchFamily="34" charset="0"/>
                <a:ea typeface="ＭＳ Ｐゴシック" pitchFamily="34" charset="-128"/>
              </a:defRPr>
            </a:lvl2pPr>
            <a:lvl3pPr marL="1143000" indent="-228600">
              <a:spcBef>
                <a:spcPct val="20000"/>
              </a:spcBef>
              <a:buClr>
                <a:schemeClr val="hlink"/>
              </a:buClr>
              <a:buSzPct val="120000"/>
              <a:buChar char="•"/>
              <a:defRPr sz="2400">
                <a:solidFill>
                  <a:schemeClr val="tx1"/>
                </a:solidFill>
                <a:latin typeface="Tahoma" pitchFamily="34" charset="0"/>
                <a:ea typeface="ＭＳ Ｐゴシック" pitchFamily="34" charset="-128"/>
              </a:defRPr>
            </a:lvl3pPr>
            <a:lvl4pPr marL="1600200" indent="-228600">
              <a:spcBef>
                <a:spcPct val="20000"/>
              </a:spcBef>
              <a:buFont typeface="Tahoma" pitchFamily="34" charset="0"/>
              <a:buChar char="–"/>
              <a:defRPr sz="2000">
                <a:solidFill>
                  <a:schemeClr val="tx1"/>
                </a:solidFill>
                <a:latin typeface="Tahoma" pitchFamily="34" charset="0"/>
                <a:ea typeface="ＭＳ Ｐゴシック" pitchFamily="34" charset="-128"/>
              </a:defRPr>
            </a:lvl4pPr>
            <a:lvl5pPr marL="2057400" indent="-228600">
              <a:spcBef>
                <a:spcPct val="20000"/>
              </a:spcBef>
              <a:buClr>
                <a:schemeClr val="hlink"/>
              </a:buClr>
              <a:buSzPct val="80000"/>
              <a:buFont typeface="Wingdings" pitchFamily="2" charset="2"/>
              <a:buChar char="v"/>
              <a:defRPr sz="2000">
                <a:solidFill>
                  <a:schemeClr val="tx1"/>
                </a:solidFill>
                <a:latin typeface="Tahoma" pitchFamily="34" charset="0"/>
                <a:ea typeface="ＭＳ Ｐゴシック" pitchFamily="34" charset="-128"/>
              </a:defRPr>
            </a:lvl5pPr>
            <a:lvl6pPr marL="2514600" indent="-228600" eaLnBrk="0" fontAlgn="base" hangingPunct="0">
              <a:spcBef>
                <a:spcPct val="20000"/>
              </a:spcBef>
              <a:spcAft>
                <a:spcPct val="0"/>
              </a:spcAft>
              <a:buClr>
                <a:schemeClr val="hlink"/>
              </a:buClr>
              <a:buSzPct val="80000"/>
              <a:buFont typeface="Wingdings" pitchFamily="2" charset="2"/>
              <a:buChar char="v"/>
              <a:defRPr sz="2000">
                <a:solidFill>
                  <a:schemeClr val="tx1"/>
                </a:solidFill>
                <a:latin typeface="Tahoma" pitchFamily="34" charset="0"/>
                <a:ea typeface="ＭＳ Ｐゴシック" pitchFamily="34" charset="-128"/>
              </a:defRPr>
            </a:lvl6pPr>
            <a:lvl7pPr marL="2971800" indent="-228600" eaLnBrk="0" fontAlgn="base" hangingPunct="0">
              <a:spcBef>
                <a:spcPct val="20000"/>
              </a:spcBef>
              <a:spcAft>
                <a:spcPct val="0"/>
              </a:spcAft>
              <a:buClr>
                <a:schemeClr val="hlink"/>
              </a:buClr>
              <a:buSzPct val="80000"/>
              <a:buFont typeface="Wingdings" pitchFamily="2" charset="2"/>
              <a:buChar char="v"/>
              <a:defRPr sz="2000">
                <a:solidFill>
                  <a:schemeClr val="tx1"/>
                </a:solidFill>
                <a:latin typeface="Tahoma" pitchFamily="34" charset="0"/>
                <a:ea typeface="ＭＳ Ｐゴシック" pitchFamily="34" charset="-128"/>
              </a:defRPr>
            </a:lvl7pPr>
            <a:lvl8pPr marL="3429000" indent="-228600" eaLnBrk="0" fontAlgn="base" hangingPunct="0">
              <a:spcBef>
                <a:spcPct val="20000"/>
              </a:spcBef>
              <a:spcAft>
                <a:spcPct val="0"/>
              </a:spcAft>
              <a:buClr>
                <a:schemeClr val="hlink"/>
              </a:buClr>
              <a:buSzPct val="80000"/>
              <a:buFont typeface="Wingdings" pitchFamily="2" charset="2"/>
              <a:buChar char="v"/>
              <a:defRPr sz="2000">
                <a:solidFill>
                  <a:schemeClr val="tx1"/>
                </a:solidFill>
                <a:latin typeface="Tahoma" pitchFamily="34" charset="0"/>
                <a:ea typeface="ＭＳ Ｐゴシック" pitchFamily="34" charset="-128"/>
              </a:defRPr>
            </a:lvl8pPr>
            <a:lvl9pPr marL="3886200" indent="-228600" eaLnBrk="0" fontAlgn="base" hangingPunct="0">
              <a:spcBef>
                <a:spcPct val="20000"/>
              </a:spcBef>
              <a:spcAft>
                <a:spcPct val="0"/>
              </a:spcAft>
              <a:buClr>
                <a:schemeClr val="hlink"/>
              </a:buClr>
              <a:buSzPct val="80000"/>
              <a:buFont typeface="Wingdings" pitchFamily="2" charset="2"/>
              <a:buChar char="v"/>
              <a:defRPr sz="2000">
                <a:solidFill>
                  <a:schemeClr val="tx1"/>
                </a:solidFill>
                <a:latin typeface="Tahoma" pitchFamily="34" charset="0"/>
                <a:ea typeface="ＭＳ Ｐゴシック" pitchFamily="34" charset="-128"/>
              </a:defRPr>
            </a:lvl9pPr>
          </a:lstStyle>
          <a:p>
            <a:pPr>
              <a:spcBef>
                <a:spcPct val="0"/>
              </a:spcBef>
              <a:buClrTx/>
              <a:buSzTx/>
              <a:buFontTx/>
              <a:buNone/>
            </a:pPr>
            <a:r>
              <a:rPr lang="en-US" altLang="en-US" sz="1800" dirty="0"/>
              <a:t>http://onlinestatbook.com/stat_sim/sampling_dist/</a:t>
            </a:r>
          </a:p>
        </p:txBody>
      </p:sp>
      <p:sp>
        <p:nvSpPr>
          <p:cNvPr id="18" name="TextBox 17"/>
          <p:cNvSpPr txBox="1"/>
          <p:nvPr/>
        </p:nvSpPr>
        <p:spPr>
          <a:xfrm>
            <a:off x="131597" y="126973"/>
            <a:ext cx="8736376" cy="1077218"/>
          </a:xfrm>
          <a:prstGeom prst="rect">
            <a:avLst/>
          </a:prstGeom>
          <a:noFill/>
        </p:spPr>
        <p:txBody>
          <a:bodyPr wrap="square" rtlCol="0">
            <a:spAutoFit/>
          </a:bodyPr>
          <a:lstStyle/>
          <a:p>
            <a:r>
              <a:rPr lang="en-US" sz="1600" dirty="0"/>
              <a:t>The more data you pick for each sample, the more normal (and tighter) the distribution of the sample mean is. </a:t>
            </a:r>
          </a:p>
          <a:p>
            <a:r>
              <a:rPr lang="en-US" sz="1600" dirty="0"/>
              <a:t>If original data is approx. normal, then the distribution of the sample mean will be approx. normal, regardless of sample size.</a:t>
            </a:r>
          </a:p>
        </p:txBody>
      </p:sp>
    </p:spTree>
    <p:extLst>
      <p:ext uri="{BB962C8B-B14F-4D97-AF65-F5344CB8AC3E}">
        <p14:creationId xmlns:p14="http://schemas.microsoft.com/office/powerpoint/2010/main" val="201566093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8">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fade">
                                      <p:cBhvr>
                                        <p:cTn id="11" dur="500"/>
                                        <p:tgtEl>
                                          <p:spTgt spid="15"/>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10" presetClass="entr" presetSubtype="0" fill="hold" nodeType="click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10" presetClass="entr" presetSubtype="0" fill="hold" nodeType="click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fade">
                                      <p:cBhvr>
                                        <p:cTn id="26" dur="500"/>
                                        <p:tgtEl>
                                          <p:spTgt spid="13"/>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fade">
                                      <p:cBhvr>
                                        <p:cTn id="3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iflg.uk.com/captcha/dice1.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62392" y="583141"/>
            <a:ext cx="2133616" cy="2191543"/>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data:image/jpeg;base64,/9j/4AAQSkZJRgABAQAAAQABAAD/2wCEAAkGBxQTERQUExQUFRUWGRYaGBcYFBQbGBscFhUXGBcbGBYYHiggHBonGxQXITEhJSkrLjAuGB81ODMsNygtLisBCgoKDg0OFBAPFCwZFBwsKysrLCwrKzcsLCwsNys3Nyw3LCsrLCwsLDcsKysrLCwrLCsrKysrLCsrKywrLCsrK//AABEIALUAsAMBIgACEQEDEQH/xAAcAAEAAQUBAQAAAAAAAAAAAAAABQECBAYHAwj/xAA+EAACAQICBwMJBwMEAwAAAAABAgADEQQhBQYSMUFRYSJxgRMyUnKRobHB0QcjQmKS4fAzssJTgqLxFBUX/8QAFgEBAQEAAAAAAAAAAAAAAAAAAAEC/8QAGBEBAQEBAQAAAAAAAAAAAAAAAAERMSH/2gAMAwEAAhEDEQA/AO4xEQEREBERARExsVjVTIm7HcozY+HzgZMSNNaq/EUhyHaf2nIe+WHCIfO2n9Zifduk0Sl5WRBwVL/ST2Sow6jzdpfVdh7r2k0S0SMWtUXcQ45MLN+oZH2TIoaQVjsm6Nybj3HcZdGXERKEREBERAREQEREBERAShNszLatQKCWNgN5kdVc1M2yXgvPq30ktF9bFs+VPsr6fE+qPmZZRpKt7DM7ycye88ZW8ptTOqv2pQtLC0ptQLy0oWnmWlC0C/alrgEWIuOst2pQtA9KNdk3dpfRJzHc3yMksPiFcXU944jvEhy0oGINwbEcfkeYllRPRMTBY0P2Tk3Lgeo+ky5oIiICIiAiIgJbUcKCSbAZky6RGJxHlGy8xTl+Yjj3DhJRSpUNRgzZAeav+R6/CXbUxsVjqdPOpURB+d1X4mW4bHU6n9OpTf1HVvgZlWVtSm1LNqUvAvLS3alm1KFoF+1KbUs2pQtAv2pbtSwtLDUED1LShaeJqzwxGORM3dE9ZlHxMDLbP5EbweYkno3SG12H8/geDAcR15ia/h8clTzKiP6rK3wMyKdTPPd0394PMRKNpiYuErk9ljdrXB4MOY68xMqbQiIgIieOLr7C3tc7lHMncIGNj6t7oNwHbPQ7l7z8O+avrfpk4ahenbyjkIlxkCQSTbooJtNlxFLYpgXuSbseZO+ahrvox6+HBpjaek22q+lkVYDrssbdZlXJ9Ll3Ys7MzHezG5MgqWJrUagek7KwNxYmbU4WoLrv4g5MDyZTmD0MjcRgwN/7noBxM0jreomsLYzC7b5VEOy/XK4P85TYrzVPs90O2GwxNQFXqNtbJ3qALKD13nxmzNUtMVXoWlrPPBqhlkD2atLDUMsiBWJSIERrRpQ4ejdLbbsES+4Egkk9wUn2TleltpiWZmZjvYm5M6drjo561AGmNp6ThwvpABlZR1sxt1AnPnC1Blv4g5MDyZTmD0M1EaqlerScPTdlI3WJnaNSNOnF4YM/9RDst1yyM5ficGBv/nd1nStQtDth8OS4KtUIbZO8C3ZBHA8bdYo6Fgqe3RXgy32TyI+XCZuGrbQ5EZMORG+WYOnsoo42z7zvnnXOw4f8LWV/8W9uXj0klVmRETSEwgdusfRpD/kw+S/3TNmFoofd7XFyze05e60lF+PS6H2yF2psNQZSFxuHt2hu49P2mVQmkdA4au21VoozelazfqGctwOgcNRO1ToorekRdv1NcyQLTyZoF7VJZKRArEpECsSkQKxKRArI/H6Ew9Y7VSkjN6VrN+oZyQiBG4HQOGottU6SBvSIu3ta5k/ovD7TXO5c/HgJjUKJdrD/AK6ydooEWw3DefiTAydqWVkDKVO4gg+MiNJacSkpYkBR+Jt3gN5MitE62LXqFFLXAvZlABF7G3tHtgbXo6sWpi/nC6t3qbH4TJkZoird6w4XVv1L9VMk5uItc5HukZhahFKmB6K/2iSsg8O3YUchb9OXymaIk690FqtTZmAVipYqdm4NjmM7X42k9SxqNYqQQd2YIN+vETket+jzRxFQW7NQmoh57R7Q7wx94kVq/rY+FfyTkmi5z/JfivTmIwdnxuj/AMVPMcV4ju5iRspo7S5W2e0p3Hp05iTDUqdcbSkBuY3HvHORURE9cThmQ2YePA9xnjArEpECsSkQKxKRArLqaFjYZmKVIsbCS9OmlFNpt53Dif2gXUKS0kuxtzPE9BIzH6Q2gSxCotz0AHEmYOltOIGvWqKvJeQ7hn4zXNftJeTwqBTlWYC49EKXNj1so7jA13WDTxrPtHJR5i8hzP5j7t0mPs7pl3qVj5qjYHUsQW9gUe2c7wVGri8QKNEXJ3ngo4sx5TuGhdGrh6KUk3KMzxJ4k95mqib0J/Vfqg9zH6yckJoUfet0Qe9v2k3ECQVUbL1F/NcdzZ/G8nZE6ZpWKuPVbxzX339sUQOn9FriaWw2TDNG4q3zHAjlOMayaJem5Souyw9hHNTxHw4zubtILSWDp1rrURXF9xHw5SSq1f7NtINUwzU3zNFgAfysLr8DNyw+IZDdT4cD3yN0Vomjh1K0U2Axue0zEnqWJPhM4CQbLg8etRbEA81PyM8a+jwc6Z/2nf4HjISmxBBBsRxkzg8WHyOT+493WBhOhBsQQestku7XFmAI6/XeJi1MIv4SR0OfvgYUT2OFblfuhcK3HKB4z3oYYt0H83T3pYYDfmZlJbMtkozJgXpsUk2ju4DiTNR1q0+UG1kajXCLwAG8noPeTJXHYs1GvuAyUch9ZyDW3TW3WqNfIEovchI95BPiJYPSvj7sTcszHMnMkn+bpvuN1ap4jC0aNYuDSCWZGsQQmy28EEG5yI5TS/s60M1ep/5NQfdIexf8Tc+4fGdQLWFzkBvMWojdE6Iw2BpHyYCLvd2N2PVmPw909tG6eo1nKIW2rEi6kAgb7X7+M0bWTWDyz7/u1PYHP85HM8OQmZqFd6r1bXCLsjqznIDwHvEYOp6vr/UbmQv6R9WMl5jaOw3k6arxAz7zmffMmagTzxFEOpU7iJ6RA5XrxWrU2pKGZB2w2ySLsNkrmOFtoiQejNairhK5upOT8R61t46zp2ueghiaJtk4zB7swbcbZ94JnDNN4RgWVhZlyI+h4g7wZMHVkIIuMweMvAmgfZxrASxwtU3IuaZPIb1+ftnQgJlVAJpmM05iKdaodvzXI2Cq7NgcuF91je83YCaprjou166jskAVOlsg/dawPcOssGz6r6z08Yuz5tZd6+kOY5ycvPnuviqmHqrVpEqyG4I/m6du1T06uNwyVl84izryYed/OsWDacHXGyBxG+eWkKoIAG+YYlDIKXmra4ayeT+4pEbQzdt4B+Z5DxktrHpQYag9TiB2e8mw95A8ZxTSelDckm5JJJ5k7zLIjcdWsa74pe2zXDFrsSCAMjb1tmP/AJ1Sasz1KrNSLFhTAscyTYtvtnwmTqBoxkpGs4s1QDZB3hN49pz8BNmxmLWkhdzYD2k8AOpi0e+GoKihEUKqiwUCwAHACQWvekPJYWwyNVgnhZmb3IR4zXNKabeqx2mKrwRSQB3kbzNlq6FXG4KglcuCAjhge0DskAm++6sb35xg5PS8ria60aILOx8AOJJ4ATvGpOgFooiDNaebN6dQjM+H0kZq9q1Rwg2cOn3j5F2N2bvPBRvsMpvuDwwpoFHDeeZ4mXo94iJQiIgJo2vGqCVh5ReyQPOA83jZhxS/s4TeZQiBwHRmp2Jp42jU2V2EcMagcWsN42T2rkZWt4zpAEk9KaL8mSy+Z/b+0jwJmqoBKlLixzB3iXASzEYhKa7TsqLzYgD3yDRtZtSWN2ww2l/0iQGHqE5EdCe7lMz7L9G4jDCt5RGpqWUqGte9u0bcpuGHqq42kYMOYII909gJdEowBAYbj7jxEstLdHNcMniIxT7KMeQ/Ye+QaP8AaFRq16JFFS5V1OyCLlRcG1+NyD4TUtWNRnaoK2LGyoN1pXBJ5bdtw6TogmNpHSCUV2mzJ81RvJ+nWXRnKJoWu2mb1TTB7NLL/eRmfAG3iZM6M1gqVK6oypstcWF7jIkZ8d3KanpPVDGV8TVUKFRqjt5Usuzsu5YGwNybHdaIjF1YwrYzEhBfYXtVDwCg7r8zunYlsByA+AkTq3oKng6Ip08zvZj5zHmfpNl0TgfKNtMOwv8AyI+QjozdCYKw8ow7TDsjkv1MlYiaCIiAiIgIiIFCJB6R0Vs3ZBlxXl3dJOxA1ACQWueGLYcOM/JsGPq2IJ8L38DN6x+iw12SwblwP0MhqtPerC3AqeR+ImeK5HT0vUw1TbpnvX8LDkR850rV/TVPF0RUp9zLxU8jNC1v0AaBNhekfMb0b/gb5Hj3yA1Q0u+DxqXJ8lUISoOGeQPeDLfUd1wbWdf5vl+mzamepH1+U8aXnDvE99MLekehB+XzmVa9UqBVLMbAAknoN85vprTRd2cnf5o9FeA7+J6zbNd8QUwVQjcSgY8lLi/hw8ZzrQ+iK2OrWQEUwe3UO4DiBzbpLEbhqBhjUdq581bqvVjvPgMvGb4JiaOwSUaS06Ysqiw+ZPU75NaM0YalibhOfE93TrHVNG4E1TyQbz8hNlRAAABYDICKdMKAALAbhLpZEIiJQiIgIiICIiAiIgJ44nDK4swvy5juPCe0QNfx+gyVZbLVRhYowFyOWeR900XF/Z1QaqrB6lMBgfJm3A3sC2dvbOtS2pTDCzAEciAZMGv0KBBBOVpkvmCDuMzW0ZT4Ar6rMB7L2ln/AKtfTqfqH0kwa3idFnMWVlPO27qDlLMLgD5tNRlwUCw7yMhNpXRdPiC3rEsPYcpmKoAsAAOQjBD6P0GFsatmPojzR9ZMiImgiIgIiICIiAiIgIiICIiAiIgIiICIiAiIgIiICIiAiIgIiIH/2Q=="/>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dirty="0">
              <a:solidFill>
                <a:srgbClr val="FFFFFF"/>
              </a:solidFill>
              <a:ea typeface="ＭＳ Ｐゴシック" pitchFamily="34" charset="-128"/>
            </a:endParaRPr>
          </a:p>
        </p:txBody>
      </p:sp>
      <p:sp>
        <p:nvSpPr>
          <p:cNvPr id="5" name="AutoShape 6" descr="data:image/jpeg;base64,/9j/4AAQSkZJRgABAQAAAQABAAD/2wCEAAkGBxQTERQUExQUFRUWGRYaGBcYFBQbGBscFhUXGBcbGBYYHiggHBonGxQXITEhJSkrLjAuGB81ODMsNygtLisBCgoKDg0OFBAPFCwZFBwsKysrLCwrKzcsLCwsNys3Nyw3LCsrLCwsLDcsKysrLCwrLCsrKysrLCsrKywrLCsrK//AABEIALUAsAMBIgACEQEDEQH/xAAcAAEAAQUBAQAAAAAAAAAAAAAABQECBAYHAwj/xAA+EAACAQICBwMJBwMEAwAAAAABAgADEQQhBQYSMUFRYSJxgRMyUnKRobHB0QcjQmKS4fAzssJTgqLxFBUX/8QAFgEBAQEAAAAAAAAAAAAAAAAAAAEC/8QAGBEBAQEBAQAAAAAAAAAAAAAAAAERMSH/2gAMAwEAAhEDEQA/AO4xEQEREBERARExsVjVTIm7HcozY+HzgZMSNNaq/EUhyHaf2nIe+WHCIfO2n9Zifduk0Sl5WRBwVL/ST2Sow6jzdpfVdh7r2k0S0SMWtUXcQ45MLN+oZH2TIoaQVjsm6Nybj3HcZdGXERKEREBERAREQEREBERAShNszLatQKCWNgN5kdVc1M2yXgvPq30ktF9bFs+VPsr6fE+qPmZZRpKt7DM7ycye88ZW8ptTOqv2pQtLC0ptQLy0oWnmWlC0C/alrgEWIuOst2pQtA9KNdk3dpfRJzHc3yMksPiFcXU944jvEhy0oGINwbEcfkeYllRPRMTBY0P2Tk3Lgeo+ky5oIiICIiAiIgJbUcKCSbAZky6RGJxHlGy8xTl+Yjj3DhJRSpUNRgzZAeav+R6/CXbUxsVjqdPOpURB+d1X4mW4bHU6n9OpTf1HVvgZlWVtSm1LNqUvAvLS3alm1KFoF+1KbUs2pQtAv2pbtSwtLDUED1LShaeJqzwxGORM3dE9ZlHxMDLbP5EbweYkno3SG12H8/geDAcR15ia/h8clTzKiP6rK3wMyKdTPPd0394PMRKNpiYuErk9ljdrXB4MOY68xMqbQiIgIieOLr7C3tc7lHMncIGNj6t7oNwHbPQ7l7z8O+avrfpk4ahenbyjkIlxkCQSTbooJtNlxFLYpgXuSbseZO+ahrvox6+HBpjaek22q+lkVYDrssbdZlXJ9Ll3Ys7MzHezG5MgqWJrUagek7KwNxYmbU4WoLrv4g5MDyZTmD0MjcRgwN/7noBxM0jreomsLYzC7b5VEOy/XK4P85TYrzVPs90O2GwxNQFXqNtbJ3qALKD13nxmzNUtMVXoWlrPPBqhlkD2atLDUMsiBWJSIERrRpQ4ejdLbbsES+4Egkk9wUn2TleltpiWZmZjvYm5M6drjo561AGmNp6ThwvpABlZR1sxt1AnPnC1Blv4g5MDyZTmD0M1EaqlerScPTdlI3WJnaNSNOnF4YM/9RDst1yyM5ficGBv/nd1nStQtDth8OS4KtUIbZO8C3ZBHA8bdYo6Fgqe3RXgy32TyI+XCZuGrbQ5EZMORG+WYOnsoo42z7zvnnXOw4f8LWV/8W9uXj0klVmRETSEwgdusfRpD/kw+S/3TNmFoofd7XFyze05e60lF+PS6H2yF2psNQZSFxuHt2hu49P2mVQmkdA4au21VoozelazfqGctwOgcNRO1ToorekRdv1NcyQLTyZoF7VJZKRArEpECsSkQKxKRArI/H6Ew9Y7VSkjN6VrN+oZyQiBG4HQOGottU6SBvSIu3ta5k/ovD7TXO5c/HgJjUKJdrD/AK6ydooEWw3DefiTAydqWVkDKVO4gg+MiNJacSkpYkBR+Jt3gN5MitE62LXqFFLXAvZlABF7G3tHtgbXo6sWpi/nC6t3qbH4TJkZoird6w4XVv1L9VMk5uItc5HukZhahFKmB6K/2iSsg8O3YUchb9OXymaIk690FqtTZmAVipYqdm4NjmM7X42k9SxqNYqQQd2YIN+vETket+jzRxFQW7NQmoh57R7Q7wx94kVq/rY+FfyTkmi5z/JfivTmIwdnxuj/AMVPMcV4ju5iRspo7S5W2e0p3Hp05iTDUqdcbSkBuY3HvHORURE9cThmQ2YePA9xnjArEpECsSkQKxKRArLqaFjYZmKVIsbCS9OmlFNpt53Dif2gXUKS0kuxtzPE9BIzH6Q2gSxCotz0AHEmYOltOIGvWqKvJeQ7hn4zXNftJeTwqBTlWYC49EKXNj1so7jA13WDTxrPtHJR5i8hzP5j7t0mPs7pl3qVj5qjYHUsQW9gUe2c7wVGri8QKNEXJ3ngo4sx5TuGhdGrh6KUk3KMzxJ4k95mqib0J/Vfqg9zH6yckJoUfet0Qe9v2k3ECQVUbL1F/NcdzZ/G8nZE6ZpWKuPVbxzX339sUQOn9FriaWw2TDNG4q3zHAjlOMayaJem5Souyw9hHNTxHw4zubtILSWDp1rrURXF9xHw5SSq1f7NtINUwzU3zNFgAfysLr8DNyw+IZDdT4cD3yN0Vomjh1K0U2Axue0zEnqWJPhM4CQbLg8etRbEA81PyM8a+jwc6Z/2nf4HjISmxBBBsRxkzg8WHyOT+493WBhOhBsQQestku7XFmAI6/XeJi1MIv4SR0OfvgYUT2OFblfuhcK3HKB4z3oYYt0H83T3pYYDfmZlJbMtkozJgXpsUk2ju4DiTNR1q0+UG1kajXCLwAG8noPeTJXHYs1GvuAyUch9ZyDW3TW3WqNfIEovchI95BPiJYPSvj7sTcszHMnMkn+bpvuN1ap4jC0aNYuDSCWZGsQQmy28EEG5yI5TS/s60M1ep/5NQfdIexf8Tc+4fGdQLWFzkBvMWojdE6Iw2BpHyYCLvd2N2PVmPw909tG6eo1nKIW2rEi6kAgb7X7+M0bWTWDyz7/u1PYHP85HM8OQmZqFd6r1bXCLsjqznIDwHvEYOp6vr/UbmQv6R9WMl5jaOw3k6arxAz7zmffMmagTzxFEOpU7iJ6RA5XrxWrU2pKGZB2w2ySLsNkrmOFtoiQejNairhK5upOT8R61t46zp2ueghiaJtk4zB7swbcbZ94JnDNN4RgWVhZlyI+h4g7wZMHVkIIuMweMvAmgfZxrASxwtU3IuaZPIb1+ftnQgJlVAJpmM05iKdaodvzXI2Cq7NgcuF91je83YCaprjou166jskAVOlsg/dawPcOssGz6r6z08Yuz5tZd6+kOY5ycvPnuviqmHqrVpEqyG4I/m6du1T06uNwyVl84izryYed/OsWDacHXGyBxG+eWkKoIAG+YYlDIKXmra4ayeT+4pEbQzdt4B+Z5DxktrHpQYag9TiB2e8mw95A8ZxTSelDckm5JJJ5k7zLIjcdWsa74pe2zXDFrsSCAMjb1tmP/AJ1Sasz1KrNSLFhTAscyTYtvtnwmTqBoxkpGs4s1QDZB3hN49pz8BNmxmLWkhdzYD2k8AOpi0e+GoKihEUKqiwUCwAHACQWvekPJYWwyNVgnhZmb3IR4zXNKabeqx2mKrwRSQB3kbzNlq6FXG4KglcuCAjhge0DskAm++6sb35xg5PS8ria60aILOx8AOJJ4ATvGpOgFooiDNaebN6dQjM+H0kZq9q1Rwg2cOn3j5F2N2bvPBRvsMpvuDwwpoFHDeeZ4mXo94iJQiIgJo2vGqCVh5ReyQPOA83jZhxS/s4TeZQiBwHRmp2Jp42jU2V2EcMagcWsN42T2rkZWt4zpAEk9KaL8mSy+Z/b+0jwJmqoBKlLixzB3iXASzEYhKa7TsqLzYgD3yDRtZtSWN2ww2l/0iQGHqE5EdCe7lMz7L9G4jDCt5RGpqWUqGte9u0bcpuGHqq42kYMOYII909gJdEowBAYbj7jxEstLdHNcMniIxT7KMeQ/Ye+QaP8AaFRq16JFFS5V1OyCLlRcG1+NyD4TUtWNRnaoK2LGyoN1pXBJ5bdtw6TogmNpHSCUV2mzJ81RvJ+nWXRnKJoWu2mb1TTB7NLL/eRmfAG3iZM6M1gqVK6oypstcWF7jIkZ8d3KanpPVDGV8TVUKFRqjt5Usuzsu5YGwNybHdaIjF1YwrYzEhBfYXtVDwCg7r8zunYlsByA+AkTq3oKng6Ip08zvZj5zHmfpNl0TgfKNtMOwv8AyI+QjozdCYKw8ow7TDsjkv1MlYiaCIiAiIgIiIFCJB6R0Vs3ZBlxXl3dJOxA1ACQWueGLYcOM/JsGPq2IJ8L38DN6x+iw12SwblwP0MhqtPerC3AqeR+ImeK5HT0vUw1TbpnvX8LDkR850rV/TVPF0RUp9zLxU8jNC1v0AaBNhekfMb0b/gb5Hj3yA1Q0u+DxqXJ8lUISoOGeQPeDLfUd1wbWdf5vl+mzamepH1+U8aXnDvE99MLekehB+XzmVa9UqBVLMbAAknoN85vprTRd2cnf5o9FeA7+J6zbNd8QUwVQjcSgY8lLi/hw8ZzrQ+iK2OrWQEUwe3UO4DiBzbpLEbhqBhjUdq581bqvVjvPgMvGb4JiaOwSUaS06Ysqiw+ZPU75NaM0YalibhOfE93TrHVNG4E1TyQbz8hNlRAAABYDICKdMKAALAbhLpZEIiJQiIgIiICIiAiIgJ44nDK4swvy5juPCe0QNfx+gyVZbLVRhYowFyOWeR900XF/Z1QaqrB6lMBgfJm3A3sC2dvbOtS2pTDCzAEciAZMGv0KBBBOVpkvmCDuMzW0ZT4Ar6rMB7L2ln/AKtfTqfqH0kwa3idFnMWVlPO27qDlLMLgD5tNRlwUCw7yMhNpXRdPiC3rEsPYcpmKoAsAAOQjBD6P0GFsatmPojzR9ZMiImgiIgIiICIiAiIgIiICIiAiIgIiICIiAiIgIiICIiAiIgIiIH/2Q=="/>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dirty="0">
              <a:solidFill>
                <a:srgbClr val="FFFFFF"/>
              </a:solidFill>
              <a:ea typeface="ＭＳ Ｐゴシック" pitchFamily="34" charset="-128"/>
            </a:endParaRPr>
          </a:p>
        </p:txBody>
      </p:sp>
      <p:pic>
        <p:nvPicPr>
          <p:cNvPr id="1031"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25000" y="1908467"/>
            <a:ext cx="2111048" cy="21710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descr="http://www.iflg.uk.com/captcha/dice3.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77267" y="612508"/>
            <a:ext cx="2105025" cy="2162176"/>
          </a:xfrm>
          <a:prstGeom prst="rect">
            <a:avLst/>
          </a:prstGeom>
          <a:noFill/>
          <a:extLst>
            <a:ext uri="{909E8E84-426E-40DD-AFC4-6F175D3DCCD1}">
              <a14:hiddenFill xmlns:a14="http://schemas.microsoft.com/office/drawing/2010/main">
                <a:solidFill>
                  <a:srgbClr val="FFFFFF"/>
                </a:solidFill>
              </a14:hiddenFill>
            </a:ext>
          </a:extLst>
        </p:spPr>
      </p:pic>
      <p:pic>
        <p:nvPicPr>
          <p:cNvPr id="1035" name="Picture 11" descr="http://www.workforcewellness.co.uk/captcha/dice4.gi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27691" y="648933"/>
            <a:ext cx="2003018" cy="2057400"/>
          </a:xfrm>
          <a:prstGeom prst="rect">
            <a:avLst/>
          </a:prstGeom>
          <a:noFill/>
          <a:extLst>
            <a:ext uri="{909E8E84-426E-40DD-AFC4-6F175D3DCCD1}">
              <a14:hiddenFill xmlns:a14="http://schemas.microsoft.com/office/drawing/2010/main">
                <a:solidFill>
                  <a:srgbClr val="FFFFFF"/>
                </a:solidFill>
              </a14:hiddenFill>
            </a:ext>
          </a:extLst>
        </p:spPr>
      </p:pic>
      <p:pic>
        <p:nvPicPr>
          <p:cNvPr id="1037" name="Picture 13" descr="http://www.iflg.uk.com/captcha/dice5.gif"/>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62392" y="656295"/>
            <a:ext cx="2105025" cy="2152650"/>
          </a:xfrm>
          <a:prstGeom prst="rect">
            <a:avLst/>
          </a:prstGeom>
          <a:noFill/>
          <a:extLst>
            <a:ext uri="{909E8E84-426E-40DD-AFC4-6F175D3DCCD1}">
              <a14:hiddenFill xmlns:a14="http://schemas.microsoft.com/office/drawing/2010/main">
                <a:solidFill>
                  <a:srgbClr val="FFFFFF"/>
                </a:solidFill>
              </a14:hiddenFill>
            </a:ext>
          </a:extLst>
        </p:spPr>
      </p:pic>
      <p:pic>
        <p:nvPicPr>
          <p:cNvPr id="1039" name="Picture 15" descr="http://38.media.tumblr.com/35cfc567ab5232c0e56205e9c6daefc9/tumblr_ntbq7yG9Tf1tlfm47o1_250.gif"/>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90983" y="622034"/>
            <a:ext cx="2105025" cy="2152650"/>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p:cNvCxnSpPr/>
          <p:nvPr/>
        </p:nvCxnSpPr>
        <p:spPr>
          <a:xfrm>
            <a:off x="1143000" y="1066800"/>
            <a:ext cx="0" cy="5181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307975" y="1409700"/>
            <a:ext cx="2130425"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307975" y="995067"/>
            <a:ext cx="758825" cy="369332"/>
          </a:xfrm>
          <a:prstGeom prst="rect">
            <a:avLst/>
          </a:prstGeom>
          <a:noFill/>
        </p:spPr>
        <p:txBody>
          <a:bodyPr wrap="square" rtlCol="0">
            <a:spAutoFit/>
          </a:bodyPr>
          <a:lstStyle/>
          <a:p>
            <a:pPr algn="ctr" eaLnBrk="0" fontAlgn="base" hangingPunct="0">
              <a:spcBef>
                <a:spcPct val="0"/>
              </a:spcBef>
              <a:spcAft>
                <a:spcPct val="0"/>
              </a:spcAft>
            </a:pPr>
            <a:r>
              <a:rPr lang="en-US" dirty="0">
                <a:solidFill>
                  <a:srgbClr val="FFFFFF"/>
                </a:solidFill>
                <a:ea typeface="ＭＳ Ｐゴシック" pitchFamily="34" charset="-128"/>
              </a:rPr>
              <a:t>Trial</a:t>
            </a:r>
          </a:p>
        </p:txBody>
      </p:sp>
      <p:sp>
        <p:nvSpPr>
          <p:cNvPr id="11" name="TextBox 10"/>
          <p:cNvSpPr txBox="1"/>
          <p:nvPr/>
        </p:nvSpPr>
        <p:spPr>
          <a:xfrm>
            <a:off x="1295400" y="995067"/>
            <a:ext cx="1219200" cy="369332"/>
          </a:xfrm>
          <a:prstGeom prst="rect">
            <a:avLst/>
          </a:prstGeom>
          <a:noFill/>
        </p:spPr>
        <p:txBody>
          <a:bodyPr wrap="square" rtlCol="0">
            <a:spAutoFit/>
          </a:bodyPr>
          <a:lstStyle/>
          <a:p>
            <a:pPr algn="ctr" eaLnBrk="0" fontAlgn="base" hangingPunct="0">
              <a:spcBef>
                <a:spcPct val="0"/>
              </a:spcBef>
              <a:spcAft>
                <a:spcPct val="0"/>
              </a:spcAft>
            </a:pPr>
            <a:r>
              <a:rPr lang="en-US" dirty="0">
                <a:solidFill>
                  <a:srgbClr val="FFFFFF"/>
                </a:solidFill>
                <a:ea typeface="ＭＳ Ｐゴシック" pitchFamily="34" charset="-128"/>
              </a:rPr>
              <a:t>Value (x)</a:t>
            </a:r>
          </a:p>
        </p:txBody>
      </p:sp>
      <p:sp>
        <p:nvSpPr>
          <p:cNvPr id="12" name="TextBox 11"/>
          <p:cNvSpPr txBox="1"/>
          <p:nvPr/>
        </p:nvSpPr>
        <p:spPr>
          <a:xfrm>
            <a:off x="460375" y="1600200"/>
            <a:ext cx="454025" cy="369332"/>
          </a:xfrm>
          <a:prstGeom prst="rect">
            <a:avLst/>
          </a:prstGeom>
          <a:noFill/>
        </p:spPr>
        <p:txBody>
          <a:bodyPr wrap="square" rtlCol="0">
            <a:spAutoFit/>
          </a:bodyPr>
          <a:lstStyle/>
          <a:p>
            <a:pPr algn="ctr" eaLnBrk="0" fontAlgn="base" hangingPunct="0">
              <a:spcBef>
                <a:spcPct val="0"/>
              </a:spcBef>
              <a:spcAft>
                <a:spcPct val="0"/>
              </a:spcAft>
            </a:pPr>
            <a:r>
              <a:rPr lang="en-US" dirty="0">
                <a:solidFill>
                  <a:srgbClr val="FFFFFF"/>
                </a:solidFill>
                <a:ea typeface="ＭＳ Ｐゴシック" pitchFamily="34" charset="-128"/>
              </a:rPr>
              <a:t>X</a:t>
            </a:r>
            <a:r>
              <a:rPr lang="en-US" baseline="-25000" dirty="0">
                <a:solidFill>
                  <a:srgbClr val="FFFFFF"/>
                </a:solidFill>
                <a:ea typeface="ＭＳ Ｐゴシック" pitchFamily="34" charset="-128"/>
              </a:rPr>
              <a:t>1</a:t>
            </a:r>
          </a:p>
        </p:txBody>
      </p:sp>
      <p:sp>
        <p:nvSpPr>
          <p:cNvPr id="19" name="TextBox 18"/>
          <p:cNvSpPr txBox="1"/>
          <p:nvPr/>
        </p:nvSpPr>
        <p:spPr>
          <a:xfrm>
            <a:off x="460375" y="2068286"/>
            <a:ext cx="454025" cy="369332"/>
          </a:xfrm>
          <a:prstGeom prst="rect">
            <a:avLst/>
          </a:prstGeom>
          <a:noFill/>
        </p:spPr>
        <p:txBody>
          <a:bodyPr wrap="square" rtlCol="0">
            <a:spAutoFit/>
          </a:bodyPr>
          <a:lstStyle/>
          <a:p>
            <a:pPr algn="ctr" eaLnBrk="0" fontAlgn="base" hangingPunct="0">
              <a:spcBef>
                <a:spcPct val="0"/>
              </a:spcBef>
              <a:spcAft>
                <a:spcPct val="0"/>
              </a:spcAft>
            </a:pPr>
            <a:r>
              <a:rPr lang="en-US" dirty="0">
                <a:solidFill>
                  <a:srgbClr val="FFFFFF"/>
                </a:solidFill>
                <a:ea typeface="ＭＳ Ｐゴシック" pitchFamily="34" charset="-128"/>
              </a:rPr>
              <a:t>X</a:t>
            </a:r>
            <a:r>
              <a:rPr lang="en-US" baseline="-25000" dirty="0">
                <a:solidFill>
                  <a:srgbClr val="FFFFFF"/>
                </a:solidFill>
                <a:ea typeface="ＭＳ Ｐゴシック" pitchFamily="34" charset="-128"/>
              </a:rPr>
              <a:t>2</a:t>
            </a:r>
          </a:p>
        </p:txBody>
      </p:sp>
      <p:sp>
        <p:nvSpPr>
          <p:cNvPr id="20" name="TextBox 19"/>
          <p:cNvSpPr txBox="1"/>
          <p:nvPr/>
        </p:nvSpPr>
        <p:spPr>
          <a:xfrm>
            <a:off x="460374" y="2590018"/>
            <a:ext cx="454025" cy="369332"/>
          </a:xfrm>
          <a:prstGeom prst="rect">
            <a:avLst/>
          </a:prstGeom>
          <a:noFill/>
        </p:spPr>
        <p:txBody>
          <a:bodyPr wrap="square" rtlCol="0">
            <a:spAutoFit/>
          </a:bodyPr>
          <a:lstStyle/>
          <a:p>
            <a:pPr algn="ctr" eaLnBrk="0" fontAlgn="base" hangingPunct="0">
              <a:spcBef>
                <a:spcPct val="0"/>
              </a:spcBef>
              <a:spcAft>
                <a:spcPct val="0"/>
              </a:spcAft>
            </a:pPr>
            <a:r>
              <a:rPr lang="en-US" dirty="0">
                <a:solidFill>
                  <a:srgbClr val="FFFFFF"/>
                </a:solidFill>
                <a:ea typeface="ＭＳ Ｐゴシック" pitchFamily="34" charset="-128"/>
              </a:rPr>
              <a:t>X</a:t>
            </a:r>
            <a:r>
              <a:rPr lang="en-US" baseline="-25000" dirty="0">
                <a:solidFill>
                  <a:srgbClr val="FFFFFF"/>
                </a:solidFill>
                <a:ea typeface="ＭＳ Ｐゴシック" pitchFamily="34" charset="-128"/>
              </a:rPr>
              <a:t>3</a:t>
            </a:r>
          </a:p>
        </p:txBody>
      </p:sp>
      <mc:AlternateContent xmlns:mc="http://schemas.openxmlformats.org/markup-compatibility/2006" xmlns:a14="http://schemas.microsoft.com/office/drawing/2010/main">
        <mc:Choice Requires="a14">
          <p:sp>
            <p:nvSpPr>
              <p:cNvPr id="21" name="TextBox 20"/>
              <p:cNvSpPr txBox="1"/>
              <p:nvPr/>
            </p:nvSpPr>
            <p:spPr>
              <a:xfrm>
                <a:off x="460374" y="3111750"/>
                <a:ext cx="454025" cy="369332"/>
              </a:xfrm>
              <a:prstGeom prst="rect">
                <a:avLst/>
              </a:prstGeom>
              <a:noFill/>
            </p:spPr>
            <p:txBody>
              <a:bodyPr wrap="square" rtlCol="0">
                <a:spAutoFit/>
              </a:bodyPr>
              <a:lstStyle/>
              <a:p>
                <a:pPr algn="ctr" eaLnBrk="0" fontAlgn="base" hangingPunct="0">
                  <a:spcBef>
                    <a:spcPct val="0"/>
                  </a:spcBef>
                  <a:spcAft>
                    <a:spcPct val="0"/>
                  </a:spcAft>
                </a:pPr>
                <a:r>
                  <a:rPr lang="en-US" dirty="0">
                    <a:solidFill>
                      <a:srgbClr val="FFFFFF"/>
                    </a:solidFill>
                    <a:ea typeface="ＭＳ Ｐゴシック" pitchFamily="34" charset="-128"/>
                  </a:rPr>
                  <a:t>X</a:t>
                </a:r>
                <a14:m>
                  <m:oMath xmlns:m="http://schemas.openxmlformats.org/officeDocument/2006/math">
                    <m:r>
                      <a:rPr lang="en-US" i="1" baseline="-25000" dirty="0" smtClean="0">
                        <a:solidFill>
                          <a:srgbClr val="FFFFFF"/>
                        </a:solidFill>
                        <a:latin typeface="Cambria Math"/>
                      </a:rPr>
                      <m:t>4</m:t>
                    </m:r>
                  </m:oMath>
                </a14:m>
                <a:endParaRPr lang="en-US" baseline="-25000" dirty="0">
                  <a:solidFill>
                    <a:srgbClr val="FFFFFF"/>
                  </a:solidFill>
                  <a:ea typeface="ＭＳ Ｐゴシック" pitchFamily="34" charset="-128"/>
                </a:endParaRPr>
              </a:p>
            </p:txBody>
          </p:sp>
        </mc:Choice>
        <mc:Fallback xmlns="">
          <p:sp>
            <p:nvSpPr>
              <p:cNvPr id="21" name="TextBox 20"/>
              <p:cNvSpPr txBox="1">
                <a:spLocks noRot="1" noChangeAspect="1" noMove="1" noResize="1" noEditPoints="1" noAdjustHandles="1" noChangeArrowheads="1" noChangeShapeType="1" noTextEdit="1"/>
              </p:cNvSpPr>
              <p:nvPr/>
            </p:nvSpPr>
            <p:spPr>
              <a:xfrm>
                <a:off x="460374" y="3111750"/>
                <a:ext cx="454025" cy="369332"/>
              </a:xfrm>
              <a:prstGeom prst="rect">
                <a:avLst/>
              </a:prstGeom>
              <a:blipFill rotWithShape="1">
                <a:blip r:embed="rId8"/>
                <a:stretch>
                  <a:fillRect l="-6757" t="-8197" b="-24590"/>
                </a:stretch>
              </a:blipFill>
            </p:spPr>
            <p:txBody>
              <a:bodyPr/>
              <a:lstStyle/>
              <a:p>
                <a:r>
                  <a:rPr lang="en-US">
                    <a:noFill/>
                  </a:rPr>
                  <a:t> </a:t>
                </a:r>
              </a:p>
            </p:txBody>
          </p:sp>
        </mc:Fallback>
      </mc:AlternateContent>
      <p:sp>
        <p:nvSpPr>
          <p:cNvPr id="22" name="TextBox 21"/>
          <p:cNvSpPr txBox="1"/>
          <p:nvPr/>
        </p:nvSpPr>
        <p:spPr>
          <a:xfrm>
            <a:off x="460373" y="3657600"/>
            <a:ext cx="454025" cy="369332"/>
          </a:xfrm>
          <a:prstGeom prst="rect">
            <a:avLst/>
          </a:prstGeom>
          <a:noFill/>
        </p:spPr>
        <p:txBody>
          <a:bodyPr wrap="square" rtlCol="0">
            <a:spAutoFit/>
          </a:bodyPr>
          <a:lstStyle/>
          <a:p>
            <a:pPr algn="ctr" eaLnBrk="0" fontAlgn="base" hangingPunct="0">
              <a:spcBef>
                <a:spcPct val="0"/>
              </a:spcBef>
              <a:spcAft>
                <a:spcPct val="0"/>
              </a:spcAft>
            </a:pPr>
            <a:r>
              <a:rPr lang="en-US" dirty="0">
                <a:solidFill>
                  <a:srgbClr val="FFFFFF"/>
                </a:solidFill>
                <a:ea typeface="ＭＳ Ｐゴシック" pitchFamily="34" charset="-128"/>
              </a:rPr>
              <a:t>X</a:t>
            </a:r>
            <a:r>
              <a:rPr lang="en-US" baseline="-25000" dirty="0">
                <a:solidFill>
                  <a:srgbClr val="FFFFFF"/>
                </a:solidFill>
                <a:ea typeface="ＭＳ Ｐゴシック" pitchFamily="34" charset="-128"/>
              </a:rPr>
              <a:t>5</a:t>
            </a:r>
          </a:p>
        </p:txBody>
      </p:sp>
      <p:sp>
        <p:nvSpPr>
          <p:cNvPr id="23" name="TextBox 22"/>
          <p:cNvSpPr txBox="1"/>
          <p:nvPr/>
        </p:nvSpPr>
        <p:spPr>
          <a:xfrm>
            <a:off x="460375" y="4114800"/>
            <a:ext cx="454025" cy="369332"/>
          </a:xfrm>
          <a:prstGeom prst="rect">
            <a:avLst/>
          </a:prstGeom>
          <a:noFill/>
        </p:spPr>
        <p:txBody>
          <a:bodyPr wrap="square" rtlCol="0">
            <a:spAutoFit/>
          </a:bodyPr>
          <a:lstStyle/>
          <a:p>
            <a:pPr algn="ctr" eaLnBrk="0" fontAlgn="base" hangingPunct="0">
              <a:spcBef>
                <a:spcPct val="0"/>
              </a:spcBef>
              <a:spcAft>
                <a:spcPct val="0"/>
              </a:spcAft>
            </a:pPr>
            <a:r>
              <a:rPr lang="en-US" dirty="0">
                <a:solidFill>
                  <a:srgbClr val="FFFFFF"/>
                </a:solidFill>
                <a:ea typeface="ＭＳ Ｐゴシック" pitchFamily="34" charset="-128"/>
              </a:rPr>
              <a:t>…</a:t>
            </a:r>
          </a:p>
        </p:txBody>
      </p:sp>
      <mc:AlternateContent xmlns:mc="http://schemas.openxmlformats.org/markup-compatibility/2006" xmlns:a14="http://schemas.microsoft.com/office/drawing/2010/main">
        <mc:Choice Requires="a14">
          <p:sp>
            <p:nvSpPr>
              <p:cNvPr id="24" name="TextBox 23"/>
              <p:cNvSpPr txBox="1"/>
              <p:nvPr/>
            </p:nvSpPr>
            <p:spPr>
              <a:xfrm>
                <a:off x="155575" y="4725660"/>
                <a:ext cx="835023" cy="369332"/>
              </a:xfrm>
              <a:prstGeom prst="rect">
                <a:avLst/>
              </a:prstGeom>
              <a:noFill/>
            </p:spPr>
            <p:txBody>
              <a:bodyPr wrap="square" rtlCol="0">
                <a:spAutoFit/>
              </a:bodyPr>
              <a:lstStyle/>
              <a:p>
                <a:pPr algn="ctr" eaLnBrk="0" fontAlgn="base" hangingPunct="0">
                  <a:spcBef>
                    <a:spcPct val="0"/>
                  </a:spcBef>
                  <a:spcAft>
                    <a:spcPct val="0"/>
                  </a:spcAft>
                </a:pPr>
                <a:r>
                  <a:rPr lang="en-US" dirty="0">
                    <a:solidFill>
                      <a:srgbClr val="FFFFFF"/>
                    </a:solidFill>
                    <a:ea typeface="ＭＳ Ｐゴシック" pitchFamily="34" charset="-128"/>
                  </a:rPr>
                  <a:t>X</a:t>
                </a:r>
                <a14:m>
                  <m:oMath xmlns:m="http://schemas.openxmlformats.org/officeDocument/2006/math">
                    <m:r>
                      <a:rPr lang="en-US" i="1" baseline="-25000" dirty="0" smtClean="0">
                        <a:solidFill>
                          <a:srgbClr val="FFFFFF"/>
                        </a:solidFill>
                        <a:latin typeface="Cambria Math"/>
                      </a:rPr>
                      <m:t>5999</m:t>
                    </m:r>
                  </m:oMath>
                </a14:m>
                <a:endParaRPr lang="en-US" baseline="-25000" dirty="0">
                  <a:solidFill>
                    <a:srgbClr val="FFFFFF"/>
                  </a:solidFill>
                  <a:ea typeface="ＭＳ Ｐゴシック" pitchFamily="34" charset="-128"/>
                </a:endParaRPr>
              </a:p>
            </p:txBody>
          </p:sp>
        </mc:Choice>
        <mc:Fallback xmlns="">
          <p:sp>
            <p:nvSpPr>
              <p:cNvPr id="24" name="TextBox 23"/>
              <p:cNvSpPr txBox="1">
                <a:spLocks noRot="1" noChangeAspect="1" noMove="1" noResize="1" noEditPoints="1" noAdjustHandles="1" noChangeArrowheads="1" noChangeShapeType="1" noTextEdit="1"/>
              </p:cNvSpPr>
              <p:nvPr/>
            </p:nvSpPr>
            <p:spPr>
              <a:xfrm>
                <a:off x="155575" y="4725660"/>
                <a:ext cx="835023" cy="369332"/>
              </a:xfrm>
              <a:prstGeom prst="rect">
                <a:avLst/>
              </a:prstGeom>
              <a:blipFill rotWithShape="1">
                <a:blip r:embed="rId9"/>
                <a:stretch>
                  <a:fillRect t="-8197" b="-24590"/>
                </a:stretch>
              </a:blipFill>
            </p:spPr>
            <p:txBody>
              <a:bodyPr/>
              <a:lstStyle/>
              <a:p>
                <a:r>
                  <a:rPr lang="en-US">
                    <a:noFill/>
                  </a:rPr>
                  <a:t> </a:t>
                </a:r>
              </a:p>
            </p:txBody>
          </p:sp>
        </mc:Fallback>
      </mc:AlternateContent>
      <p:sp>
        <p:nvSpPr>
          <p:cNvPr id="25" name="TextBox 24"/>
          <p:cNvSpPr txBox="1"/>
          <p:nvPr/>
        </p:nvSpPr>
        <p:spPr>
          <a:xfrm>
            <a:off x="155575" y="5293658"/>
            <a:ext cx="873125" cy="369332"/>
          </a:xfrm>
          <a:prstGeom prst="rect">
            <a:avLst/>
          </a:prstGeom>
          <a:noFill/>
        </p:spPr>
        <p:txBody>
          <a:bodyPr wrap="square" rtlCol="0">
            <a:spAutoFit/>
          </a:bodyPr>
          <a:lstStyle/>
          <a:p>
            <a:pPr algn="ctr" eaLnBrk="0" fontAlgn="base" hangingPunct="0">
              <a:spcBef>
                <a:spcPct val="0"/>
              </a:spcBef>
              <a:spcAft>
                <a:spcPct val="0"/>
              </a:spcAft>
            </a:pPr>
            <a:r>
              <a:rPr lang="en-US" dirty="0">
                <a:solidFill>
                  <a:srgbClr val="FFFFFF"/>
                </a:solidFill>
                <a:ea typeface="ＭＳ Ｐゴシック" pitchFamily="34" charset="-128"/>
              </a:rPr>
              <a:t>X</a:t>
            </a:r>
            <a:r>
              <a:rPr lang="en-US" baseline="-25000" dirty="0">
                <a:solidFill>
                  <a:srgbClr val="FFFFFF"/>
                </a:solidFill>
                <a:ea typeface="ＭＳ Ｐゴシック" pitchFamily="34" charset="-128"/>
              </a:rPr>
              <a:t>6000</a:t>
            </a:r>
          </a:p>
        </p:txBody>
      </p:sp>
      <p:sp>
        <p:nvSpPr>
          <p:cNvPr id="26" name="TextBox 25"/>
          <p:cNvSpPr txBox="1"/>
          <p:nvPr/>
        </p:nvSpPr>
        <p:spPr>
          <a:xfrm>
            <a:off x="1406523" y="1600200"/>
            <a:ext cx="454025" cy="369332"/>
          </a:xfrm>
          <a:prstGeom prst="rect">
            <a:avLst/>
          </a:prstGeom>
          <a:noFill/>
        </p:spPr>
        <p:txBody>
          <a:bodyPr wrap="square" rtlCol="0">
            <a:spAutoFit/>
          </a:bodyPr>
          <a:lstStyle/>
          <a:p>
            <a:pPr algn="ctr" eaLnBrk="0" fontAlgn="base" hangingPunct="0">
              <a:spcBef>
                <a:spcPct val="0"/>
              </a:spcBef>
              <a:spcAft>
                <a:spcPct val="0"/>
              </a:spcAft>
            </a:pPr>
            <a:r>
              <a:rPr lang="en-US" dirty="0">
                <a:solidFill>
                  <a:srgbClr val="FFFFFF"/>
                </a:solidFill>
                <a:ea typeface="ＭＳ Ｐゴシック" pitchFamily="34" charset="-128"/>
              </a:rPr>
              <a:t>4</a:t>
            </a:r>
          </a:p>
        </p:txBody>
      </p:sp>
      <p:sp>
        <p:nvSpPr>
          <p:cNvPr id="27" name="TextBox 26"/>
          <p:cNvSpPr txBox="1"/>
          <p:nvPr/>
        </p:nvSpPr>
        <p:spPr>
          <a:xfrm>
            <a:off x="1406523" y="2068286"/>
            <a:ext cx="454025" cy="369332"/>
          </a:xfrm>
          <a:prstGeom prst="rect">
            <a:avLst/>
          </a:prstGeom>
          <a:noFill/>
        </p:spPr>
        <p:txBody>
          <a:bodyPr wrap="square" rtlCol="0">
            <a:spAutoFit/>
          </a:bodyPr>
          <a:lstStyle/>
          <a:p>
            <a:pPr algn="ctr" eaLnBrk="0" fontAlgn="base" hangingPunct="0">
              <a:spcBef>
                <a:spcPct val="0"/>
              </a:spcBef>
              <a:spcAft>
                <a:spcPct val="0"/>
              </a:spcAft>
            </a:pPr>
            <a:r>
              <a:rPr lang="en-US" dirty="0">
                <a:solidFill>
                  <a:srgbClr val="FFFFFF"/>
                </a:solidFill>
                <a:ea typeface="ＭＳ Ｐゴシック" pitchFamily="34" charset="-128"/>
              </a:rPr>
              <a:t>3</a:t>
            </a:r>
          </a:p>
        </p:txBody>
      </p:sp>
      <p:sp>
        <p:nvSpPr>
          <p:cNvPr id="28" name="TextBox 27"/>
          <p:cNvSpPr txBox="1"/>
          <p:nvPr/>
        </p:nvSpPr>
        <p:spPr>
          <a:xfrm>
            <a:off x="1406522" y="2590018"/>
            <a:ext cx="454025" cy="369332"/>
          </a:xfrm>
          <a:prstGeom prst="rect">
            <a:avLst/>
          </a:prstGeom>
          <a:noFill/>
        </p:spPr>
        <p:txBody>
          <a:bodyPr wrap="square" rtlCol="0">
            <a:spAutoFit/>
          </a:bodyPr>
          <a:lstStyle/>
          <a:p>
            <a:pPr algn="ctr" eaLnBrk="0" fontAlgn="base" hangingPunct="0">
              <a:spcBef>
                <a:spcPct val="0"/>
              </a:spcBef>
              <a:spcAft>
                <a:spcPct val="0"/>
              </a:spcAft>
            </a:pPr>
            <a:r>
              <a:rPr lang="en-US" dirty="0">
                <a:solidFill>
                  <a:srgbClr val="FFFFFF"/>
                </a:solidFill>
                <a:ea typeface="ＭＳ Ｐゴシック" pitchFamily="34" charset="-128"/>
              </a:rPr>
              <a:t>3</a:t>
            </a:r>
          </a:p>
        </p:txBody>
      </p:sp>
      <p:sp>
        <p:nvSpPr>
          <p:cNvPr id="29" name="TextBox 28"/>
          <p:cNvSpPr txBox="1"/>
          <p:nvPr/>
        </p:nvSpPr>
        <p:spPr>
          <a:xfrm>
            <a:off x="1406522" y="3111750"/>
            <a:ext cx="454025" cy="369332"/>
          </a:xfrm>
          <a:prstGeom prst="rect">
            <a:avLst/>
          </a:prstGeom>
          <a:noFill/>
        </p:spPr>
        <p:txBody>
          <a:bodyPr wrap="square" rtlCol="0">
            <a:spAutoFit/>
          </a:bodyPr>
          <a:lstStyle/>
          <a:p>
            <a:pPr algn="ctr" eaLnBrk="0" fontAlgn="base" hangingPunct="0">
              <a:spcBef>
                <a:spcPct val="0"/>
              </a:spcBef>
              <a:spcAft>
                <a:spcPct val="0"/>
              </a:spcAft>
            </a:pPr>
            <a:r>
              <a:rPr lang="en-US" dirty="0">
                <a:solidFill>
                  <a:srgbClr val="FFFFFF"/>
                </a:solidFill>
                <a:ea typeface="ＭＳ Ｐゴシック" pitchFamily="34" charset="-128"/>
              </a:rPr>
              <a:t>1</a:t>
            </a:r>
          </a:p>
        </p:txBody>
      </p:sp>
      <p:sp>
        <p:nvSpPr>
          <p:cNvPr id="30" name="TextBox 29"/>
          <p:cNvSpPr txBox="1"/>
          <p:nvPr/>
        </p:nvSpPr>
        <p:spPr>
          <a:xfrm>
            <a:off x="1406521" y="3657600"/>
            <a:ext cx="454025" cy="369332"/>
          </a:xfrm>
          <a:prstGeom prst="rect">
            <a:avLst/>
          </a:prstGeom>
          <a:noFill/>
        </p:spPr>
        <p:txBody>
          <a:bodyPr wrap="square" rtlCol="0">
            <a:spAutoFit/>
          </a:bodyPr>
          <a:lstStyle/>
          <a:p>
            <a:pPr algn="ctr" eaLnBrk="0" fontAlgn="base" hangingPunct="0">
              <a:spcBef>
                <a:spcPct val="0"/>
              </a:spcBef>
              <a:spcAft>
                <a:spcPct val="0"/>
              </a:spcAft>
            </a:pPr>
            <a:r>
              <a:rPr lang="en-US" dirty="0">
                <a:solidFill>
                  <a:srgbClr val="FFFFFF"/>
                </a:solidFill>
                <a:ea typeface="ＭＳ Ｐゴシック" pitchFamily="34" charset="-128"/>
              </a:rPr>
              <a:t>6</a:t>
            </a:r>
          </a:p>
        </p:txBody>
      </p:sp>
      <p:sp>
        <p:nvSpPr>
          <p:cNvPr id="31" name="TextBox 30"/>
          <p:cNvSpPr txBox="1"/>
          <p:nvPr/>
        </p:nvSpPr>
        <p:spPr>
          <a:xfrm>
            <a:off x="1406523" y="4114800"/>
            <a:ext cx="454025" cy="369332"/>
          </a:xfrm>
          <a:prstGeom prst="rect">
            <a:avLst/>
          </a:prstGeom>
          <a:noFill/>
        </p:spPr>
        <p:txBody>
          <a:bodyPr wrap="square" rtlCol="0">
            <a:spAutoFit/>
          </a:bodyPr>
          <a:lstStyle/>
          <a:p>
            <a:pPr algn="ctr" eaLnBrk="0" fontAlgn="base" hangingPunct="0">
              <a:spcBef>
                <a:spcPct val="0"/>
              </a:spcBef>
              <a:spcAft>
                <a:spcPct val="0"/>
              </a:spcAft>
            </a:pPr>
            <a:r>
              <a:rPr lang="en-US" dirty="0">
                <a:solidFill>
                  <a:srgbClr val="FFFFFF"/>
                </a:solidFill>
                <a:ea typeface="ＭＳ Ｐゴシック" pitchFamily="34" charset="-128"/>
              </a:rPr>
              <a:t>…</a:t>
            </a:r>
          </a:p>
        </p:txBody>
      </p:sp>
      <p:sp>
        <p:nvSpPr>
          <p:cNvPr id="32" name="TextBox 31"/>
          <p:cNvSpPr txBox="1"/>
          <p:nvPr/>
        </p:nvSpPr>
        <p:spPr>
          <a:xfrm>
            <a:off x="1330320" y="4725660"/>
            <a:ext cx="606425" cy="369332"/>
          </a:xfrm>
          <a:prstGeom prst="rect">
            <a:avLst/>
          </a:prstGeom>
          <a:noFill/>
        </p:spPr>
        <p:txBody>
          <a:bodyPr wrap="square" rtlCol="0">
            <a:spAutoFit/>
          </a:bodyPr>
          <a:lstStyle/>
          <a:p>
            <a:pPr algn="ctr" eaLnBrk="0" fontAlgn="base" hangingPunct="0">
              <a:spcBef>
                <a:spcPct val="0"/>
              </a:spcBef>
              <a:spcAft>
                <a:spcPct val="0"/>
              </a:spcAft>
            </a:pPr>
            <a:r>
              <a:rPr lang="en-US" dirty="0">
                <a:solidFill>
                  <a:srgbClr val="FFFFFF"/>
                </a:solidFill>
                <a:ea typeface="ＭＳ Ｐゴシック" pitchFamily="34" charset="-128"/>
              </a:rPr>
              <a:t>4</a:t>
            </a:r>
          </a:p>
        </p:txBody>
      </p:sp>
      <p:sp>
        <p:nvSpPr>
          <p:cNvPr id="33" name="TextBox 32"/>
          <p:cNvSpPr txBox="1"/>
          <p:nvPr/>
        </p:nvSpPr>
        <p:spPr>
          <a:xfrm>
            <a:off x="1292222" y="5293658"/>
            <a:ext cx="682626" cy="369332"/>
          </a:xfrm>
          <a:prstGeom prst="rect">
            <a:avLst/>
          </a:prstGeom>
          <a:noFill/>
        </p:spPr>
        <p:txBody>
          <a:bodyPr wrap="square" rtlCol="0">
            <a:spAutoFit/>
          </a:bodyPr>
          <a:lstStyle/>
          <a:p>
            <a:pPr algn="ctr" eaLnBrk="0" fontAlgn="base" hangingPunct="0">
              <a:spcBef>
                <a:spcPct val="0"/>
              </a:spcBef>
              <a:spcAft>
                <a:spcPct val="0"/>
              </a:spcAft>
            </a:pPr>
            <a:r>
              <a:rPr lang="en-US" dirty="0">
                <a:solidFill>
                  <a:srgbClr val="FFFFFF"/>
                </a:solidFill>
                <a:ea typeface="ＭＳ Ｐゴシック" pitchFamily="34" charset="-128"/>
              </a:rPr>
              <a:t>5</a:t>
            </a:r>
          </a:p>
        </p:txBody>
      </p:sp>
      <p:graphicFrame>
        <p:nvGraphicFramePr>
          <p:cNvPr id="34" name="Chart 33"/>
          <p:cNvGraphicFramePr>
            <a:graphicFrameLocks/>
          </p:cNvGraphicFramePr>
          <p:nvPr/>
        </p:nvGraphicFramePr>
        <p:xfrm>
          <a:off x="2543175" y="2808945"/>
          <a:ext cx="6144787" cy="3441449"/>
        </p:xfrm>
        <a:graphic>
          <a:graphicData uri="http://schemas.openxmlformats.org/drawingml/2006/chart">
            <c:chart xmlns:c="http://schemas.openxmlformats.org/drawingml/2006/chart" xmlns:r="http://schemas.openxmlformats.org/officeDocument/2006/relationships" r:id="rId10"/>
          </a:graphicData>
        </a:graphic>
      </p:graphicFrame>
    </p:spTree>
    <p:extLst>
      <p:ext uri="{BB962C8B-B14F-4D97-AF65-F5344CB8AC3E}">
        <p14:creationId xmlns:p14="http://schemas.microsoft.com/office/powerpoint/2010/main" val="453308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2" presetClass="entr" presetSubtype="4" fill="hold" nodeType="withEffect">
                                  <p:stCondLst>
                                    <p:cond delay="0"/>
                                  </p:stCondLst>
                                  <p:childTnLst>
                                    <p:set>
                                      <p:cBhvr>
                                        <p:cTn id="9" dur="1" fill="hold">
                                          <p:stCondLst>
                                            <p:cond delay="0"/>
                                          </p:stCondLst>
                                        </p:cTn>
                                        <p:tgtEl>
                                          <p:spTgt spid="1035"/>
                                        </p:tgtEl>
                                        <p:attrNameLst>
                                          <p:attrName>style.visibility</p:attrName>
                                        </p:attrNameLst>
                                      </p:cBhvr>
                                      <p:to>
                                        <p:strVal val="visible"/>
                                      </p:to>
                                    </p:set>
                                    <p:anim calcmode="lin" valueType="num">
                                      <p:cBhvr additive="base">
                                        <p:cTn id="10" dur="500" fill="hold"/>
                                        <p:tgtEl>
                                          <p:spTgt spid="1035"/>
                                        </p:tgtEl>
                                        <p:attrNameLst>
                                          <p:attrName>ppt_x</p:attrName>
                                        </p:attrNameLst>
                                      </p:cBhvr>
                                      <p:tavLst>
                                        <p:tav tm="0">
                                          <p:val>
                                            <p:strVal val="#ppt_x"/>
                                          </p:val>
                                        </p:tav>
                                        <p:tav tm="100000">
                                          <p:val>
                                            <p:strVal val="#ppt_x"/>
                                          </p:val>
                                        </p:tav>
                                      </p:tavLst>
                                    </p:anim>
                                    <p:anim calcmode="lin" valueType="num">
                                      <p:cBhvr additive="base">
                                        <p:cTn id="11" dur="500" fill="hold"/>
                                        <p:tgtEl>
                                          <p:spTgt spid="1035"/>
                                        </p:tgtEl>
                                        <p:attrNameLst>
                                          <p:attrName>ppt_y</p:attrName>
                                        </p:attrNameLst>
                                      </p:cBhvr>
                                      <p:tavLst>
                                        <p:tav tm="0">
                                          <p:val>
                                            <p:strVal val="1+#ppt_h/2"/>
                                          </p:val>
                                        </p:tav>
                                        <p:tav tm="100000">
                                          <p:val>
                                            <p:strVal val="#ppt_y"/>
                                          </p:val>
                                        </p:tav>
                                      </p:tavLst>
                                    </p:anim>
                                  </p:childTnLst>
                                </p:cTn>
                              </p:par>
                              <p:par>
                                <p:cTn id="12" presetID="10" presetClass="entr" presetSubtype="0" fill="hold" grpId="0" nodeType="withEffect">
                                  <p:stCondLst>
                                    <p:cond delay="0"/>
                                  </p:stCondLst>
                                  <p:childTnLst>
                                    <p:set>
                                      <p:cBhvr>
                                        <p:cTn id="13" dur="1" fill="hold">
                                          <p:stCondLst>
                                            <p:cond delay="0"/>
                                          </p:stCondLst>
                                        </p:cTn>
                                        <p:tgtEl>
                                          <p:spTgt spid="26"/>
                                        </p:tgtEl>
                                        <p:attrNameLst>
                                          <p:attrName>style.visibility</p:attrName>
                                        </p:attrNameLst>
                                      </p:cBhvr>
                                      <p:to>
                                        <p:strVal val="visible"/>
                                      </p:to>
                                    </p:set>
                                    <p:animEffect transition="in" filter="fade">
                                      <p:cBhvr>
                                        <p:cTn id="14" dur="500"/>
                                        <p:tgtEl>
                                          <p:spTgt spid="26"/>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xit" presetSubtype="0" fill="hold" nodeType="clickEffect">
                                  <p:stCondLst>
                                    <p:cond delay="0"/>
                                  </p:stCondLst>
                                  <p:childTnLst>
                                    <p:animEffect transition="out" filter="fade">
                                      <p:cBhvr>
                                        <p:cTn id="18" dur="500"/>
                                        <p:tgtEl>
                                          <p:spTgt spid="1035"/>
                                        </p:tgtEl>
                                      </p:cBhvr>
                                    </p:animEffect>
                                    <p:set>
                                      <p:cBhvr>
                                        <p:cTn id="19" dur="1" fill="hold">
                                          <p:stCondLst>
                                            <p:cond delay="499"/>
                                          </p:stCondLst>
                                        </p:cTn>
                                        <p:tgtEl>
                                          <p:spTgt spid="1035"/>
                                        </p:tgtEl>
                                        <p:attrNameLst>
                                          <p:attrName>style.visibility</p:attrName>
                                        </p:attrNameLst>
                                      </p:cBhvr>
                                      <p:to>
                                        <p:strVal val="hidden"/>
                                      </p:to>
                                    </p:set>
                                  </p:childTnLst>
                                </p:cTn>
                              </p:par>
                              <p:par>
                                <p:cTn id="20" presetID="10" presetClass="entr" presetSubtype="0" fill="hold" grpId="0" nodeType="with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500"/>
                                        <p:tgtEl>
                                          <p:spTgt spid="19"/>
                                        </p:tgtEl>
                                      </p:cBhvr>
                                    </p:animEffect>
                                  </p:childTnLst>
                                </p:cTn>
                              </p:par>
                              <p:par>
                                <p:cTn id="23" presetID="10" presetClass="entr" presetSubtype="0" fill="hold" nodeType="withEffect">
                                  <p:stCondLst>
                                    <p:cond delay="0"/>
                                  </p:stCondLst>
                                  <p:childTnLst>
                                    <p:set>
                                      <p:cBhvr>
                                        <p:cTn id="24" dur="1" fill="hold">
                                          <p:stCondLst>
                                            <p:cond delay="0"/>
                                          </p:stCondLst>
                                        </p:cTn>
                                        <p:tgtEl>
                                          <p:spTgt spid="1033"/>
                                        </p:tgtEl>
                                        <p:attrNameLst>
                                          <p:attrName>style.visibility</p:attrName>
                                        </p:attrNameLst>
                                      </p:cBhvr>
                                      <p:to>
                                        <p:strVal val="visible"/>
                                      </p:to>
                                    </p:set>
                                    <p:animEffect transition="in" filter="fade">
                                      <p:cBhvr>
                                        <p:cTn id="25" dur="500"/>
                                        <p:tgtEl>
                                          <p:spTgt spid="1033"/>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7"/>
                                        </p:tgtEl>
                                        <p:attrNameLst>
                                          <p:attrName>style.visibility</p:attrName>
                                        </p:attrNameLst>
                                      </p:cBhvr>
                                      <p:to>
                                        <p:strVal val="visible"/>
                                      </p:to>
                                    </p:set>
                                    <p:animEffect transition="in" filter="fade">
                                      <p:cBhvr>
                                        <p:cTn id="28" dur="500"/>
                                        <p:tgtEl>
                                          <p:spTgt spid="27"/>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20"/>
                                        </p:tgtEl>
                                        <p:attrNameLst>
                                          <p:attrName>style.visibility</p:attrName>
                                        </p:attrNameLst>
                                      </p:cBhvr>
                                      <p:to>
                                        <p:strVal val="visible"/>
                                      </p:to>
                                    </p:set>
                                    <p:animEffect transition="in" filter="fade">
                                      <p:cBhvr>
                                        <p:cTn id="33" dur="500"/>
                                        <p:tgtEl>
                                          <p:spTgt spid="20"/>
                                        </p:tgtEl>
                                      </p:cBhvr>
                                    </p:animEffect>
                                  </p:childTnLst>
                                </p:cTn>
                              </p:par>
                              <p:par>
                                <p:cTn id="34" presetID="10" presetClass="entr" presetSubtype="0" fill="hold" nodeType="withEffect">
                                  <p:stCondLst>
                                    <p:cond delay="0"/>
                                  </p:stCondLst>
                                  <p:childTnLst>
                                    <p:set>
                                      <p:cBhvr>
                                        <p:cTn id="35" dur="1" fill="hold">
                                          <p:stCondLst>
                                            <p:cond delay="0"/>
                                          </p:stCondLst>
                                        </p:cTn>
                                        <p:tgtEl>
                                          <p:spTgt spid="1033"/>
                                        </p:tgtEl>
                                        <p:attrNameLst>
                                          <p:attrName>style.visibility</p:attrName>
                                        </p:attrNameLst>
                                      </p:cBhvr>
                                      <p:to>
                                        <p:strVal val="visible"/>
                                      </p:to>
                                    </p:set>
                                    <p:animEffect transition="in" filter="fade">
                                      <p:cBhvr>
                                        <p:cTn id="36" dur="500"/>
                                        <p:tgtEl>
                                          <p:spTgt spid="1033"/>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8"/>
                                        </p:tgtEl>
                                        <p:attrNameLst>
                                          <p:attrName>style.visibility</p:attrName>
                                        </p:attrNameLst>
                                      </p:cBhvr>
                                      <p:to>
                                        <p:strVal val="visible"/>
                                      </p:to>
                                    </p:set>
                                    <p:animEffect transition="in" filter="fade">
                                      <p:cBhvr>
                                        <p:cTn id="39" dur="500"/>
                                        <p:tgtEl>
                                          <p:spTgt spid="28"/>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xit" presetSubtype="0" fill="hold" nodeType="clickEffect">
                                  <p:stCondLst>
                                    <p:cond delay="0"/>
                                  </p:stCondLst>
                                  <p:childTnLst>
                                    <p:animEffect transition="out" filter="fade">
                                      <p:cBhvr>
                                        <p:cTn id="43" dur="500"/>
                                        <p:tgtEl>
                                          <p:spTgt spid="1033"/>
                                        </p:tgtEl>
                                      </p:cBhvr>
                                    </p:animEffect>
                                    <p:set>
                                      <p:cBhvr>
                                        <p:cTn id="44" dur="1" fill="hold">
                                          <p:stCondLst>
                                            <p:cond delay="499"/>
                                          </p:stCondLst>
                                        </p:cTn>
                                        <p:tgtEl>
                                          <p:spTgt spid="1033"/>
                                        </p:tgtEl>
                                        <p:attrNameLst>
                                          <p:attrName>style.visibility</p:attrName>
                                        </p:attrNameLst>
                                      </p:cBhvr>
                                      <p:to>
                                        <p:strVal val="hidden"/>
                                      </p:to>
                                    </p:set>
                                  </p:childTnLst>
                                </p:cTn>
                              </p:par>
                              <p:par>
                                <p:cTn id="45" presetID="10" presetClass="entr" presetSubtype="0" fill="hold" grpId="0" nodeType="with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fade">
                                      <p:cBhvr>
                                        <p:cTn id="47" dur="500"/>
                                        <p:tgtEl>
                                          <p:spTgt spid="21"/>
                                        </p:tgtEl>
                                      </p:cBhvr>
                                    </p:animEffect>
                                  </p:childTnLst>
                                </p:cTn>
                              </p:par>
                              <p:par>
                                <p:cTn id="48" presetID="10" presetClass="entr" presetSubtype="0" fill="hold" nodeType="withEffect">
                                  <p:stCondLst>
                                    <p:cond delay="0"/>
                                  </p:stCondLst>
                                  <p:childTnLst>
                                    <p:set>
                                      <p:cBhvr>
                                        <p:cTn id="49" dur="1" fill="hold">
                                          <p:stCondLst>
                                            <p:cond delay="0"/>
                                          </p:stCondLst>
                                        </p:cTn>
                                        <p:tgtEl>
                                          <p:spTgt spid="1026"/>
                                        </p:tgtEl>
                                        <p:attrNameLst>
                                          <p:attrName>style.visibility</p:attrName>
                                        </p:attrNameLst>
                                      </p:cBhvr>
                                      <p:to>
                                        <p:strVal val="visible"/>
                                      </p:to>
                                    </p:set>
                                    <p:animEffect transition="in" filter="fade">
                                      <p:cBhvr>
                                        <p:cTn id="50" dur="500"/>
                                        <p:tgtEl>
                                          <p:spTgt spid="1026"/>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9"/>
                                        </p:tgtEl>
                                        <p:attrNameLst>
                                          <p:attrName>style.visibility</p:attrName>
                                        </p:attrNameLst>
                                      </p:cBhvr>
                                      <p:to>
                                        <p:strVal val="visible"/>
                                      </p:to>
                                    </p:set>
                                    <p:animEffect transition="in" filter="fade">
                                      <p:cBhvr>
                                        <p:cTn id="53" dur="500"/>
                                        <p:tgtEl>
                                          <p:spTgt spid="29"/>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xit" presetSubtype="0" fill="hold" nodeType="clickEffect">
                                  <p:stCondLst>
                                    <p:cond delay="0"/>
                                  </p:stCondLst>
                                  <p:childTnLst>
                                    <p:animEffect transition="out" filter="fade">
                                      <p:cBhvr>
                                        <p:cTn id="57" dur="500"/>
                                        <p:tgtEl>
                                          <p:spTgt spid="1026"/>
                                        </p:tgtEl>
                                      </p:cBhvr>
                                    </p:animEffect>
                                    <p:set>
                                      <p:cBhvr>
                                        <p:cTn id="58" dur="1" fill="hold">
                                          <p:stCondLst>
                                            <p:cond delay="499"/>
                                          </p:stCondLst>
                                        </p:cTn>
                                        <p:tgtEl>
                                          <p:spTgt spid="1026"/>
                                        </p:tgtEl>
                                        <p:attrNameLst>
                                          <p:attrName>style.visibility</p:attrName>
                                        </p:attrNameLst>
                                      </p:cBhvr>
                                      <p:to>
                                        <p:strVal val="hidden"/>
                                      </p:to>
                                    </p:set>
                                  </p:childTnLst>
                                </p:cTn>
                              </p:par>
                              <p:par>
                                <p:cTn id="59" presetID="10" presetClass="entr" presetSubtype="0" fill="hold" grpId="0" nodeType="withEffect">
                                  <p:stCondLst>
                                    <p:cond delay="0"/>
                                  </p:stCondLst>
                                  <p:childTnLst>
                                    <p:set>
                                      <p:cBhvr>
                                        <p:cTn id="60" dur="1" fill="hold">
                                          <p:stCondLst>
                                            <p:cond delay="0"/>
                                          </p:stCondLst>
                                        </p:cTn>
                                        <p:tgtEl>
                                          <p:spTgt spid="22"/>
                                        </p:tgtEl>
                                        <p:attrNameLst>
                                          <p:attrName>style.visibility</p:attrName>
                                        </p:attrNameLst>
                                      </p:cBhvr>
                                      <p:to>
                                        <p:strVal val="visible"/>
                                      </p:to>
                                    </p:set>
                                    <p:animEffect transition="in" filter="fade">
                                      <p:cBhvr>
                                        <p:cTn id="61" dur="500"/>
                                        <p:tgtEl>
                                          <p:spTgt spid="22"/>
                                        </p:tgtEl>
                                      </p:cBhvr>
                                    </p:animEffect>
                                  </p:childTnLst>
                                </p:cTn>
                              </p:par>
                              <p:par>
                                <p:cTn id="62" presetID="10" presetClass="entr" presetSubtype="0" fill="hold" nodeType="withEffect">
                                  <p:stCondLst>
                                    <p:cond delay="0"/>
                                  </p:stCondLst>
                                  <p:childTnLst>
                                    <p:set>
                                      <p:cBhvr>
                                        <p:cTn id="63" dur="1" fill="hold">
                                          <p:stCondLst>
                                            <p:cond delay="0"/>
                                          </p:stCondLst>
                                        </p:cTn>
                                        <p:tgtEl>
                                          <p:spTgt spid="1039"/>
                                        </p:tgtEl>
                                        <p:attrNameLst>
                                          <p:attrName>style.visibility</p:attrName>
                                        </p:attrNameLst>
                                      </p:cBhvr>
                                      <p:to>
                                        <p:strVal val="visible"/>
                                      </p:to>
                                    </p:set>
                                    <p:animEffect transition="in" filter="fade">
                                      <p:cBhvr>
                                        <p:cTn id="64" dur="500"/>
                                        <p:tgtEl>
                                          <p:spTgt spid="1039"/>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30"/>
                                        </p:tgtEl>
                                        <p:attrNameLst>
                                          <p:attrName>style.visibility</p:attrName>
                                        </p:attrNameLst>
                                      </p:cBhvr>
                                      <p:to>
                                        <p:strVal val="visible"/>
                                      </p:to>
                                    </p:set>
                                    <p:animEffect transition="in" filter="fade">
                                      <p:cBhvr>
                                        <p:cTn id="67" dur="500"/>
                                        <p:tgtEl>
                                          <p:spTgt spid="30"/>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xit" presetSubtype="0" fill="hold" nodeType="clickEffect">
                                  <p:stCondLst>
                                    <p:cond delay="0"/>
                                  </p:stCondLst>
                                  <p:childTnLst>
                                    <p:animEffect transition="out" filter="fade">
                                      <p:cBhvr>
                                        <p:cTn id="71" dur="500"/>
                                        <p:tgtEl>
                                          <p:spTgt spid="1039"/>
                                        </p:tgtEl>
                                      </p:cBhvr>
                                    </p:animEffect>
                                    <p:set>
                                      <p:cBhvr>
                                        <p:cTn id="72" dur="1" fill="hold">
                                          <p:stCondLst>
                                            <p:cond delay="499"/>
                                          </p:stCondLst>
                                        </p:cTn>
                                        <p:tgtEl>
                                          <p:spTgt spid="1039"/>
                                        </p:tgtEl>
                                        <p:attrNameLst>
                                          <p:attrName>style.visibility</p:attrName>
                                        </p:attrNameLst>
                                      </p:cBhvr>
                                      <p:to>
                                        <p:strVal val="hidden"/>
                                      </p:to>
                                    </p:set>
                                  </p:childTnLst>
                                </p:cTn>
                              </p:par>
                              <p:par>
                                <p:cTn id="73" presetID="10" presetClass="entr" presetSubtype="0" fill="hold" grpId="0" nodeType="withEffect">
                                  <p:stCondLst>
                                    <p:cond delay="0"/>
                                  </p:stCondLst>
                                  <p:childTnLst>
                                    <p:set>
                                      <p:cBhvr>
                                        <p:cTn id="74" dur="1" fill="hold">
                                          <p:stCondLst>
                                            <p:cond delay="0"/>
                                          </p:stCondLst>
                                        </p:cTn>
                                        <p:tgtEl>
                                          <p:spTgt spid="23"/>
                                        </p:tgtEl>
                                        <p:attrNameLst>
                                          <p:attrName>style.visibility</p:attrName>
                                        </p:attrNameLst>
                                      </p:cBhvr>
                                      <p:to>
                                        <p:strVal val="visible"/>
                                      </p:to>
                                    </p:set>
                                    <p:animEffect transition="in" filter="fade">
                                      <p:cBhvr>
                                        <p:cTn id="75" dur="500"/>
                                        <p:tgtEl>
                                          <p:spTgt spid="23"/>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31"/>
                                        </p:tgtEl>
                                        <p:attrNameLst>
                                          <p:attrName>style.visibility</p:attrName>
                                        </p:attrNameLst>
                                      </p:cBhvr>
                                      <p:to>
                                        <p:strVal val="visible"/>
                                      </p:to>
                                    </p:set>
                                    <p:animEffect transition="in" filter="fade">
                                      <p:cBhvr>
                                        <p:cTn id="78" dur="500"/>
                                        <p:tgtEl>
                                          <p:spTgt spid="31"/>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grpId="0" nodeType="clickEffect">
                                  <p:stCondLst>
                                    <p:cond delay="0"/>
                                  </p:stCondLst>
                                  <p:childTnLst>
                                    <p:set>
                                      <p:cBhvr>
                                        <p:cTn id="82" dur="1" fill="hold">
                                          <p:stCondLst>
                                            <p:cond delay="0"/>
                                          </p:stCondLst>
                                        </p:cTn>
                                        <p:tgtEl>
                                          <p:spTgt spid="24"/>
                                        </p:tgtEl>
                                        <p:attrNameLst>
                                          <p:attrName>style.visibility</p:attrName>
                                        </p:attrNameLst>
                                      </p:cBhvr>
                                      <p:to>
                                        <p:strVal val="visible"/>
                                      </p:to>
                                    </p:set>
                                    <p:animEffect transition="in" filter="fade">
                                      <p:cBhvr>
                                        <p:cTn id="83" dur="500"/>
                                        <p:tgtEl>
                                          <p:spTgt spid="24"/>
                                        </p:tgtEl>
                                      </p:cBhvr>
                                    </p:animEffect>
                                  </p:childTnLst>
                                </p:cTn>
                              </p:par>
                              <p:par>
                                <p:cTn id="84" presetID="10" presetClass="entr" presetSubtype="0" fill="hold" nodeType="withEffect">
                                  <p:stCondLst>
                                    <p:cond delay="0"/>
                                  </p:stCondLst>
                                  <p:childTnLst>
                                    <p:set>
                                      <p:cBhvr>
                                        <p:cTn id="85" dur="1" fill="hold">
                                          <p:stCondLst>
                                            <p:cond delay="0"/>
                                          </p:stCondLst>
                                        </p:cTn>
                                        <p:tgtEl>
                                          <p:spTgt spid="1035"/>
                                        </p:tgtEl>
                                        <p:attrNameLst>
                                          <p:attrName>style.visibility</p:attrName>
                                        </p:attrNameLst>
                                      </p:cBhvr>
                                      <p:to>
                                        <p:strVal val="visible"/>
                                      </p:to>
                                    </p:set>
                                    <p:animEffect transition="in" filter="fade">
                                      <p:cBhvr>
                                        <p:cTn id="86" dur="500"/>
                                        <p:tgtEl>
                                          <p:spTgt spid="1035"/>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32"/>
                                        </p:tgtEl>
                                        <p:attrNameLst>
                                          <p:attrName>style.visibility</p:attrName>
                                        </p:attrNameLst>
                                      </p:cBhvr>
                                      <p:to>
                                        <p:strVal val="visible"/>
                                      </p:to>
                                    </p:set>
                                    <p:animEffect transition="in" filter="fade">
                                      <p:cBhvr>
                                        <p:cTn id="89" dur="500"/>
                                        <p:tgtEl>
                                          <p:spTgt spid="32"/>
                                        </p:tgtEl>
                                      </p:cBhvr>
                                    </p:animEffect>
                                  </p:childTnLst>
                                </p:cTn>
                              </p:par>
                            </p:childTnLst>
                          </p:cTn>
                        </p:par>
                      </p:childTnLst>
                    </p:cTn>
                  </p:par>
                  <p:par>
                    <p:cTn id="90" fill="hold">
                      <p:stCondLst>
                        <p:cond delay="indefinite"/>
                      </p:stCondLst>
                      <p:childTnLst>
                        <p:par>
                          <p:cTn id="91" fill="hold">
                            <p:stCondLst>
                              <p:cond delay="0"/>
                            </p:stCondLst>
                            <p:childTnLst>
                              <p:par>
                                <p:cTn id="92" presetID="10" presetClass="exit" presetSubtype="0" fill="hold" nodeType="clickEffect">
                                  <p:stCondLst>
                                    <p:cond delay="0"/>
                                  </p:stCondLst>
                                  <p:childTnLst>
                                    <p:animEffect transition="out" filter="fade">
                                      <p:cBhvr>
                                        <p:cTn id="93" dur="500"/>
                                        <p:tgtEl>
                                          <p:spTgt spid="1035"/>
                                        </p:tgtEl>
                                      </p:cBhvr>
                                    </p:animEffect>
                                    <p:set>
                                      <p:cBhvr>
                                        <p:cTn id="94" dur="1" fill="hold">
                                          <p:stCondLst>
                                            <p:cond delay="499"/>
                                          </p:stCondLst>
                                        </p:cTn>
                                        <p:tgtEl>
                                          <p:spTgt spid="1035"/>
                                        </p:tgtEl>
                                        <p:attrNameLst>
                                          <p:attrName>style.visibility</p:attrName>
                                        </p:attrNameLst>
                                      </p:cBhvr>
                                      <p:to>
                                        <p:strVal val="hidden"/>
                                      </p:to>
                                    </p:set>
                                  </p:childTnLst>
                                </p:cTn>
                              </p:par>
                              <p:par>
                                <p:cTn id="95" presetID="10" presetClass="entr" presetSubtype="0" fill="hold" grpId="0" nodeType="withEffect">
                                  <p:stCondLst>
                                    <p:cond delay="0"/>
                                  </p:stCondLst>
                                  <p:childTnLst>
                                    <p:set>
                                      <p:cBhvr>
                                        <p:cTn id="96" dur="1" fill="hold">
                                          <p:stCondLst>
                                            <p:cond delay="0"/>
                                          </p:stCondLst>
                                        </p:cTn>
                                        <p:tgtEl>
                                          <p:spTgt spid="25"/>
                                        </p:tgtEl>
                                        <p:attrNameLst>
                                          <p:attrName>style.visibility</p:attrName>
                                        </p:attrNameLst>
                                      </p:cBhvr>
                                      <p:to>
                                        <p:strVal val="visible"/>
                                      </p:to>
                                    </p:set>
                                    <p:animEffect transition="in" filter="fade">
                                      <p:cBhvr>
                                        <p:cTn id="97" dur="500"/>
                                        <p:tgtEl>
                                          <p:spTgt spid="25"/>
                                        </p:tgtEl>
                                      </p:cBhvr>
                                    </p:animEffect>
                                  </p:childTnLst>
                                </p:cTn>
                              </p:par>
                              <p:par>
                                <p:cTn id="98" presetID="10" presetClass="entr" presetSubtype="0" fill="hold" nodeType="withEffect">
                                  <p:stCondLst>
                                    <p:cond delay="0"/>
                                  </p:stCondLst>
                                  <p:childTnLst>
                                    <p:set>
                                      <p:cBhvr>
                                        <p:cTn id="99" dur="1" fill="hold">
                                          <p:stCondLst>
                                            <p:cond delay="0"/>
                                          </p:stCondLst>
                                        </p:cTn>
                                        <p:tgtEl>
                                          <p:spTgt spid="1037"/>
                                        </p:tgtEl>
                                        <p:attrNameLst>
                                          <p:attrName>style.visibility</p:attrName>
                                        </p:attrNameLst>
                                      </p:cBhvr>
                                      <p:to>
                                        <p:strVal val="visible"/>
                                      </p:to>
                                    </p:set>
                                    <p:animEffect transition="in" filter="fade">
                                      <p:cBhvr>
                                        <p:cTn id="100" dur="500"/>
                                        <p:tgtEl>
                                          <p:spTgt spid="1037"/>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33"/>
                                        </p:tgtEl>
                                        <p:attrNameLst>
                                          <p:attrName>style.visibility</p:attrName>
                                        </p:attrNameLst>
                                      </p:cBhvr>
                                      <p:to>
                                        <p:strVal val="visible"/>
                                      </p:to>
                                    </p:set>
                                    <p:animEffect transition="in" filter="fade">
                                      <p:cBhvr>
                                        <p:cTn id="103" dur="500"/>
                                        <p:tgtEl>
                                          <p:spTgt spid="33"/>
                                        </p:tgtEl>
                                      </p:cBhvr>
                                    </p:animEffect>
                                  </p:childTnLst>
                                </p:cTn>
                              </p:par>
                            </p:childTnLst>
                          </p:cTn>
                        </p:par>
                      </p:childTnLst>
                    </p:cTn>
                  </p:par>
                  <p:par>
                    <p:cTn id="104" fill="hold">
                      <p:stCondLst>
                        <p:cond delay="indefinite"/>
                      </p:stCondLst>
                      <p:childTnLst>
                        <p:par>
                          <p:cTn id="105" fill="hold">
                            <p:stCondLst>
                              <p:cond delay="0"/>
                            </p:stCondLst>
                            <p:childTnLst>
                              <p:par>
                                <p:cTn id="106" presetID="10" presetClass="entr" presetSubtype="0" fill="hold" grpId="0" nodeType="clickEffect">
                                  <p:stCondLst>
                                    <p:cond delay="0"/>
                                  </p:stCondLst>
                                  <p:childTnLst>
                                    <p:set>
                                      <p:cBhvr>
                                        <p:cTn id="107" dur="1" fill="hold">
                                          <p:stCondLst>
                                            <p:cond delay="0"/>
                                          </p:stCondLst>
                                        </p:cTn>
                                        <p:tgtEl>
                                          <p:spTgt spid="34"/>
                                        </p:tgtEl>
                                        <p:attrNameLst>
                                          <p:attrName>style.visibility</p:attrName>
                                        </p:attrNameLst>
                                      </p:cBhvr>
                                      <p:to>
                                        <p:strVal val="visible"/>
                                      </p:to>
                                    </p:set>
                                    <p:animEffect transition="in" filter="fade">
                                      <p:cBhvr>
                                        <p:cTn id="108"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9" grpId="0"/>
      <p:bldP spid="20" grpId="0"/>
      <p:bldP spid="21" grpId="0"/>
      <p:bldP spid="22" grpId="0"/>
      <p:bldP spid="23" grpId="0"/>
      <p:bldP spid="24" grpId="0"/>
      <p:bldP spid="25" grpId="0"/>
      <p:bldP spid="26" grpId="0"/>
      <p:bldP spid="27" grpId="0"/>
      <p:bldP spid="28" grpId="0"/>
      <p:bldP spid="29" grpId="0"/>
      <p:bldP spid="30" grpId="0"/>
      <p:bldP spid="31" grpId="0"/>
      <p:bldP spid="32" grpId="0"/>
      <p:bldP spid="33" grpId="0"/>
      <p:bldGraphic spid="34" grpId="0">
        <p:bldAsOne/>
      </p:bldGraphic>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iflg.uk.com/captcha/dice1.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3772" y="378054"/>
            <a:ext cx="1129829" cy="1160504"/>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data:image/jpeg;base64,/9j/4AAQSkZJRgABAQAAAQABAAD/2wCEAAkGBxQTERQUExQUFRUWGRYaGBcYFBQbGBscFhUXGBcbGBYYHiggHBonGxQXITEhJSkrLjAuGB81ODMsNygtLisBCgoKDg0OFBAPFCwZFBwsKysrLCwrKzcsLCwsNys3Nyw3LCsrLCwsLDcsKysrLCwrLCsrKysrLCsrKywrLCsrK//AABEIALUAsAMBIgACEQEDEQH/xAAcAAEAAQUBAQAAAAAAAAAAAAAABQECBAYHAwj/xAA+EAACAQICBwMJBwMEAwAAAAABAgADEQQhBQYSMUFRYSJxgRMyUnKRobHB0QcjQmKS4fAzssJTgqLxFBUX/8QAFgEBAQEAAAAAAAAAAAAAAAAAAAEC/8QAGBEBAQEBAQAAAAAAAAAAAAAAAAERMSH/2gAMAwEAAhEDEQA/AO4xEQEREBERARExsVjVTIm7HcozY+HzgZMSNNaq/EUhyHaf2nIe+WHCIfO2n9Zifduk0Sl5WRBwVL/ST2Sow6jzdpfVdh7r2k0S0SMWtUXcQ45MLN+oZH2TIoaQVjsm6Nybj3HcZdGXERKEREBERAREQEREBERAShNszLatQKCWNgN5kdVc1M2yXgvPq30ktF9bFs+VPsr6fE+qPmZZRpKt7DM7ycye88ZW8ptTOqv2pQtLC0ptQLy0oWnmWlC0C/alrgEWIuOst2pQtA9KNdk3dpfRJzHc3yMksPiFcXU944jvEhy0oGINwbEcfkeYllRPRMTBY0P2Tk3Lgeo+ky5oIiICIiAiIgJbUcKCSbAZky6RGJxHlGy8xTl+Yjj3DhJRSpUNRgzZAeav+R6/CXbUxsVjqdPOpURB+d1X4mW4bHU6n9OpTf1HVvgZlWVtSm1LNqUvAvLS3alm1KFoF+1KbUs2pQtAv2pbtSwtLDUED1LShaeJqzwxGORM3dE9ZlHxMDLbP5EbweYkno3SG12H8/geDAcR15ia/h8clTzKiP6rK3wMyKdTPPd0394PMRKNpiYuErk9ljdrXB4MOY68xMqbQiIgIieOLr7C3tc7lHMncIGNj6t7oNwHbPQ7l7z8O+avrfpk4ahenbyjkIlxkCQSTbooJtNlxFLYpgXuSbseZO+ahrvox6+HBpjaek22q+lkVYDrssbdZlXJ9Ll3Ys7MzHezG5MgqWJrUagek7KwNxYmbU4WoLrv4g5MDyZTmD0MjcRgwN/7noBxM0jreomsLYzC7b5VEOy/XK4P85TYrzVPs90O2GwxNQFXqNtbJ3qALKD13nxmzNUtMVXoWlrPPBqhlkD2atLDUMsiBWJSIERrRpQ4ejdLbbsES+4Egkk9wUn2TleltpiWZmZjvYm5M6drjo561AGmNp6ThwvpABlZR1sxt1AnPnC1Blv4g5MDyZTmD0M1EaqlerScPTdlI3WJnaNSNOnF4YM/9RDst1yyM5ficGBv/nd1nStQtDth8OS4KtUIbZO8C3ZBHA8bdYo6Fgqe3RXgy32TyI+XCZuGrbQ5EZMORG+WYOnsoo42z7zvnnXOw4f8LWV/8W9uXj0klVmRETSEwgdusfRpD/kw+S/3TNmFoofd7XFyze05e60lF+PS6H2yF2psNQZSFxuHt2hu49P2mVQmkdA4au21VoozelazfqGctwOgcNRO1ToorekRdv1NcyQLTyZoF7VJZKRArEpECsSkQKxKRArI/H6Ew9Y7VSkjN6VrN+oZyQiBG4HQOGottU6SBvSIu3ta5k/ovD7TXO5c/HgJjUKJdrD/AK6ydooEWw3DefiTAydqWVkDKVO4gg+MiNJacSkpYkBR+Jt3gN5MitE62LXqFFLXAvZlABF7G3tHtgbXo6sWpi/nC6t3qbH4TJkZoird6w4XVv1L9VMk5uItc5HukZhahFKmB6K/2iSsg8O3YUchb9OXymaIk690FqtTZmAVipYqdm4NjmM7X42k9SxqNYqQQd2YIN+vETket+jzRxFQW7NQmoh57R7Q7wx94kVq/rY+FfyTkmi5z/JfivTmIwdnxuj/AMVPMcV4ju5iRspo7S5W2e0p3Hp05iTDUqdcbSkBuY3HvHORURE9cThmQ2YePA9xnjArEpECsSkQKxKRArLqaFjYZmKVIsbCS9OmlFNpt53Dif2gXUKS0kuxtzPE9BIzH6Q2gSxCotz0AHEmYOltOIGvWqKvJeQ7hn4zXNftJeTwqBTlWYC49EKXNj1so7jA13WDTxrPtHJR5i8hzP5j7t0mPs7pl3qVj5qjYHUsQW9gUe2c7wVGri8QKNEXJ3ngo4sx5TuGhdGrh6KUk3KMzxJ4k95mqib0J/Vfqg9zH6yckJoUfet0Qe9v2k3ECQVUbL1F/NcdzZ/G8nZE6ZpWKuPVbxzX339sUQOn9FriaWw2TDNG4q3zHAjlOMayaJem5Souyw9hHNTxHw4zubtILSWDp1rrURXF9xHw5SSq1f7NtINUwzU3zNFgAfysLr8DNyw+IZDdT4cD3yN0Vomjh1K0U2Axue0zEnqWJPhM4CQbLg8etRbEA81PyM8a+jwc6Z/2nf4HjISmxBBBsRxkzg8WHyOT+493WBhOhBsQQestku7XFmAI6/XeJi1MIv4SR0OfvgYUT2OFblfuhcK3HKB4z3oYYt0H83T3pYYDfmZlJbMtkozJgXpsUk2ju4DiTNR1q0+UG1kajXCLwAG8noPeTJXHYs1GvuAyUch9ZyDW3TW3WqNfIEovchI95BPiJYPSvj7sTcszHMnMkn+bpvuN1ap4jC0aNYuDSCWZGsQQmy28EEG5yI5TS/s60M1ep/5NQfdIexf8Tc+4fGdQLWFzkBvMWojdE6Iw2BpHyYCLvd2N2PVmPw909tG6eo1nKIW2rEi6kAgb7X7+M0bWTWDyz7/u1PYHP85HM8OQmZqFd6r1bXCLsjqznIDwHvEYOp6vr/UbmQv6R9WMl5jaOw3k6arxAz7zmffMmagTzxFEOpU7iJ6RA5XrxWrU2pKGZB2w2ySLsNkrmOFtoiQejNairhK5upOT8R61t46zp2ueghiaJtk4zB7swbcbZ94JnDNN4RgWVhZlyI+h4g7wZMHVkIIuMweMvAmgfZxrASxwtU3IuaZPIb1+ftnQgJlVAJpmM05iKdaodvzXI2Cq7NgcuF91je83YCaprjou166jskAVOlsg/dawPcOssGz6r6z08Yuz5tZd6+kOY5ycvPnuviqmHqrVpEqyG4I/m6du1T06uNwyVl84izryYed/OsWDacHXGyBxG+eWkKoIAG+YYlDIKXmra4ayeT+4pEbQzdt4B+Z5DxktrHpQYag9TiB2e8mw95A8ZxTSelDckm5JJJ5k7zLIjcdWsa74pe2zXDFrsSCAMjb1tmP/AJ1Sasz1KrNSLFhTAscyTYtvtnwmTqBoxkpGs4s1QDZB3hN49pz8BNmxmLWkhdzYD2k8AOpi0e+GoKihEUKqiwUCwAHACQWvekPJYWwyNVgnhZmb3IR4zXNKabeqx2mKrwRSQB3kbzNlq6FXG4KglcuCAjhge0DskAm++6sb35xg5PS8ria60aILOx8AOJJ4ATvGpOgFooiDNaebN6dQjM+H0kZq9q1Rwg2cOn3j5F2N2bvPBRvsMpvuDwwpoFHDeeZ4mXo94iJQiIgJo2vGqCVh5ReyQPOA83jZhxS/s4TeZQiBwHRmp2Jp42jU2V2EcMagcWsN42T2rkZWt4zpAEk9KaL8mSy+Z/b+0jwJmqoBKlLixzB3iXASzEYhKa7TsqLzYgD3yDRtZtSWN2ww2l/0iQGHqE5EdCe7lMz7L9G4jDCt5RGpqWUqGte9u0bcpuGHqq42kYMOYII909gJdEowBAYbj7jxEstLdHNcMniIxT7KMeQ/Ye+QaP8AaFRq16JFFS5V1OyCLlRcG1+NyD4TUtWNRnaoK2LGyoN1pXBJ5bdtw6TogmNpHSCUV2mzJ81RvJ+nWXRnKJoWu2mb1TTB7NLL/eRmfAG3iZM6M1gqVK6oypstcWF7jIkZ8d3KanpPVDGV8TVUKFRqjt5Usuzsu5YGwNybHdaIjF1YwrYzEhBfYXtVDwCg7r8zunYlsByA+AkTq3oKng6Ip08zvZj5zHmfpNl0TgfKNtMOwv8AyI+QjozdCYKw8ow7TDsjkv1MlYiaCIiAiIgIiIFCJB6R0Vs3ZBlxXl3dJOxA1ACQWueGLYcOM/JsGPq2IJ8L38DN6x+iw12SwblwP0MhqtPerC3AqeR+ImeK5HT0vUw1TbpnvX8LDkR850rV/TVPF0RUp9zLxU8jNC1v0AaBNhekfMb0b/gb5Hj3yA1Q0u+DxqXJ8lUISoOGeQPeDLfUd1wbWdf5vl+mzamepH1+U8aXnDvE99MLekehB+XzmVa9UqBVLMbAAknoN85vprTRd2cnf5o9FeA7+J6zbNd8QUwVQjcSgY8lLi/hw8ZzrQ+iK2OrWQEUwe3UO4DiBzbpLEbhqBhjUdq581bqvVjvPgMvGb4JiaOwSUaS06Ysqiw+ZPU75NaM0YalibhOfE93TrHVNG4E1TyQbz8hNlRAAABYDICKdMKAALAbhLpZEIiJQiIgIiICIiAiIgJ44nDK4swvy5juPCe0QNfx+gyVZbLVRhYowFyOWeR900XF/Z1QaqrB6lMBgfJm3A3sC2dvbOtS2pTDCzAEciAZMGv0KBBBOVpkvmCDuMzW0ZT4Ar6rMB7L2ln/AKtfTqfqH0kwa3idFnMWVlPO27qDlLMLgD5tNRlwUCw7yMhNpXRdPiC3rEsPYcpmKoAsAAOQjBD6P0GFsatmPojzR9ZMiImgiIgIiICIiAiIgIiICIiAiIgIiICIiAiIgIiICIiAiIgIiIH/2Q=="/>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dirty="0">
              <a:solidFill>
                <a:srgbClr val="FFFFFF"/>
              </a:solidFill>
              <a:ea typeface="ＭＳ Ｐゴシック" pitchFamily="34" charset="-128"/>
            </a:endParaRPr>
          </a:p>
        </p:txBody>
      </p:sp>
      <p:sp>
        <p:nvSpPr>
          <p:cNvPr id="5" name="AutoShape 6" descr="data:image/jpeg;base64,/9j/4AAQSkZJRgABAQAAAQABAAD/2wCEAAkGBxQTERQUExQUFRUWGRYaGBcYFBQbGBscFhUXGBcbGBYYHiggHBonGxQXITEhJSkrLjAuGB81ODMsNygtLisBCgoKDg0OFBAPFCwZFBwsKysrLCwrKzcsLCwsNys3Nyw3LCsrLCwsLDcsKysrLCwrLCsrKysrLCsrKywrLCsrK//AABEIALUAsAMBIgACEQEDEQH/xAAcAAEAAQUBAQAAAAAAAAAAAAAABQECBAYHAwj/xAA+EAACAQICBwMJBwMEAwAAAAABAgADEQQhBQYSMUFRYSJxgRMyUnKRobHB0QcjQmKS4fAzssJTgqLxFBUX/8QAFgEBAQEAAAAAAAAAAAAAAAAAAAEC/8QAGBEBAQEBAQAAAAAAAAAAAAAAAAERMSH/2gAMAwEAAhEDEQA/AO4xEQEREBERARExsVjVTIm7HcozY+HzgZMSNNaq/EUhyHaf2nIe+WHCIfO2n9Zifduk0Sl5WRBwVL/ST2Sow6jzdpfVdh7r2k0S0SMWtUXcQ45MLN+oZH2TIoaQVjsm6Nybj3HcZdGXERKEREBERAREQEREBERAShNszLatQKCWNgN5kdVc1M2yXgvPq30ktF9bFs+VPsr6fE+qPmZZRpKt7DM7ycye88ZW8ptTOqv2pQtLC0ptQLy0oWnmWlC0C/alrgEWIuOst2pQtA9KNdk3dpfRJzHc3yMksPiFcXU944jvEhy0oGINwbEcfkeYllRPRMTBY0P2Tk3Lgeo+ky5oIiICIiAiIgJbUcKCSbAZky6RGJxHlGy8xTl+Yjj3DhJRSpUNRgzZAeav+R6/CXbUxsVjqdPOpURB+d1X4mW4bHU6n9OpTf1HVvgZlWVtSm1LNqUvAvLS3alm1KFoF+1KbUs2pQtAv2pbtSwtLDUED1LShaeJqzwxGORM3dE9ZlHxMDLbP5EbweYkno3SG12H8/geDAcR15ia/h8clTzKiP6rK3wMyKdTPPd0394PMRKNpiYuErk9ljdrXB4MOY68xMqbQiIgIieOLr7C3tc7lHMncIGNj6t7oNwHbPQ7l7z8O+avrfpk4ahenbyjkIlxkCQSTbooJtNlxFLYpgXuSbseZO+ahrvox6+HBpjaek22q+lkVYDrssbdZlXJ9Ll3Ys7MzHezG5MgqWJrUagek7KwNxYmbU4WoLrv4g5MDyZTmD0MjcRgwN/7noBxM0jreomsLYzC7b5VEOy/XK4P85TYrzVPs90O2GwxNQFXqNtbJ3qALKD13nxmzNUtMVXoWlrPPBqhlkD2atLDUMsiBWJSIERrRpQ4ejdLbbsES+4Egkk9wUn2TleltpiWZmZjvYm5M6drjo561AGmNp6ThwvpABlZR1sxt1AnPnC1Blv4g5MDyZTmD0M1EaqlerScPTdlI3WJnaNSNOnF4YM/9RDst1yyM5ficGBv/nd1nStQtDth8OS4KtUIbZO8C3ZBHA8bdYo6Fgqe3RXgy32TyI+XCZuGrbQ5EZMORG+WYOnsoo42z7zvnnXOw4f8LWV/8W9uXj0klVmRETSEwgdusfRpD/kw+S/3TNmFoofd7XFyze05e60lF+PS6H2yF2psNQZSFxuHt2hu49P2mVQmkdA4au21VoozelazfqGctwOgcNRO1ToorekRdv1NcyQLTyZoF7VJZKRArEpECsSkQKxKRArI/H6Ew9Y7VSkjN6VrN+oZyQiBG4HQOGottU6SBvSIu3ta5k/ovD7TXO5c/HgJjUKJdrD/AK6ydooEWw3DefiTAydqWVkDKVO4gg+MiNJacSkpYkBR+Jt3gN5MitE62LXqFFLXAvZlABF7G3tHtgbXo6sWpi/nC6t3qbH4TJkZoird6w4XVv1L9VMk5uItc5HukZhahFKmB6K/2iSsg8O3YUchb9OXymaIk690FqtTZmAVipYqdm4NjmM7X42k9SxqNYqQQd2YIN+vETket+jzRxFQW7NQmoh57R7Q7wx94kVq/rY+FfyTkmi5z/JfivTmIwdnxuj/AMVPMcV4ju5iRspo7S5W2e0p3Hp05iTDUqdcbSkBuY3HvHORURE9cThmQ2YePA9xnjArEpECsSkQKxKRArLqaFjYZmKVIsbCS9OmlFNpt53Dif2gXUKS0kuxtzPE9BIzH6Q2gSxCotz0AHEmYOltOIGvWqKvJeQ7hn4zXNftJeTwqBTlWYC49EKXNj1so7jA13WDTxrPtHJR5i8hzP5j7t0mPs7pl3qVj5qjYHUsQW9gUe2c7wVGri8QKNEXJ3ngo4sx5TuGhdGrh6KUk3KMzxJ4k95mqib0J/Vfqg9zH6yckJoUfet0Qe9v2k3ECQVUbL1F/NcdzZ/G8nZE6ZpWKuPVbxzX339sUQOn9FriaWw2TDNG4q3zHAjlOMayaJem5Souyw9hHNTxHw4zubtILSWDp1rrURXF9xHw5SSq1f7NtINUwzU3zNFgAfysLr8DNyw+IZDdT4cD3yN0Vomjh1K0U2Axue0zEnqWJPhM4CQbLg8etRbEA81PyM8a+jwc6Z/2nf4HjISmxBBBsRxkzg8WHyOT+493WBhOhBsQQestku7XFmAI6/XeJi1MIv4SR0OfvgYUT2OFblfuhcK3HKB4z3oYYt0H83T3pYYDfmZlJbMtkozJgXpsUk2ju4DiTNR1q0+UG1kajXCLwAG8noPeTJXHYs1GvuAyUch9ZyDW3TW3WqNfIEovchI95BPiJYPSvj7sTcszHMnMkn+bpvuN1ap4jC0aNYuDSCWZGsQQmy28EEG5yI5TS/s60M1ep/5NQfdIexf8Tc+4fGdQLWFzkBvMWojdE6Iw2BpHyYCLvd2N2PVmPw909tG6eo1nKIW2rEi6kAgb7X7+M0bWTWDyz7/u1PYHP85HM8OQmZqFd6r1bXCLsjqznIDwHvEYOp6vr/UbmQv6R9WMl5jaOw3k6arxAz7zmffMmagTzxFEOpU7iJ6RA5XrxWrU2pKGZB2w2ySLsNkrmOFtoiQejNairhK5upOT8R61t46zp2ueghiaJtk4zB7swbcbZ94JnDNN4RgWVhZlyI+h4g7wZMHVkIIuMweMvAmgfZxrASxwtU3IuaZPIb1+ftnQgJlVAJpmM05iKdaodvzXI2Cq7NgcuF91je83YCaprjou166jskAVOlsg/dawPcOssGz6r6z08Yuz5tZd6+kOY5ycvPnuviqmHqrVpEqyG4I/m6du1T06uNwyVl84izryYed/OsWDacHXGyBxG+eWkKoIAG+YYlDIKXmra4ayeT+4pEbQzdt4B+Z5DxktrHpQYag9TiB2e8mw95A8ZxTSelDckm5JJJ5k7zLIjcdWsa74pe2zXDFrsSCAMjb1tmP/AJ1Sasz1KrNSLFhTAscyTYtvtnwmTqBoxkpGs4s1QDZB3hN49pz8BNmxmLWkhdzYD2k8AOpi0e+GoKihEUKqiwUCwAHACQWvekPJYWwyNVgnhZmb3IR4zXNKabeqx2mKrwRSQB3kbzNlq6FXG4KglcuCAjhge0DskAm++6sb35xg5PS8ria60aILOx8AOJJ4ATvGpOgFooiDNaebN6dQjM+H0kZq9q1Rwg2cOn3j5F2N2bvPBRvsMpvuDwwpoFHDeeZ4mXo94iJQiIgJo2vGqCVh5ReyQPOA83jZhxS/s4TeZQiBwHRmp2Jp42jU2V2EcMagcWsN42T2rkZWt4zpAEk9KaL8mSy+Z/b+0jwJmqoBKlLixzB3iXASzEYhKa7TsqLzYgD3yDRtZtSWN2ww2l/0iQGHqE5EdCe7lMz7L9G4jDCt5RGpqWUqGte9u0bcpuGHqq42kYMOYII909gJdEowBAYbj7jxEstLdHNcMniIxT7KMeQ/Ye+QaP8AaFRq16JFFS5V1OyCLlRcG1+NyD4TUtWNRnaoK2LGyoN1pXBJ5bdtw6TogmNpHSCUV2mzJ81RvJ+nWXRnKJoWu2mb1TTB7NLL/eRmfAG3iZM6M1gqVK6oypstcWF7jIkZ8d3KanpPVDGV8TVUKFRqjt5Usuzsu5YGwNybHdaIjF1YwrYzEhBfYXtVDwCg7r8zunYlsByA+AkTq3oKng6Ip08zvZj5zHmfpNl0TgfKNtMOwv8AyI+QjozdCYKw8ow7TDsjkv1MlYiaCIiAiIgIiIFCJB6R0Vs3ZBlxXl3dJOxA1ACQWueGLYcOM/JsGPq2IJ8L38DN6x+iw12SwblwP0MhqtPerC3AqeR+ImeK5HT0vUw1TbpnvX8LDkR850rV/TVPF0RUp9zLxU8jNC1v0AaBNhekfMb0b/gb5Hj3yA1Q0u+DxqXJ8lUISoOGeQPeDLfUd1wbWdf5vl+mzamepH1+U8aXnDvE99MLekehB+XzmVa9UqBVLMbAAknoN85vprTRd2cnf5o9FeA7+J6zbNd8QUwVQjcSgY8lLi/hw8ZzrQ+iK2OrWQEUwe3UO4DiBzbpLEbhqBhjUdq581bqvVjvPgMvGb4JiaOwSUaS06Ysqiw+ZPU75NaM0YalibhOfE93TrHVNG4E1TyQbz8hNlRAAABYDICKdMKAALAbhLpZEIiJQiIgIiICIiAiIgJ44nDK4swvy5juPCe0QNfx+gyVZbLVRhYowFyOWeR900XF/Z1QaqrB6lMBgfJm3A3sC2dvbOtS2pTDCzAEciAZMGv0KBBBOVpkvmCDuMzW0ZT4Ar6rMB7L2ln/AKtfTqfqH0kwa3idFnMWVlPO27qDlLMLgD5tNRlwUCw7yMhNpXRdPiC3rEsPYcpmKoAsAAOQjBD6P0GFsatmPojzR9ZMiImgiIgIiICIiAiIgIiICIiAiIgIiICIiAiIgIiICIiAiIgIiIH/2Q=="/>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dirty="0">
              <a:solidFill>
                <a:srgbClr val="FFFFFF"/>
              </a:solidFill>
              <a:ea typeface="ＭＳ Ｐゴシック" pitchFamily="34" charset="-128"/>
            </a:endParaRPr>
          </a:p>
        </p:txBody>
      </p:sp>
      <p:pic>
        <p:nvPicPr>
          <p:cNvPr id="1031"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03539" y="397040"/>
            <a:ext cx="1128381" cy="11604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descr="http://www.iflg.uk.com/captcha/dice3.gi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03539" y="397750"/>
            <a:ext cx="1128381" cy="1159017"/>
          </a:xfrm>
          <a:prstGeom prst="rect">
            <a:avLst/>
          </a:prstGeom>
          <a:noFill/>
          <a:extLst>
            <a:ext uri="{909E8E84-426E-40DD-AFC4-6F175D3DCCD1}">
              <a14:hiddenFill xmlns:a14="http://schemas.microsoft.com/office/drawing/2010/main">
                <a:solidFill>
                  <a:srgbClr val="FFFFFF"/>
                </a:solidFill>
              </a14:hiddenFill>
            </a:ext>
          </a:extLst>
        </p:spPr>
      </p:pic>
      <p:pic>
        <p:nvPicPr>
          <p:cNvPr id="1035" name="Picture 11" descr="http://www.workforcewellness.co.uk/captcha/dice4.gif"/>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82321" y="386836"/>
            <a:ext cx="1112730" cy="1142941"/>
          </a:xfrm>
          <a:prstGeom prst="rect">
            <a:avLst/>
          </a:prstGeom>
          <a:noFill/>
          <a:extLst>
            <a:ext uri="{909E8E84-426E-40DD-AFC4-6F175D3DCCD1}">
              <a14:hiddenFill xmlns:a14="http://schemas.microsoft.com/office/drawing/2010/main">
                <a:solidFill>
                  <a:srgbClr val="FFFFFF"/>
                </a:solidFill>
              </a14:hiddenFill>
            </a:ext>
          </a:extLst>
        </p:spPr>
      </p:pic>
      <p:pic>
        <p:nvPicPr>
          <p:cNvPr id="1037" name="Picture 13" descr="http://www.iflg.uk.com/captcha/dice5.gif"/>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70260" y="377020"/>
            <a:ext cx="1136852" cy="1162573"/>
          </a:xfrm>
          <a:prstGeom prst="rect">
            <a:avLst/>
          </a:prstGeom>
          <a:noFill/>
          <a:extLst>
            <a:ext uri="{909E8E84-426E-40DD-AFC4-6F175D3DCCD1}">
              <a14:hiddenFill xmlns:a14="http://schemas.microsoft.com/office/drawing/2010/main">
                <a:solidFill>
                  <a:srgbClr val="FFFFFF"/>
                </a:solidFill>
              </a14:hiddenFill>
            </a:ext>
          </a:extLst>
        </p:spPr>
      </p:pic>
      <p:pic>
        <p:nvPicPr>
          <p:cNvPr id="1039" name="Picture 15" descr="http://38.media.tumblr.com/35cfc567ab5232c0e56205e9c6daefc9/tumblr_ntbq7yG9Tf1tlfm47o1_250.gif"/>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303539" y="392021"/>
            <a:ext cx="1144580" cy="1170475"/>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p:cNvCxnSpPr/>
          <p:nvPr/>
        </p:nvCxnSpPr>
        <p:spPr>
          <a:xfrm>
            <a:off x="1143000" y="1066800"/>
            <a:ext cx="0" cy="5181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307975" y="1409700"/>
            <a:ext cx="2054225"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307975" y="995067"/>
            <a:ext cx="758825" cy="369332"/>
          </a:xfrm>
          <a:prstGeom prst="rect">
            <a:avLst/>
          </a:prstGeom>
          <a:noFill/>
        </p:spPr>
        <p:txBody>
          <a:bodyPr wrap="square" rtlCol="0">
            <a:spAutoFit/>
          </a:bodyPr>
          <a:lstStyle/>
          <a:p>
            <a:pPr algn="ctr" eaLnBrk="0" fontAlgn="base" hangingPunct="0">
              <a:spcBef>
                <a:spcPct val="0"/>
              </a:spcBef>
              <a:spcAft>
                <a:spcPct val="0"/>
              </a:spcAft>
            </a:pPr>
            <a:r>
              <a:rPr lang="en-US" dirty="0">
                <a:solidFill>
                  <a:srgbClr val="FFFFFF"/>
                </a:solidFill>
                <a:ea typeface="ＭＳ Ｐゴシック" pitchFamily="34" charset="-128"/>
              </a:rPr>
              <a:t>Trial</a:t>
            </a:r>
          </a:p>
        </p:txBody>
      </p:sp>
      <mc:AlternateContent xmlns:mc="http://schemas.openxmlformats.org/markup-compatibility/2006" xmlns:a14="http://schemas.microsoft.com/office/drawing/2010/main">
        <mc:Choice Requires="a14">
          <p:sp>
            <p:nvSpPr>
              <p:cNvPr id="11" name="TextBox 10"/>
              <p:cNvSpPr txBox="1"/>
              <p:nvPr/>
            </p:nvSpPr>
            <p:spPr>
              <a:xfrm>
                <a:off x="1295400" y="995067"/>
                <a:ext cx="1219200" cy="369332"/>
              </a:xfrm>
              <a:prstGeom prst="rect">
                <a:avLst/>
              </a:prstGeom>
              <a:noFill/>
            </p:spPr>
            <p:txBody>
              <a:bodyPr wrap="square" rtlCol="0">
                <a:spAutoFit/>
              </a:bodyPr>
              <a:lstStyle/>
              <a:p>
                <a:pPr algn="ctr" eaLnBrk="0" fontAlgn="base" hangingPunct="0">
                  <a:spcBef>
                    <a:spcPct val="0"/>
                  </a:spcBef>
                  <a:spcAft>
                    <a:spcPct val="0"/>
                  </a:spcAft>
                </a:pPr>
                <a:r>
                  <a:rPr lang="en-US" dirty="0">
                    <a:solidFill>
                      <a:srgbClr val="FFFFFF"/>
                    </a:solidFill>
                    <a:ea typeface="ＭＳ Ｐゴシック" pitchFamily="34" charset="-128"/>
                  </a:rPr>
                  <a:t>Value (</a:t>
                </a:r>
                <a14:m>
                  <m:oMath xmlns:m="http://schemas.openxmlformats.org/officeDocument/2006/math">
                    <m:acc>
                      <m:accPr>
                        <m:chr m:val="̅"/>
                        <m:ctrlPr>
                          <a:rPr lang="en-US" i="1" smtClean="0">
                            <a:solidFill>
                              <a:srgbClr val="FFFFFF"/>
                            </a:solidFill>
                            <a:latin typeface="Cambria Math" panose="02040503050406030204" pitchFamily="18" charset="0"/>
                          </a:rPr>
                        </m:ctrlPr>
                      </m:accPr>
                      <m:e>
                        <m:r>
                          <a:rPr lang="en-US" i="1" smtClean="0">
                            <a:solidFill>
                              <a:srgbClr val="FFFFFF"/>
                            </a:solidFill>
                            <a:latin typeface="Cambria Math"/>
                          </a:rPr>
                          <m:t>𝑥</m:t>
                        </m:r>
                      </m:e>
                    </m:acc>
                    <m:r>
                      <a:rPr lang="en-US" i="1" smtClean="0">
                        <a:solidFill>
                          <a:srgbClr val="FFFFFF"/>
                        </a:solidFill>
                        <a:latin typeface="Cambria Math"/>
                      </a:rPr>
                      <m:t>)</m:t>
                    </m:r>
                  </m:oMath>
                </a14:m>
                <a:endParaRPr lang="en-US" dirty="0">
                  <a:solidFill>
                    <a:srgbClr val="FFFFFF"/>
                  </a:solidFill>
                  <a:ea typeface="ＭＳ Ｐゴシック" pitchFamily="34" charset="-128"/>
                </a:endParaRPr>
              </a:p>
            </p:txBody>
          </p:sp>
        </mc:Choice>
        <mc:Fallback xmlns="">
          <p:sp>
            <p:nvSpPr>
              <p:cNvPr id="11" name="TextBox 10"/>
              <p:cNvSpPr txBox="1">
                <a:spLocks noRot="1" noChangeAspect="1" noMove="1" noResize="1" noEditPoints="1" noAdjustHandles="1" noChangeArrowheads="1" noChangeShapeType="1" noTextEdit="1"/>
              </p:cNvSpPr>
              <p:nvPr/>
            </p:nvSpPr>
            <p:spPr>
              <a:xfrm>
                <a:off x="1295400" y="995067"/>
                <a:ext cx="1219200" cy="369332"/>
              </a:xfrm>
              <a:prstGeom prst="rect">
                <a:avLst/>
              </a:prstGeom>
              <a:blipFill rotWithShape="1">
                <a:blip r:embed="rId9"/>
                <a:stretch>
                  <a:fillRect l="-500" t="-8197" r="-9000"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a:off x="460375" y="1600200"/>
                <a:ext cx="454025" cy="369332"/>
              </a:xfrm>
              <a:prstGeom prst="rect">
                <a:avLst/>
              </a:prstGeom>
              <a:noFill/>
            </p:spPr>
            <p:txBody>
              <a:bodyPr wrap="square" rtlCol="0">
                <a:spAutoFit/>
              </a:bodyPr>
              <a:lstStyle/>
              <a:p>
                <a:pPr algn="ctr"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sSub>
                        <m:sSubPr>
                          <m:ctrlPr>
                            <a:rPr lang="en-US" i="1">
                              <a:solidFill>
                                <a:srgbClr val="FFFFFF"/>
                              </a:solidFill>
                              <a:latin typeface="Cambria Math" panose="02040503050406030204" pitchFamily="18" charset="0"/>
                            </a:rPr>
                          </m:ctrlPr>
                        </m:sSubPr>
                        <m:e>
                          <m:acc>
                            <m:accPr>
                              <m:chr m:val="̅"/>
                              <m:ctrlPr>
                                <a:rPr lang="en-US" i="1">
                                  <a:solidFill>
                                    <a:srgbClr val="FFFFFF"/>
                                  </a:solidFill>
                                  <a:latin typeface="Cambria Math" panose="02040503050406030204" pitchFamily="18" charset="0"/>
                                </a:rPr>
                              </m:ctrlPr>
                            </m:accPr>
                            <m:e>
                              <m:r>
                                <a:rPr lang="en-US" i="1">
                                  <a:solidFill>
                                    <a:srgbClr val="FFFFFF"/>
                                  </a:solidFill>
                                  <a:latin typeface="Cambria Math"/>
                                </a:rPr>
                                <m:t>𝑋</m:t>
                              </m:r>
                            </m:e>
                          </m:acc>
                        </m:e>
                        <m:sub>
                          <m:r>
                            <a:rPr lang="en-US" i="1">
                              <a:solidFill>
                                <a:srgbClr val="FFFFFF"/>
                              </a:solidFill>
                              <a:latin typeface="Cambria Math"/>
                            </a:rPr>
                            <m:t>1</m:t>
                          </m:r>
                        </m:sub>
                      </m:sSub>
                    </m:oMath>
                  </m:oMathPara>
                </a14:m>
                <a:endParaRPr lang="en-US" dirty="0">
                  <a:solidFill>
                    <a:srgbClr val="FFFFFF"/>
                  </a:solidFill>
                  <a:ea typeface="ＭＳ Ｐゴシック" pitchFamily="34" charset="-128"/>
                </a:endParaRPr>
              </a:p>
            </p:txBody>
          </p:sp>
        </mc:Choice>
        <mc:Fallback xmlns="">
          <p:sp>
            <p:nvSpPr>
              <p:cNvPr id="12" name="TextBox 11"/>
              <p:cNvSpPr txBox="1">
                <a:spLocks noRot="1" noChangeAspect="1" noMove="1" noResize="1" noEditPoints="1" noAdjustHandles="1" noChangeArrowheads="1" noChangeShapeType="1" noTextEdit="1"/>
              </p:cNvSpPr>
              <p:nvPr/>
            </p:nvSpPr>
            <p:spPr>
              <a:xfrm>
                <a:off x="460375" y="1600200"/>
                <a:ext cx="454025" cy="369332"/>
              </a:xfrm>
              <a:prstGeom prst="rect">
                <a:avLst/>
              </a:prstGeom>
              <a:blipFill rotWithShape="1">
                <a:blip r:embed="rId10"/>
                <a:stretch>
                  <a:fillRect l="-2703" b="-1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p:cNvSpPr txBox="1"/>
              <p:nvPr/>
            </p:nvSpPr>
            <p:spPr>
              <a:xfrm>
                <a:off x="460375" y="2068286"/>
                <a:ext cx="454025" cy="646331"/>
              </a:xfrm>
              <a:prstGeom prst="rect">
                <a:avLst/>
              </a:prstGeom>
              <a:noFill/>
            </p:spPr>
            <p:txBody>
              <a:bodyPr wrap="square" rtlCol="0">
                <a:spAutoFit/>
              </a:bodyPr>
              <a:lstStyle/>
              <a:p>
                <a:pPr algn="ctr"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sSub>
                        <m:sSubPr>
                          <m:ctrlPr>
                            <a:rPr lang="en-US" i="1" smtClean="0">
                              <a:solidFill>
                                <a:srgbClr val="FFFFFF"/>
                              </a:solidFill>
                              <a:latin typeface="Cambria Math" panose="02040503050406030204" pitchFamily="18" charset="0"/>
                            </a:rPr>
                          </m:ctrlPr>
                        </m:sSubPr>
                        <m:e>
                          <m:acc>
                            <m:accPr>
                              <m:chr m:val="̅"/>
                              <m:ctrlPr>
                                <a:rPr lang="en-US" i="1">
                                  <a:solidFill>
                                    <a:srgbClr val="FFFFFF"/>
                                  </a:solidFill>
                                  <a:latin typeface="Cambria Math" panose="02040503050406030204" pitchFamily="18" charset="0"/>
                                </a:rPr>
                              </m:ctrlPr>
                            </m:accPr>
                            <m:e>
                              <m:r>
                                <a:rPr lang="en-US" i="1">
                                  <a:solidFill>
                                    <a:srgbClr val="FFFFFF"/>
                                  </a:solidFill>
                                  <a:latin typeface="Cambria Math"/>
                                </a:rPr>
                                <m:t>𝑋</m:t>
                              </m:r>
                            </m:e>
                          </m:acc>
                        </m:e>
                        <m:sub>
                          <m:r>
                            <a:rPr lang="en-US" i="1" smtClean="0">
                              <a:solidFill>
                                <a:srgbClr val="FFFFFF"/>
                              </a:solidFill>
                              <a:latin typeface="Cambria Math"/>
                            </a:rPr>
                            <m:t>2</m:t>
                          </m:r>
                        </m:sub>
                      </m:sSub>
                    </m:oMath>
                  </m:oMathPara>
                </a14:m>
                <a:endParaRPr lang="en-US" dirty="0">
                  <a:solidFill>
                    <a:srgbClr val="FFFFFF"/>
                  </a:solidFill>
                  <a:ea typeface="ＭＳ Ｐゴシック" pitchFamily="34" charset="-128"/>
                </a:endParaRPr>
              </a:p>
              <a:p>
                <a:pPr algn="ctr" eaLnBrk="0" fontAlgn="base" hangingPunct="0">
                  <a:spcBef>
                    <a:spcPct val="0"/>
                  </a:spcBef>
                  <a:spcAft>
                    <a:spcPct val="0"/>
                  </a:spcAft>
                </a:pPr>
                <a:endParaRPr lang="en-US" dirty="0">
                  <a:solidFill>
                    <a:srgbClr val="FFFFFF"/>
                  </a:solidFill>
                  <a:ea typeface="ＭＳ Ｐゴシック" pitchFamily="34" charset="-128"/>
                </a:endParaRPr>
              </a:p>
            </p:txBody>
          </p:sp>
        </mc:Choice>
        <mc:Fallback xmlns="">
          <p:sp>
            <p:nvSpPr>
              <p:cNvPr id="19" name="TextBox 18"/>
              <p:cNvSpPr txBox="1">
                <a:spLocks noRot="1" noChangeAspect="1" noMove="1" noResize="1" noEditPoints="1" noAdjustHandles="1" noChangeArrowheads="1" noChangeShapeType="1" noTextEdit="1"/>
              </p:cNvSpPr>
              <p:nvPr/>
            </p:nvSpPr>
            <p:spPr>
              <a:xfrm>
                <a:off x="460375" y="2068286"/>
                <a:ext cx="454025" cy="646331"/>
              </a:xfrm>
              <a:prstGeom prst="rect">
                <a:avLst/>
              </a:prstGeom>
              <a:blipFill rotWithShape="1">
                <a:blip r:embed="rId11"/>
                <a:stretch>
                  <a:fillRect l="-40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p:cNvSpPr txBox="1"/>
              <p:nvPr/>
            </p:nvSpPr>
            <p:spPr>
              <a:xfrm>
                <a:off x="460374" y="2590018"/>
                <a:ext cx="454025" cy="646331"/>
              </a:xfrm>
              <a:prstGeom prst="rect">
                <a:avLst/>
              </a:prstGeom>
              <a:noFill/>
            </p:spPr>
            <p:txBody>
              <a:bodyPr wrap="square" rtlCol="0">
                <a:spAutoFit/>
              </a:bodyPr>
              <a:lstStyle/>
              <a:p>
                <a:pPr algn="ctr"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sSub>
                        <m:sSubPr>
                          <m:ctrlPr>
                            <a:rPr lang="en-US" i="1" smtClean="0">
                              <a:solidFill>
                                <a:srgbClr val="FFFFFF"/>
                              </a:solidFill>
                              <a:latin typeface="Cambria Math" panose="02040503050406030204" pitchFamily="18" charset="0"/>
                            </a:rPr>
                          </m:ctrlPr>
                        </m:sSubPr>
                        <m:e>
                          <m:acc>
                            <m:accPr>
                              <m:chr m:val="̅"/>
                              <m:ctrlPr>
                                <a:rPr lang="en-US" i="1">
                                  <a:solidFill>
                                    <a:srgbClr val="FFFFFF"/>
                                  </a:solidFill>
                                  <a:latin typeface="Cambria Math" panose="02040503050406030204" pitchFamily="18" charset="0"/>
                                </a:rPr>
                              </m:ctrlPr>
                            </m:accPr>
                            <m:e>
                              <m:r>
                                <a:rPr lang="en-US" i="1">
                                  <a:solidFill>
                                    <a:srgbClr val="FFFFFF"/>
                                  </a:solidFill>
                                  <a:latin typeface="Cambria Math"/>
                                </a:rPr>
                                <m:t>𝑋</m:t>
                              </m:r>
                            </m:e>
                          </m:acc>
                        </m:e>
                        <m:sub>
                          <m:r>
                            <a:rPr lang="en-US" i="1" smtClean="0">
                              <a:solidFill>
                                <a:srgbClr val="FFFFFF"/>
                              </a:solidFill>
                              <a:latin typeface="Cambria Math"/>
                            </a:rPr>
                            <m:t>3</m:t>
                          </m:r>
                        </m:sub>
                      </m:sSub>
                    </m:oMath>
                  </m:oMathPara>
                </a14:m>
                <a:endParaRPr lang="en-US" dirty="0">
                  <a:solidFill>
                    <a:srgbClr val="FFFFFF"/>
                  </a:solidFill>
                  <a:ea typeface="ＭＳ Ｐゴシック" pitchFamily="34" charset="-128"/>
                </a:endParaRPr>
              </a:p>
              <a:p>
                <a:pPr algn="ctr" eaLnBrk="0" fontAlgn="base" hangingPunct="0">
                  <a:spcBef>
                    <a:spcPct val="0"/>
                  </a:spcBef>
                  <a:spcAft>
                    <a:spcPct val="0"/>
                  </a:spcAft>
                </a:pPr>
                <a:endParaRPr lang="en-US" dirty="0">
                  <a:solidFill>
                    <a:srgbClr val="FFFFFF"/>
                  </a:solidFill>
                  <a:ea typeface="ＭＳ Ｐゴシック" pitchFamily="34" charset="-128"/>
                </a:endParaRPr>
              </a:p>
            </p:txBody>
          </p:sp>
        </mc:Choice>
        <mc:Fallback xmlns="">
          <p:sp>
            <p:nvSpPr>
              <p:cNvPr id="20" name="TextBox 19"/>
              <p:cNvSpPr txBox="1">
                <a:spLocks noRot="1" noChangeAspect="1" noMove="1" noResize="1" noEditPoints="1" noAdjustHandles="1" noChangeArrowheads="1" noChangeShapeType="1" noTextEdit="1"/>
              </p:cNvSpPr>
              <p:nvPr/>
            </p:nvSpPr>
            <p:spPr>
              <a:xfrm>
                <a:off x="460374" y="2590018"/>
                <a:ext cx="454025" cy="646331"/>
              </a:xfrm>
              <a:prstGeom prst="rect">
                <a:avLst/>
              </a:prstGeom>
              <a:blipFill rotWithShape="1">
                <a:blip r:embed="rId12"/>
                <a:stretch>
                  <a:fillRect l="-40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p:cNvSpPr txBox="1"/>
              <p:nvPr/>
            </p:nvSpPr>
            <p:spPr>
              <a:xfrm>
                <a:off x="460374" y="3111750"/>
                <a:ext cx="454025" cy="646331"/>
              </a:xfrm>
              <a:prstGeom prst="rect">
                <a:avLst/>
              </a:prstGeom>
              <a:noFill/>
            </p:spPr>
            <p:txBody>
              <a:bodyPr wrap="square" rtlCol="0">
                <a:spAutoFit/>
              </a:bodyPr>
              <a:lstStyle/>
              <a:p>
                <a:pPr algn="ctr"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sSub>
                        <m:sSubPr>
                          <m:ctrlPr>
                            <a:rPr lang="en-US" i="1" smtClean="0">
                              <a:solidFill>
                                <a:srgbClr val="FFFFFF"/>
                              </a:solidFill>
                              <a:latin typeface="Cambria Math" panose="02040503050406030204" pitchFamily="18" charset="0"/>
                            </a:rPr>
                          </m:ctrlPr>
                        </m:sSubPr>
                        <m:e>
                          <m:acc>
                            <m:accPr>
                              <m:chr m:val="̅"/>
                              <m:ctrlPr>
                                <a:rPr lang="en-US" i="1">
                                  <a:solidFill>
                                    <a:srgbClr val="FFFFFF"/>
                                  </a:solidFill>
                                  <a:latin typeface="Cambria Math" panose="02040503050406030204" pitchFamily="18" charset="0"/>
                                </a:rPr>
                              </m:ctrlPr>
                            </m:accPr>
                            <m:e>
                              <m:r>
                                <a:rPr lang="en-US" i="1">
                                  <a:solidFill>
                                    <a:srgbClr val="FFFFFF"/>
                                  </a:solidFill>
                                  <a:latin typeface="Cambria Math"/>
                                </a:rPr>
                                <m:t>𝑋</m:t>
                              </m:r>
                            </m:e>
                          </m:acc>
                        </m:e>
                        <m:sub>
                          <m:r>
                            <a:rPr lang="en-US" i="1" smtClean="0">
                              <a:solidFill>
                                <a:srgbClr val="FFFFFF"/>
                              </a:solidFill>
                              <a:latin typeface="Cambria Math"/>
                            </a:rPr>
                            <m:t>4</m:t>
                          </m:r>
                        </m:sub>
                      </m:sSub>
                    </m:oMath>
                  </m:oMathPara>
                </a14:m>
                <a:endParaRPr lang="en-US" dirty="0">
                  <a:solidFill>
                    <a:srgbClr val="FFFFFF"/>
                  </a:solidFill>
                  <a:ea typeface="ＭＳ Ｐゴシック" pitchFamily="34" charset="-128"/>
                </a:endParaRPr>
              </a:p>
              <a:p>
                <a:pPr algn="ctr" eaLnBrk="0" fontAlgn="base" hangingPunct="0">
                  <a:spcBef>
                    <a:spcPct val="0"/>
                  </a:spcBef>
                  <a:spcAft>
                    <a:spcPct val="0"/>
                  </a:spcAft>
                </a:pPr>
                <a:endParaRPr lang="en-US" dirty="0">
                  <a:solidFill>
                    <a:srgbClr val="FFFFFF"/>
                  </a:solidFill>
                  <a:ea typeface="ＭＳ Ｐゴシック" pitchFamily="34" charset="-128"/>
                </a:endParaRPr>
              </a:p>
            </p:txBody>
          </p:sp>
        </mc:Choice>
        <mc:Fallback xmlns="">
          <p:sp>
            <p:nvSpPr>
              <p:cNvPr id="21" name="TextBox 20"/>
              <p:cNvSpPr txBox="1">
                <a:spLocks noRot="1" noChangeAspect="1" noMove="1" noResize="1" noEditPoints="1" noAdjustHandles="1" noChangeArrowheads="1" noChangeShapeType="1" noTextEdit="1"/>
              </p:cNvSpPr>
              <p:nvPr/>
            </p:nvSpPr>
            <p:spPr>
              <a:xfrm>
                <a:off x="460374" y="3111750"/>
                <a:ext cx="454025" cy="646331"/>
              </a:xfrm>
              <a:prstGeom prst="rect">
                <a:avLst/>
              </a:prstGeom>
              <a:blipFill rotWithShape="1">
                <a:blip r:embed="rId13"/>
                <a:stretch>
                  <a:fillRect l="-40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p:cNvSpPr txBox="1"/>
              <p:nvPr/>
            </p:nvSpPr>
            <p:spPr>
              <a:xfrm>
                <a:off x="460373" y="3657600"/>
                <a:ext cx="454025" cy="646331"/>
              </a:xfrm>
              <a:prstGeom prst="rect">
                <a:avLst/>
              </a:prstGeom>
              <a:noFill/>
            </p:spPr>
            <p:txBody>
              <a:bodyPr wrap="square" rtlCol="0">
                <a:spAutoFit/>
              </a:bodyPr>
              <a:lstStyle/>
              <a:p>
                <a:pPr algn="ctr"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sSub>
                        <m:sSubPr>
                          <m:ctrlPr>
                            <a:rPr lang="en-US" i="1" smtClean="0">
                              <a:solidFill>
                                <a:srgbClr val="FFFFFF"/>
                              </a:solidFill>
                              <a:latin typeface="Cambria Math" panose="02040503050406030204" pitchFamily="18" charset="0"/>
                            </a:rPr>
                          </m:ctrlPr>
                        </m:sSubPr>
                        <m:e>
                          <m:acc>
                            <m:accPr>
                              <m:chr m:val="̅"/>
                              <m:ctrlPr>
                                <a:rPr lang="en-US" i="1">
                                  <a:solidFill>
                                    <a:srgbClr val="FFFFFF"/>
                                  </a:solidFill>
                                  <a:latin typeface="Cambria Math" panose="02040503050406030204" pitchFamily="18" charset="0"/>
                                </a:rPr>
                              </m:ctrlPr>
                            </m:accPr>
                            <m:e>
                              <m:r>
                                <a:rPr lang="en-US" i="1">
                                  <a:solidFill>
                                    <a:srgbClr val="FFFFFF"/>
                                  </a:solidFill>
                                  <a:latin typeface="Cambria Math"/>
                                </a:rPr>
                                <m:t>𝑋</m:t>
                              </m:r>
                            </m:e>
                          </m:acc>
                        </m:e>
                        <m:sub>
                          <m:r>
                            <a:rPr lang="en-US" i="1" smtClean="0">
                              <a:solidFill>
                                <a:srgbClr val="FFFFFF"/>
                              </a:solidFill>
                              <a:latin typeface="Cambria Math"/>
                            </a:rPr>
                            <m:t>5</m:t>
                          </m:r>
                        </m:sub>
                      </m:sSub>
                    </m:oMath>
                  </m:oMathPara>
                </a14:m>
                <a:endParaRPr lang="en-US" dirty="0">
                  <a:solidFill>
                    <a:srgbClr val="FFFFFF"/>
                  </a:solidFill>
                  <a:ea typeface="ＭＳ Ｐゴシック" pitchFamily="34" charset="-128"/>
                </a:endParaRPr>
              </a:p>
              <a:p>
                <a:pPr algn="ctr" eaLnBrk="0" fontAlgn="base" hangingPunct="0">
                  <a:spcBef>
                    <a:spcPct val="0"/>
                  </a:spcBef>
                  <a:spcAft>
                    <a:spcPct val="0"/>
                  </a:spcAft>
                </a:pPr>
                <a:endParaRPr lang="en-US" dirty="0">
                  <a:solidFill>
                    <a:srgbClr val="FFFFFF"/>
                  </a:solidFill>
                  <a:ea typeface="ＭＳ Ｐゴシック" pitchFamily="34" charset="-128"/>
                </a:endParaRPr>
              </a:p>
            </p:txBody>
          </p:sp>
        </mc:Choice>
        <mc:Fallback xmlns="">
          <p:sp>
            <p:nvSpPr>
              <p:cNvPr id="22" name="TextBox 21"/>
              <p:cNvSpPr txBox="1">
                <a:spLocks noRot="1" noChangeAspect="1" noMove="1" noResize="1" noEditPoints="1" noAdjustHandles="1" noChangeArrowheads="1" noChangeShapeType="1" noTextEdit="1"/>
              </p:cNvSpPr>
              <p:nvPr/>
            </p:nvSpPr>
            <p:spPr>
              <a:xfrm>
                <a:off x="460373" y="3657600"/>
                <a:ext cx="454025" cy="646331"/>
              </a:xfrm>
              <a:prstGeom prst="rect">
                <a:avLst/>
              </a:prstGeom>
              <a:blipFill rotWithShape="1">
                <a:blip r:embed="rId14"/>
                <a:stretch>
                  <a:fillRect l="-4054"/>
                </a:stretch>
              </a:blipFill>
            </p:spPr>
            <p:txBody>
              <a:bodyPr/>
              <a:lstStyle/>
              <a:p>
                <a:r>
                  <a:rPr lang="en-US">
                    <a:noFill/>
                  </a:rPr>
                  <a:t> </a:t>
                </a:r>
              </a:p>
            </p:txBody>
          </p:sp>
        </mc:Fallback>
      </mc:AlternateContent>
      <p:sp>
        <p:nvSpPr>
          <p:cNvPr id="23" name="TextBox 22"/>
          <p:cNvSpPr txBox="1"/>
          <p:nvPr/>
        </p:nvSpPr>
        <p:spPr>
          <a:xfrm>
            <a:off x="460375" y="4114800"/>
            <a:ext cx="454025" cy="369332"/>
          </a:xfrm>
          <a:prstGeom prst="rect">
            <a:avLst/>
          </a:prstGeom>
          <a:noFill/>
        </p:spPr>
        <p:txBody>
          <a:bodyPr wrap="square" rtlCol="0">
            <a:spAutoFit/>
          </a:bodyPr>
          <a:lstStyle/>
          <a:p>
            <a:pPr algn="ctr" eaLnBrk="0" fontAlgn="base" hangingPunct="0">
              <a:spcBef>
                <a:spcPct val="0"/>
              </a:spcBef>
              <a:spcAft>
                <a:spcPct val="0"/>
              </a:spcAft>
            </a:pPr>
            <a:r>
              <a:rPr lang="en-US" dirty="0">
                <a:solidFill>
                  <a:srgbClr val="FFFFFF"/>
                </a:solidFill>
                <a:ea typeface="ＭＳ Ｐゴシック" pitchFamily="34" charset="-128"/>
              </a:rPr>
              <a:t>…</a:t>
            </a:r>
          </a:p>
        </p:txBody>
      </p:sp>
      <mc:AlternateContent xmlns:mc="http://schemas.openxmlformats.org/markup-compatibility/2006" xmlns:a14="http://schemas.microsoft.com/office/drawing/2010/main">
        <mc:Choice Requires="a14">
          <p:sp>
            <p:nvSpPr>
              <p:cNvPr id="24" name="TextBox 23"/>
              <p:cNvSpPr txBox="1"/>
              <p:nvPr/>
            </p:nvSpPr>
            <p:spPr>
              <a:xfrm>
                <a:off x="307976" y="4725660"/>
                <a:ext cx="682622" cy="369332"/>
              </a:xfrm>
              <a:prstGeom prst="rect">
                <a:avLst/>
              </a:prstGeom>
              <a:noFill/>
            </p:spPr>
            <p:txBody>
              <a:bodyPr wrap="square" rtlCol="0">
                <a:spAutoFit/>
              </a:bodyPr>
              <a:lstStyle/>
              <a:p>
                <a:pPr algn="ctr"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sSub>
                        <m:sSubPr>
                          <m:ctrlPr>
                            <a:rPr lang="en-US" i="1" smtClean="0">
                              <a:solidFill>
                                <a:srgbClr val="FFFFFF"/>
                              </a:solidFill>
                              <a:latin typeface="Cambria Math" panose="02040503050406030204" pitchFamily="18" charset="0"/>
                            </a:rPr>
                          </m:ctrlPr>
                        </m:sSubPr>
                        <m:e>
                          <m:acc>
                            <m:accPr>
                              <m:chr m:val="̅"/>
                              <m:ctrlPr>
                                <a:rPr lang="en-US" i="1">
                                  <a:solidFill>
                                    <a:srgbClr val="FFFFFF"/>
                                  </a:solidFill>
                                  <a:latin typeface="Cambria Math" panose="02040503050406030204" pitchFamily="18" charset="0"/>
                                </a:rPr>
                              </m:ctrlPr>
                            </m:accPr>
                            <m:e>
                              <m:r>
                                <a:rPr lang="en-US" i="1">
                                  <a:solidFill>
                                    <a:srgbClr val="FFFFFF"/>
                                  </a:solidFill>
                                  <a:latin typeface="Cambria Math"/>
                                </a:rPr>
                                <m:t>𝑋</m:t>
                              </m:r>
                            </m:e>
                          </m:acc>
                        </m:e>
                        <m:sub>
                          <m:r>
                            <a:rPr lang="en-US" i="1" smtClean="0">
                              <a:solidFill>
                                <a:srgbClr val="FFFFFF"/>
                              </a:solidFill>
                              <a:latin typeface="Cambria Math"/>
                            </a:rPr>
                            <m:t>5999</m:t>
                          </m:r>
                        </m:sub>
                      </m:sSub>
                    </m:oMath>
                  </m:oMathPara>
                </a14:m>
                <a:endParaRPr lang="en-US" dirty="0">
                  <a:solidFill>
                    <a:srgbClr val="FFFFFF"/>
                  </a:solidFill>
                  <a:ea typeface="ＭＳ Ｐゴシック" pitchFamily="34" charset="-128"/>
                </a:endParaRPr>
              </a:p>
            </p:txBody>
          </p:sp>
        </mc:Choice>
        <mc:Fallback xmlns="">
          <p:sp>
            <p:nvSpPr>
              <p:cNvPr id="24" name="TextBox 23"/>
              <p:cNvSpPr txBox="1">
                <a:spLocks noRot="1" noChangeAspect="1" noMove="1" noResize="1" noEditPoints="1" noAdjustHandles="1" noChangeArrowheads="1" noChangeShapeType="1" noTextEdit="1"/>
              </p:cNvSpPr>
              <p:nvPr/>
            </p:nvSpPr>
            <p:spPr>
              <a:xfrm>
                <a:off x="307976" y="4725660"/>
                <a:ext cx="682622" cy="369332"/>
              </a:xfrm>
              <a:prstGeom prst="rect">
                <a:avLst/>
              </a:prstGeom>
              <a:blipFill rotWithShape="1">
                <a:blip r:embed="rId15"/>
                <a:stretch>
                  <a:fillRect l="-6306" b="-16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p:cNvSpPr txBox="1"/>
              <p:nvPr/>
            </p:nvSpPr>
            <p:spPr>
              <a:xfrm>
                <a:off x="346074" y="5293658"/>
                <a:ext cx="682626" cy="369332"/>
              </a:xfrm>
              <a:prstGeom prst="rect">
                <a:avLst/>
              </a:prstGeom>
              <a:noFill/>
            </p:spPr>
            <p:txBody>
              <a:bodyPr wrap="square" rtlCol="0">
                <a:spAutoFit/>
              </a:bodyPr>
              <a:lstStyle/>
              <a:p>
                <a:pPr algn="ctr"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sSub>
                        <m:sSubPr>
                          <m:ctrlPr>
                            <a:rPr lang="en-US" i="1" smtClean="0">
                              <a:solidFill>
                                <a:srgbClr val="FFFFFF"/>
                              </a:solidFill>
                              <a:latin typeface="Cambria Math" panose="02040503050406030204" pitchFamily="18" charset="0"/>
                            </a:rPr>
                          </m:ctrlPr>
                        </m:sSubPr>
                        <m:e>
                          <m:acc>
                            <m:accPr>
                              <m:chr m:val="̅"/>
                              <m:ctrlPr>
                                <a:rPr lang="en-US" i="1">
                                  <a:solidFill>
                                    <a:srgbClr val="FFFFFF"/>
                                  </a:solidFill>
                                  <a:latin typeface="Cambria Math" panose="02040503050406030204" pitchFamily="18" charset="0"/>
                                </a:rPr>
                              </m:ctrlPr>
                            </m:accPr>
                            <m:e>
                              <m:r>
                                <a:rPr lang="en-US" i="1">
                                  <a:solidFill>
                                    <a:srgbClr val="FFFFFF"/>
                                  </a:solidFill>
                                  <a:latin typeface="Cambria Math"/>
                                </a:rPr>
                                <m:t>𝑋</m:t>
                              </m:r>
                            </m:e>
                          </m:acc>
                        </m:e>
                        <m:sub>
                          <m:r>
                            <a:rPr lang="en-US" i="1" smtClean="0">
                              <a:solidFill>
                                <a:srgbClr val="FFFFFF"/>
                              </a:solidFill>
                              <a:latin typeface="Cambria Math"/>
                            </a:rPr>
                            <m:t>6000</m:t>
                          </m:r>
                        </m:sub>
                      </m:sSub>
                    </m:oMath>
                  </m:oMathPara>
                </a14:m>
                <a:endParaRPr lang="en-US" dirty="0">
                  <a:solidFill>
                    <a:srgbClr val="FFFFFF"/>
                  </a:solidFill>
                  <a:ea typeface="ＭＳ Ｐゴシック" pitchFamily="34" charset="-128"/>
                </a:endParaRPr>
              </a:p>
            </p:txBody>
          </p:sp>
        </mc:Choice>
        <mc:Fallback xmlns="">
          <p:sp>
            <p:nvSpPr>
              <p:cNvPr id="25" name="TextBox 24"/>
              <p:cNvSpPr txBox="1">
                <a:spLocks noRot="1" noChangeAspect="1" noMove="1" noResize="1" noEditPoints="1" noAdjustHandles="1" noChangeArrowheads="1" noChangeShapeType="1" noTextEdit="1"/>
              </p:cNvSpPr>
              <p:nvPr/>
            </p:nvSpPr>
            <p:spPr>
              <a:xfrm>
                <a:off x="346074" y="5293658"/>
                <a:ext cx="682626" cy="369332"/>
              </a:xfrm>
              <a:prstGeom prst="rect">
                <a:avLst/>
              </a:prstGeom>
              <a:blipFill rotWithShape="1">
                <a:blip r:embed="rId16"/>
                <a:stretch>
                  <a:fillRect l="-6250" b="-1639"/>
                </a:stretch>
              </a:blipFill>
            </p:spPr>
            <p:txBody>
              <a:bodyPr/>
              <a:lstStyle/>
              <a:p>
                <a:r>
                  <a:rPr lang="en-US">
                    <a:noFill/>
                  </a:rPr>
                  <a:t> </a:t>
                </a:r>
              </a:p>
            </p:txBody>
          </p:sp>
        </mc:Fallback>
      </mc:AlternateContent>
      <p:sp>
        <p:nvSpPr>
          <p:cNvPr id="27" name="TextBox 26"/>
          <p:cNvSpPr txBox="1"/>
          <p:nvPr/>
        </p:nvSpPr>
        <p:spPr>
          <a:xfrm>
            <a:off x="1406523" y="2068286"/>
            <a:ext cx="530222" cy="369332"/>
          </a:xfrm>
          <a:prstGeom prst="rect">
            <a:avLst/>
          </a:prstGeom>
          <a:noFill/>
        </p:spPr>
        <p:txBody>
          <a:bodyPr wrap="square" rtlCol="0">
            <a:spAutoFit/>
          </a:bodyPr>
          <a:lstStyle/>
          <a:p>
            <a:pPr algn="ctr" eaLnBrk="0" fontAlgn="base" hangingPunct="0">
              <a:spcBef>
                <a:spcPct val="0"/>
              </a:spcBef>
              <a:spcAft>
                <a:spcPct val="0"/>
              </a:spcAft>
            </a:pPr>
            <a:r>
              <a:rPr lang="en-US" dirty="0">
                <a:solidFill>
                  <a:srgbClr val="FFFFFF"/>
                </a:solidFill>
                <a:ea typeface="ＭＳ Ｐゴシック" pitchFamily="34" charset="-128"/>
              </a:rPr>
              <a:t>3.5</a:t>
            </a:r>
          </a:p>
        </p:txBody>
      </p:sp>
      <p:sp>
        <p:nvSpPr>
          <p:cNvPr id="28" name="TextBox 27"/>
          <p:cNvSpPr txBox="1"/>
          <p:nvPr/>
        </p:nvSpPr>
        <p:spPr>
          <a:xfrm>
            <a:off x="1406522" y="2590018"/>
            <a:ext cx="530223" cy="369332"/>
          </a:xfrm>
          <a:prstGeom prst="rect">
            <a:avLst/>
          </a:prstGeom>
          <a:noFill/>
        </p:spPr>
        <p:txBody>
          <a:bodyPr wrap="square" rtlCol="0">
            <a:spAutoFit/>
          </a:bodyPr>
          <a:lstStyle/>
          <a:p>
            <a:pPr algn="ctr" eaLnBrk="0" fontAlgn="base" hangingPunct="0">
              <a:spcBef>
                <a:spcPct val="0"/>
              </a:spcBef>
              <a:spcAft>
                <a:spcPct val="0"/>
              </a:spcAft>
            </a:pPr>
            <a:r>
              <a:rPr lang="en-US" dirty="0">
                <a:solidFill>
                  <a:srgbClr val="FFFFFF"/>
                </a:solidFill>
                <a:ea typeface="ＭＳ Ｐゴシック" pitchFamily="34" charset="-128"/>
              </a:rPr>
              <a:t>2</a:t>
            </a:r>
          </a:p>
        </p:txBody>
      </p:sp>
      <p:sp>
        <p:nvSpPr>
          <p:cNvPr id="29" name="TextBox 28"/>
          <p:cNvSpPr txBox="1"/>
          <p:nvPr/>
        </p:nvSpPr>
        <p:spPr>
          <a:xfrm>
            <a:off x="1406522" y="3111750"/>
            <a:ext cx="454025" cy="369332"/>
          </a:xfrm>
          <a:prstGeom prst="rect">
            <a:avLst/>
          </a:prstGeom>
          <a:noFill/>
        </p:spPr>
        <p:txBody>
          <a:bodyPr wrap="square" rtlCol="0">
            <a:spAutoFit/>
          </a:bodyPr>
          <a:lstStyle/>
          <a:p>
            <a:pPr algn="ctr" eaLnBrk="0" fontAlgn="base" hangingPunct="0">
              <a:spcBef>
                <a:spcPct val="0"/>
              </a:spcBef>
              <a:spcAft>
                <a:spcPct val="0"/>
              </a:spcAft>
            </a:pPr>
            <a:r>
              <a:rPr lang="en-US" dirty="0">
                <a:solidFill>
                  <a:srgbClr val="FFFFFF"/>
                </a:solidFill>
                <a:ea typeface="ＭＳ Ｐゴシック" pitchFamily="34" charset="-128"/>
              </a:rPr>
              <a:t>3</a:t>
            </a:r>
          </a:p>
        </p:txBody>
      </p:sp>
      <p:sp>
        <p:nvSpPr>
          <p:cNvPr id="30" name="TextBox 29"/>
          <p:cNvSpPr txBox="1"/>
          <p:nvPr/>
        </p:nvSpPr>
        <p:spPr>
          <a:xfrm>
            <a:off x="1406521" y="3657600"/>
            <a:ext cx="568327" cy="369332"/>
          </a:xfrm>
          <a:prstGeom prst="rect">
            <a:avLst/>
          </a:prstGeom>
          <a:noFill/>
        </p:spPr>
        <p:txBody>
          <a:bodyPr wrap="square" rtlCol="0">
            <a:spAutoFit/>
          </a:bodyPr>
          <a:lstStyle/>
          <a:p>
            <a:pPr algn="ctr" eaLnBrk="0" fontAlgn="base" hangingPunct="0">
              <a:spcBef>
                <a:spcPct val="0"/>
              </a:spcBef>
              <a:spcAft>
                <a:spcPct val="0"/>
              </a:spcAft>
            </a:pPr>
            <a:r>
              <a:rPr lang="en-US" dirty="0">
                <a:solidFill>
                  <a:srgbClr val="FFFFFF"/>
                </a:solidFill>
                <a:ea typeface="ＭＳ Ｐゴシック" pitchFamily="34" charset="-128"/>
              </a:rPr>
              <a:t>5.5</a:t>
            </a:r>
          </a:p>
        </p:txBody>
      </p:sp>
      <p:sp>
        <p:nvSpPr>
          <p:cNvPr id="31" name="TextBox 30"/>
          <p:cNvSpPr txBox="1"/>
          <p:nvPr/>
        </p:nvSpPr>
        <p:spPr>
          <a:xfrm>
            <a:off x="1406523" y="4114800"/>
            <a:ext cx="454025" cy="369332"/>
          </a:xfrm>
          <a:prstGeom prst="rect">
            <a:avLst/>
          </a:prstGeom>
          <a:noFill/>
        </p:spPr>
        <p:txBody>
          <a:bodyPr wrap="square" rtlCol="0">
            <a:spAutoFit/>
          </a:bodyPr>
          <a:lstStyle/>
          <a:p>
            <a:pPr algn="ctr" eaLnBrk="0" fontAlgn="base" hangingPunct="0">
              <a:spcBef>
                <a:spcPct val="0"/>
              </a:spcBef>
              <a:spcAft>
                <a:spcPct val="0"/>
              </a:spcAft>
            </a:pPr>
            <a:r>
              <a:rPr lang="en-US" dirty="0">
                <a:solidFill>
                  <a:srgbClr val="FFFFFF"/>
                </a:solidFill>
                <a:ea typeface="ＭＳ Ｐゴシック" pitchFamily="34" charset="-128"/>
              </a:rPr>
              <a:t>…</a:t>
            </a:r>
          </a:p>
        </p:txBody>
      </p:sp>
      <p:sp>
        <p:nvSpPr>
          <p:cNvPr id="32" name="TextBox 31"/>
          <p:cNvSpPr txBox="1"/>
          <p:nvPr/>
        </p:nvSpPr>
        <p:spPr>
          <a:xfrm>
            <a:off x="1330320" y="4725660"/>
            <a:ext cx="606425" cy="369332"/>
          </a:xfrm>
          <a:prstGeom prst="rect">
            <a:avLst/>
          </a:prstGeom>
          <a:noFill/>
        </p:spPr>
        <p:txBody>
          <a:bodyPr wrap="square" rtlCol="0">
            <a:spAutoFit/>
          </a:bodyPr>
          <a:lstStyle/>
          <a:p>
            <a:pPr algn="ctr" eaLnBrk="0" fontAlgn="base" hangingPunct="0">
              <a:spcBef>
                <a:spcPct val="0"/>
              </a:spcBef>
              <a:spcAft>
                <a:spcPct val="0"/>
              </a:spcAft>
            </a:pPr>
            <a:r>
              <a:rPr lang="en-US" dirty="0">
                <a:solidFill>
                  <a:srgbClr val="FFFFFF"/>
                </a:solidFill>
                <a:ea typeface="ＭＳ Ｐゴシック" pitchFamily="34" charset="-128"/>
              </a:rPr>
              <a:t>3.5</a:t>
            </a:r>
          </a:p>
        </p:txBody>
      </p:sp>
      <p:sp>
        <p:nvSpPr>
          <p:cNvPr id="33" name="TextBox 32"/>
          <p:cNvSpPr txBox="1"/>
          <p:nvPr/>
        </p:nvSpPr>
        <p:spPr>
          <a:xfrm>
            <a:off x="1292222" y="5293658"/>
            <a:ext cx="682626" cy="369332"/>
          </a:xfrm>
          <a:prstGeom prst="rect">
            <a:avLst/>
          </a:prstGeom>
          <a:noFill/>
        </p:spPr>
        <p:txBody>
          <a:bodyPr wrap="square" rtlCol="0">
            <a:spAutoFit/>
          </a:bodyPr>
          <a:lstStyle/>
          <a:p>
            <a:pPr algn="ctr" eaLnBrk="0" fontAlgn="base" hangingPunct="0">
              <a:spcBef>
                <a:spcPct val="0"/>
              </a:spcBef>
              <a:spcAft>
                <a:spcPct val="0"/>
              </a:spcAft>
            </a:pPr>
            <a:r>
              <a:rPr lang="en-US" dirty="0">
                <a:solidFill>
                  <a:srgbClr val="FFFFFF"/>
                </a:solidFill>
                <a:ea typeface="ＭＳ Ｐゴシック" pitchFamily="34" charset="-128"/>
              </a:rPr>
              <a:t>4</a:t>
            </a:r>
          </a:p>
        </p:txBody>
      </p:sp>
      <p:pic>
        <p:nvPicPr>
          <p:cNvPr id="2050" name="Picture 2" descr="http://hyperphysics.phy-astr.gsu.edu/hbase/math/immath/dice.gif"/>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221748" y="5181600"/>
            <a:ext cx="5053249" cy="1954186"/>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9" descr="http://www.iflg.uk.com/captcha/dice3.gi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03539" y="397750"/>
            <a:ext cx="1128381" cy="1159017"/>
          </a:xfrm>
          <a:prstGeom prst="rect">
            <a:avLst/>
          </a:prstGeom>
          <a:noFill/>
          <a:extLst>
            <a:ext uri="{909E8E84-426E-40DD-AFC4-6F175D3DCCD1}">
              <a14:hiddenFill xmlns:a14="http://schemas.microsoft.com/office/drawing/2010/main">
                <a:solidFill>
                  <a:srgbClr val="FFFFFF"/>
                </a:solidFill>
              </a14:hiddenFill>
            </a:ext>
          </a:extLst>
        </p:spPr>
      </p:pic>
      <p:sp>
        <p:nvSpPr>
          <p:cNvPr id="35" name="TextBox 34"/>
          <p:cNvSpPr txBox="1"/>
          <p:nvPr/>
        </p:nvSpPr>
        <p:spPr>
          <a:xfrm>
            <a:off x="1406523" y="1600200"/>
            <a:ext cx="530222" cy="369332"/>
          </a:xfrm>
          <a:prstGeom prst="rect">
            <a:avLst/>
          </a:prstGeom>
          <a:noFill/>
        </p:spPr>
        <p:txBody>
          <a:bodyPr wrap="square" rtlCol="0">
            <a:spAutoFit/>
          </a:bodyPr>
          <a:lstStyle/>
          <a:p>
            <a:pPr algn="ctr" eaLnBrk="0" fontAlgn="base" hangingPunct="0">
              <a:spcBef>
                <a:spcPct val="0"/>
              </a:spcBef>
              <a:spcAft>
                <a:spcPct val="0"/>
              </a:spcAft>
            </a:pPr>
            <a:r>
              <a:rPr lang="en-US" dirty="0">
                <a:solidFill>
                  <a:srgbClr val="FFFFFF"/>
                </a:solidFill>
                <a:ea typeface="ＭＳ Ｐゴシック" pitchFamily="34" charset="-128"/>
              </a:rPr>
              <a:t>3.5</a:t>
            </a:r>
          </a:p>
        </p:txBody>
      </p:sp>
      <p:pic>
        <p:nvPicPr>
          <p:cNvPr id="36" name="Picture 15" descr="http://38.media.tumblr.com/35cfc567ab5232c0e56205e9c6daefc9/tumblr_ntbq7yG9Tf1tlfm47o1_250.gif"/>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303539" y="392021"/>
            <a:ext cx="1144580" cy="1170475"/>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11" descr="http://www.workforcewellness.co.uk/captcha/dice4.gif"/>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82321" y="386836"/>
            <a:ext cx="1112730" cy="1142941"/>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1" name="Chart 40"/>
          <p:cNvGraphicFramePr>
            <a:graphicFrameLocks/>
          </p:cNvGraphicFramePr>
          <p:nvPr/>
        </p:nvGraphicFramePr>
        <p:xfrm>
          <a:off x="2863282" y="1910144"/>
          <a:ext cx="4886325" cy="3219449"/>
        </p:xfrm>
        <a:graphic>
          <a:graphicData uri="http://schemas.openxmlformats.org/drawingml/2006/chart">
            <c:chart xmlns:c="http://schemas.openxmlformats.org/drawingml/2006/chart" xmlns:r="http://schemas.openxmlformats.org/officeDocument/2006/relationships" r:id="rId18"/>
          </a:graphicData>
        </a:graphic>
      </p:graphicFrame>
      <p:pic>
        <p:nvPicPr>
          <p:cNvPr id="40" name="Picture 11" descr="http://www.workforcewellness.co.uk/captcha/dice4.gif"/>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82321" y="386836"/>
            <a:ext cx="1112730" cy="1142941"/>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2" descr="http://www.iflg.uk.com/captcha/dice1.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3772" y="378054"/>
            <a:ext cx="1129829" cy="1160504"/>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9" descr="http://www.iflg.uk.com/captcha/dice3.gi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03539" y="397750"/>
            <a:ext cx="1128381" cy="1159017"/>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9" descr="http://www.iflg.uk.com/captcha/dice3.gi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03539" y="397750"/>
            <a:ext cx="1128381" cy="1159017"/>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13" descr="http://www.iflg.uk.com/captcha/dice5.gif"/>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37118" y="377019"/>
            <a:ext cx="1136852" cy="11625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8218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1033"/>
                                        </p:tgtEl>
                                        <p:attrNameLst>
                                          <p:attrName>style.visibility</p:attrName>
                                        </p:attrNameLst>
                                      </p:cBhvr>
                                      <p:to>
                                        <p:strVal val="visible"/>
                                      </p:to>
                                    </p:set>
                                    <p:animEffect transition="in" filter="fade">
                                      <p:cBhvr>
                                        <p:cTn id="10" dur="500"/>
                                        <p:tgtEl>
                                          <p:spTgt spid="1033"/>
                                        </p:tgtEl>
                                      </p:cBhvr>
                                    </p:animEffect>
                                  </p:childTnLst>
                                </p:cTn>
                              </p:par>
                              <p:par>
                                <p:cTn id="11" presetID="10" presetClass="entr" presetSubtype="0" fill="hold" nodeType="withEffect">
                                  <p:stCondLst>
                                    <p:cond delay="0"/>
                                  </p:stCondLst>
                                  <p:childTnLst>
                                    <p:set>
                                      <p:cBhvr>
                                        <p:cTn id="12" dur="1" fill="hold">
                                          <p:stCondLst>
                                            <p:cond delay="0"/>
                                          </p:stCondLst>
                                        </p:cTn>
                                        <p:tgtEl>
                                          <p:spTgt spid="1035"/>
                                        </p:tgtEl>
                                        <p:attrNameLst>
                                          <p:attrName>style.visibility</p:attrName>
                                        </p:attrNameLst>
                                      </p:cBhvr>
                                      <p:to>
                                        <p:strVal val="visible"/>
                                      </p:to>
                                    </p:set>
                                    <p:animEffect transition="in" filter="fade">
                                      <p:cBhvr>
                                        <p:cTn id="13" dur="500"/>
                                        <p:tgtEl>
                                          <p:spTgt spid="103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fade">
                                      <p:cBhvr>
                                        <p:cTn id="16" dur="500"/>
                                        <p:tgtEl>
                                          <p:spTgt spid="3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nodeType="clickEffect">
                                  <p:stCondLst>
                                    <p:cond delay="0"/>
                                  </p:stCondLst>
                                  <p:childTnLst>
                                    <p:animEffect transition="out" filter="fade">
                                      <p:cBhvr>
                                        <p:cTn id="20" dur="500"/>
                                        <p:tgtEl>
                                          <p:spTgt spid="1033"/>
                                        </p:tgtEl>
                                      </p:cBhvr>
                                    </p:animEffect>
                                    <p:set>
                                      <p:cBhvr>
                                        <p:cTn id="21" dur="1" fill="hold">
                                          <p:stCondLst>
                                            <p:cond delay="499"/>
                                          </p:stCondLst>
                                        </p:cTn>
                                        <p:tgtEl>
                                          <p:spTgt spid="1033"/>
                                        </p:tgtEl>
                                        <p:attrNameLst>
                                          <p:attrName>style.visibility</p:attrName>
                                        </p:attrNameLst>
                                      </p:cBhvr>
                                      <p:to>
                                        <p:strVal val="hidden"/>
                                      </p:to>
                                    </p:set>
                                  </p:childTnLst>
                                </p:cTn>
                              </p:par>
                              <p:par>
                                <p:cTn id="22" presetID="10" presetClass="exit" presetSubtype="0" fill="hold" nodeType="withEffect">
                                  <p:stCondLst>
                                    <p:cond delay="0"/>
                                  </p:stCondLst>
                                  <p:childTnLst>
                                    <p:animEffect transition="out" filter="fade">
                                      <p:cBhvr>
                                        <p:cTn id="23" dur="500"/>
                                        <p:tgtEl>
                                          <p:spTgt spid="1035"/>
                                        </p:tgtEl>
                                      </p:cBhvr>
                                    </p:animEffect>
                                    <p:set>
                                      <p:cBhvr>
                                        <p:cTn id="24" dur="1" fill="hold">
                                          <p:stCondLst>
                                            <p:cond delay="499"/>
                                          </p:stCondLst>
                                        </p:cTn>
                                        <p:tgtEl>
                                          <p:spTgt spid="1035"/>
                                        </p:tgtEl>
                                        <p:attrNameLst>
                                          <p:attrName>style.visibility</p:attrName>
                                        </p:attrNameLst>
                                      </p:cBhvr>
                                      <p:to>
                                        <p:strVal val="hidden"/>
                                      </p:to>
                                    </p:set>
                                  </p:childTnLst>
                                </p:cTn>
                              </p:par>
                              <p:par>
                                <p:cTn id="25" presetID="10"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500"/>
                                        <p:tgtEl>
                                          <p:spTgt spid="19"/>
                                        </p:tgtEl>
                                      </p:cBhvr>
                                    </p:animEffect>
                                  </p:childTnLst>
                                </p:cTn>
                              </p:par>
                              <p:par>
                                <p:cTn id="28" presetID="10" presetClass="entr" presetSubtype="0" fill="hold" nodeType="withEffect">
                                  <p:stCondLst>
                                    <p:cond delay="0"/>
                                  </p:stCondLst>
                                  <p:childTnLst>
                                    <p:set>
                                      <p:cBhvr>
                                        <p:cTn id="29" dur="1" fill="hold">
                                          <p:stCondLst>
                                            <p:cond delay="0"/>
                                          </p:stCondLst>
                                        </p:cTn>
                                        <p:tgtEl>
                                          <p:spTgt spid="36"/>
                                        </p:tgtEl>
                                        <p:attrNameLst>
                                          <p:attrName>style.visibility</p:attrName>
                                        </p:attrNameLst>
                                      </p:cBhvr>
                                      <p:to>
                                        <p:strVal val="visible"/>
                                      </p:to>
                                    </p:set>
                                    <p:animEffect transition="in" filter="fade">
                                      <p:cBhvr>
                                        <p:cTn id="30" dur="500"/>
                                        <p:tgtEl>
                                          <p:spTgt spid="36"/>
                                        </p:tgtEl>
                                      </p:cBhvr>
                                    </p:animEffect>
                                  </p:childTnLst>
                                </p:cTn>
                              </p:par>
                              <p:par>
                                <p:cTn id="31" presetID="10" presetClass="entr" presetSubtype="0" fill="hold" nodeType="withEffect">
                                  <p:stCondLst>
                                    <p:cond delay="0"/>
                                  </p:stCondLst>
                                  <p:childTnLst>
                                    <p:set>
                                      <p:cBhvr>
                                        <p:cTn id="32" dur="1" fill="hold">
                                          <p:stCondLst>
                                            <p:cond delay="0"/>
                                          </p:stCondLst>
                                        </p:cTn>
                                        <p:tgtEl>
                                          <p:spTgt spid="1026"/>
                                        </p:tgtEl>
                                        <p:attrNameLst>
                                          <p:attrName>style.visibility</p:attrName>
                                        </p:attrNameLst>
                                      </p:cBhvr>
                                      <p:to>
                                        <p:strVal val="visible"/>
                                      </p:to>
                                    </p:set>
                                    <p:animEffect transition="in" filter="fade">
                                      <p:cBhvr>
                                        <p:cTn id="33" dur="500"/>
                                        <p:tgtEl>
                                          <p:spTgt spid="1026"/>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7"/>
                                        </p:tgtEl>
                                        <p:attrNameLst>
                                          <p:attrName>style.visibility</p:attrName>
                                        </p:attrNameLst>
                                      </p:cBhvr>
                                      <p:to>
                                        <p:strVal val="visible"/>
                                      </p:to>
                                    </p:set>
                                    <p:animEffect transition="in" filter="fade">
                                      <p:cBhvr>
                                        <p:cTn id="36" dur="500"/>
                                        <p:tgtEl>
                                          <p:spTgt spid="27"/>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xit" presetSubtype="0" fill="hold" nodeType="clickEffect">
                                  <p:stCondLst>
                                    <p:cond delay="0"/>
                                  </p:stCondLst>
                                  <p:childTnLst>
                                    <p:animEffect transition="out" filter="fade">
                                      <p:cBhvr>
                                        <p:cTn id="40" dur="500"/>
                                        <p:tgtEl>
                                          <p:spTgt spid="36"/>
                                        </p:tgtEl>
                                      </p:cBhvr>
                                    </p:animEffect>
                                    <p:set>
                                      <p:cBhvr>
                                        <p:cTn id="41" dur="1" fill="hold">
                                          <p:stCondLst>
                                            <p:cond delay="499"/>
                                          </p:stCondLst>
                                        </p:cTn>
                                        <p:tgtEl>
                                          <p:spTgt spid="36"/>
                                        </p:tgtEl>
                                        <p:attrNameLst>
                                          <p:attrName>style.visibility</p:attrName>
                                        </p:attrNameLst>
                                      </p:cBhvr>
                                      <p:to>
                                        <p:strVal val="hidden"/>
                                      </p:to>
                                    </p:set>
                                  </p:childTnLst>
                                </p:cTn>
                              </p:par>
                              <p:par>
                                <p:cTn id="42" presetID="10" presetClass="exit" presetSubtype="0" fill="hold" nodeType="withEffect">
                                  <p:stCondLst>
                                    <p:cond delay="0"/>
                                  </p:stCondLst>
                                  <p:childTnLst>
                                    <p:animEffect transition="out" filter="fade">
                                      <p:cBhvr>
                                        <p:cTn id="43" dur="500"/>
                                        <p:tgtEl>
                                          <p:spTgt spid="1026"/>
                                        </p:tgtEl>
                                      </p:cBhvr>
                                    </p:animEffect>
                                    <p:set>
                                      <p:cBhvr>
                                        <p:cTn id="44" dur="1" fill="hold">
                                          <p:stCondLst>
                                            <p:cond delay="499"/>
                                          </p:stCondLst>
                                        </p:cTn>
                                        <p:tgtEl>
                                          <p:spTgt spid="1026"/>
                                        </p:tgtEl>
                                        <p:attrNameLst>
                                          <p:attrName>style.visibility</p:attrName>
                                        </p:attrNameLst>
                                      </p:cBhvr>
                                      <p:to>
                                        <p:strVal val="hidden"/>
                                      </p:to>
                                    </p:set>
                                  </p:childTnLst>
                                </p:cTn>
                              </p:par>
                              <p:par>
                                <p:cTn id="45" presetID="10" presetClass="entr" presetSubtype="0" fill="hold" grpId="0" nodeType="with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fade">
                                      <p:cBhvr>
                                        <p:cTn id="47" dur="500"/>
                                        <p:tgtEl>
                                          <p:spTgt spid="20"/>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28"/>
                                        </p:tgtEl>
                                        <p:attrNameLst>
                                          <p:attrName>style.visibility</p:attrName>
                                        </p:attrNameLst>
                                      </p:cBhvr>
                                      <p:to>
                                        <p:strVal val="visible"/>
                                      </p:to>
                                    </p:set>
                                    <p:animEffect transition="in" filter="fade">
                                      <p:cBhvr>
                                        <p:cTn id="50" dur="500"/>
                                        <p:tgtEl>
                                          <p:spTgt spid="28"/>
                                        </p:tgtEl>
                                      </p:cBhvr>
                                    </p:animEffect>
                                  </p:childTnLst>
                                </p:cTn>
                              </p:par>
                              <p:par>
                                <p:cTn id="51" presetID="10" presetClass="entr" presetSubtype="0" fill="hold" nodeType="withEffect">
                                  <p:stCondLst>
                                    <p:cond delay="0"/>
                                  </p:stCondLst>
                                  <p:childTnLst>
                                    <p:set>
                                      <p:cBhvr>
                                        <p:cTn id="52" dur="1" fill="hold">
                                          <p:stCondLst>
                                            <p:cond delay="0"/>
                                          </p:stCondLst>
                                        </p:cTn>
                                        <p:tgtEl>
                                          <p:spTgt spid="34"/>
                                        </p:tgtEl>
                                        <p:attrNameLst>
                                          <p:attrName>style.visibility</p:attrName>
                                        </p:attrNameLst>
                                      </p:cBhvr>
                                      <p:to>
                                        <p:strVal val="visible"/>
                                      </p:to>
                                    </p:set>
                                    <p:animEffect transition="in" filter="fade">
                                      <p:cBhvr>
                                        <p:cTn id="53" dur="500"/>
                                        <p:tgtEl>
                                          <p:spTgt spid="34"/>
                                        </p:tgtEl>
                                      </p:cBhvr>
                                    </p:animEffect>
                                  </p:childTnLst>
                                </p:cTn>
                              </p:par>
                              <p:par>
                                <p:cTn id="54" presetID="10" presetClass="entr" presetSubtype="0" fill="hold" nodeType="withEffect">
                                  <p:stCondLst>
                                    <p:cond delay="0"/>
                                  </p:stCondLst>
                                  <p:childTnLst>
                                    <p:set>
                                      <p:cBhvr>
                                        <p:cTn id="55" dur="1" fill="hold">
                                          <p:stCondLst>
                                            <p:cond delay="0"/>
                                          </p:stCondLst>
                                        </p:cTn>
                                        <p:tgtEl>
                                          <p:spTgt spid="45"/>
                                        </p:tgtEl>
                                        <p:attrNameLst>
                                          <p:attrName>style.visibility</p:attrName>
                                        </p:attrNameLst>
                                      </p:cBhvr>
                                      <p:to>
                                        <p:strVal val="visible"/>
                                      </p:to>
                                    </p:set>
                                    <p:animEffect transition="in" filter="fade">
                                      <p:cBhvr>
                                        <p:cTn id="56" dur="500"/>
                                        <p:tgtEl>
                                          <p:spTgt spid="45"/>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21"/>
                                        </p:tgtEl>
                                        <p:attrNameLst>
                                          <p:attrName>style.visibility</p:attrName>
                                        </p:attrNameLst>
                                      </p:cBhvr>
                                      <p:to>
                                        <p:strVal val="visible"/>
                                      </p:to>
                                    </p:set>
                                    <p:animEffect transition="in" filter="fade">
                                      <p:cBhvr>
                                        <p:cTn id="61" dur="500"/>
                                        <p:tgtEl>
                                          <p:spTgt spid="21"/>
                                        </p:tgtEl>
                                      </p:cBhvr>
                                    </p:animEffect>
                                  </p:childTnLst>
                                </p:cTn>
                              </p:par>
                              <p:par>
                                <p:cTn id="62" presetID="10" presetClass="exit" presetSubtype="0" fill="hold" nodeType="withEffect">
                                  <p:stCondLst>
                                    <p:cond delay="0"/>
                                  </p:stCondLst>
                                  <p:childTnLst>
                                    <p:animEffect transition="out" filter="fade">
                                      <p:cBhvr>
                                        <p:cTn id="63" dur="500"/>
                                        <p:tgtEl>
                                          <p:spTgt spid="45"/>
                                        </p:tgtEl>
                                      </p:cBhvr>
                                    </p:animEffect>
                                    <p:set>
                                      <p:cBhvr>
                                        <p:cTn id="64" dur="1" fill="hold">
                                          <p:stCondLst>
                                            <p:cond delay="499"/>
                                          </p:stCondLst>
                                        </p:cTn>
                                        <p:tgtEl>
                                          <p:spTgt spid="45"/>
                                        </p:tgtEl>
                                        <p:attrNameLst>
                                          <p:attrName>style.visibility</p:attrName>
                                        </p:attrNameLst>
                                      </p:cBhvr>
                                      <p:to>
                                        <p:strVal val="hidden"/>
                                      </p:to>
                                    </p:set>
                                  </p:childTnLst>
                                </p:cTn>
                              </p:par>
                              <p:par>
                                <p:cTn id="65" presetID="10" presetClass="exit" presetSubtype="0" fill="hold" nodeType="withEffect">
                                  <p:stCondLst>
                                    <p:cond delay="0"/>
                                  </p:stCondLst>
                                  <p:childTnLst>
                                    <p:animEffect transition="out" filter="fade">
                                      <p:cBhvr>
                                        <p:cTn id="66" dur="500"/>
                                        <p:tgtEl>
                                          <p:spTgt spid="34"/>
                                        </p:tgtEl>
                                      </p:cBhvr>
                                    </p:animEffect>
                                    <p:set>
                                      <p:cBhvr>
                                        <p:cTn id="67" dur="1" fill="hold">
                                          <p:stCondLst>
                                            <p:cond delay="499"/>
                                          </p:stCondLst>
                                        </p:cTn>
                                        <p:tgtEl>
                                          <p:spTgt spid="34"/>
                                        </p:tgtEl>
                                        <p:attrNameLst>
                                          <p:attrName>style.visibility</p:attrName>
                                        </p:attrNameLst>
                                      </p:cBhvr>
                                      <p:to>
                                        <p:strVal val="hidden"/>
                                      </p:to>
                                    </p:set>
                                  </p:childTnLst>
                                </p:cTn>
                              </p:par>
                              <p:par>
                                <p:cTn id="68" presetID="10" presetClass="entr" presetSubtype="0" fill="hold" nodeType="withEffect">
                                  <p:stCondLst>
                                    <p:cond delay="0"/>
                                  </p:stCondLst>
                                  <p:childTnLst>
                                    <p:set>
                                      <p:cBhvr>
                                        <p:cTn id="69" dur="1" fill="hold">
                                          <p:stCondLst>
                                            <p:cond delay="0"/>
                                          </p:stCondLst>
                                        </p:cTn>
                                        <p:tgtEl>
                                          <p:spTgt spid="1031"/>
                                        </p:tgtEl>
                                        <p:attrNameLst>
                                          <p:attrName>style.visibility</p:attrName>
                                        </p:attrNameLst>
                                      </p:cBhvr>
                                      <p:to>
                                        <p:strVal val="visible"/>
                                      </p:to>
                                    </p:set>
                                    <p:animEffect transition="in" filter="fade">
                                      <p:cBhvr>
                                        <p:cTn id="70" dur="500"/>
                                        <p:tgtEl>
                                          <p:spTgt spid="1031"/>
                                        </p:tgtEl>
                                      </p:cBhvr>
                                    </p:animEffect>
                                  </p:childTnLst>
                                </p:cTn>
                              </p:par>
                              <p:par>
                                <p:cTn id="71" presetID="1" presetClass="entr" presetSubtype="0" fill="hold" nodeType="withEffect">
                                  <p:stCondLst>
                                    <p:cond delay="0"/>
                                  </p:stCondLst>
                                  <p:childTnLst>
                                    <p:set>
                                      <p:cBhvr>
                                        <p:cTn id="72" dur="1" fill="hold">
                                          <p:stCondLst>
                                            <p:cond delay="0"/>
                                          </p:stCondLst>
                                        </p:cTn>
                                        <p:tgtEl>
                                          <p:spTgt spid="39"/>
                                        </p:tgtEl>
                                        <p:attrNameLst>
                                          <p:attrName>style.visibility</p:attrName>
                                        </p:attrNameLst>
                                      </p:cBhvr>
                                      <p:to>
                                        <p:strVal val="visible"/>
                                      </p:to>
                                    </p:set>
                                  </p:childTnLst>
                                </p:cTn>
                              </p:par>
                              <p:par>
                                <p:cTn id="73" presetID="10" presetClass="entr" presetSubtype="0" fill="hold" grpId="0" nodeType="withEffect">
                                  <p:stCondLst>
                                    <p:cond delay="0"/>
                                  </p:stCondLst>
                                  <p:childTnLst>
                                    <p:set>
                                      <p:cBhvr>
                                        <p:cTn id="74" dur="1" fill="hold">
                                          <p:stCondLst>
                                            <p:cond delay="0"/>
                                          </p:stCondLst>
                                        </p:cTn>
                                        <p:tgtEl>
                                          <p:spTgt spid="29"/>
                                        </p:tgtEl>
                                        <p:attrNameLst>
                                          <p:attrName>style.visibility</p:attrName>
                                        </p:attrNameLst>
                                      </p:cBhvr>
                                      <p:to>
                                        <p:strVal val="visible"/>
                                      </p:to>
                                    </p:set>
                                    <p:animEffect transition="in" filter="fade">
                                      <p:cBhvr>
                                        <p:cTn id="75" dur="500"/>
                                        <p:tgtEl>
                                          <p:spTgt spid="29"/>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xit" presetSubtype="0" fill="hold" nodeType="clickEffect">
                                  <p:stCondLst>
                                    <p:cond delay="0"/>
                                  </p:stCondLst>
                                  <p:childTnLst>
                                    <p:animEffect transition="out" filter="fade">
                                      <p:cBhvr>
                                        <p:cTn id="79" dur="500"/>
                                        <p:tgtEl>
                                          <p:spTgt spid="1031"/>
                                        </p:tgtEl>
                                      </p:cBhvr>
                                    </p:animEffect>
                                    <p:set>
                                      <p:cBhvr>
                                        <p:cTn id="80" dur="1" fill="hold">
                                          <p:stCondLst>
                                            <p:cond delay="499"/>
                                          </p:stCondLst>
                                        </p:cTn>
                                        <p:tgtEl>
                                          <p:spTgt spid="1031"/>
                                        </p:tgtEl>
                                        <p:attrNameLst>
                                          <p:attrName>style.visibility</p:attrName>
                                        </p:attrNameLst>
                                      </p:cBhvr>
                                      <p:to>
                                        <p:strVal val="hidden"/>
                                      </p:to>
                                    </p:set>
                                  </p:childTnLst>
                                </p:cTn>
                              </p:par>
                              <p:par>
                                <p:cTn id="81" presetID="10" presetClass="exit" presetSubtype="0" fill="hold" nodeType="withEffect">
                                  <p:stCondLst>
                                    <p:cond delay="0"/>
                                  </p:stCondLst>
                                  <p:childTnLst>
                                    <p:animEffect transition="out" filter="fade">
                                      <p:cBhvr>
                                        <p:cTn id="82" dur="500"/>
                                        <p:tgtEl>
                                          <p:spTgt spid="39"/>
                                        </p:tgtEl>
                                      </p:cBhvr>
                                    </p:animEffect>
                                    <p:set>
                                      <p:cBhvr>
                                        <p:cTn id="83" dur="1" fill="hold">
                                          <p:stCondLst>
                                            <p:cond delay="499"/>
                                          </p:stCondLst>
                                        </p:cTn>
                                        <p:tgtEl>
                                          <p:spTgt spid="39"/>
                                        </p:tgtEl>
                                        <p:attrNameLst>
                                          <p:attrName>style.visibility</p:attrName>
                                        </p:attrNameLst>
                                      </p:cBhvr>
                                      <p:to>
                                        <p:strVal val="hidden"/>
                                      </p:to>
                                    </p:set>
                                  </p:childTnLst>
                                </p:cTn>
                              </p:par>
                              <p:par>
                                <p:cTn id="84" presetID="10" presetClass="entr" presetSubtype="0" fill="hold" grpId="0" nodeType="withEffect">
                                  <p:stCondLst>
                                    <p:cond delay="0"/>
                                  </p:stCondLst>
                                  <p:childTnLst>
                                    <p:set>
                                      <p:cBhvr>
                                        <p:cTn id="85" dur="1" fill="hold">
                                          <p:stCondLst>
                                            <p:cond delay="0"/>
                                          </p:stCondLst>
                                        </p:cTn>
                                        <p:tgtEl>
                                          <p:spTgt spid="22"/>
                                        </p:tgtEl>
                                        <p:attrNameLst>
                                          <p:attrName>style.visibility</p:attrName>
                                        </p:attrNameLst>
                                      </p:cBhvr>
                                      <p:to>
                                        <p:strVal val="visible"/>
                                      </p:to>
                                    </p:set>
                                    <p:animEffect transition="in" filter="fade">
                                      <p:cBhvr>
                                        <p:cTn id="86" dur="500"/>
                                        <p:tgtEl>
                                          <p:spTgt spid="22"/>
                                        </p:tgtEl>
                                      </p:cBhvr>
                                    </p:animEffect>
                                  </p:childTnLst>
                                </p:cTn>
                              </p:par>
                              <p:par>
                                <p:cTn id="87" presetID="10" presetClass="entr" presetSubtype="0" fill="hold" nodeType="withEffect">
                                  <p:stCondLst>
                                    <p:cond delay="0"/>
                                  </p:stCondLst>
                                  <p:childTnLst>
                                    <p:set>
                                      <p:cBhvr>
                                        <p:cTn id="88" dur="1" fill="hold">
                                          <p:stCondLst>
                                            <p:cond delay="0"/>
                                          </p:stCondLst>
                                        </p:cTn>
                                        <p:tgtEl>
                                          <p:spTgt spid="1037"/>
                                        </p:tgtEl>
                                        <p:attrNameLst>
                                          <p:attrName>style.visibility</p:attrName>
                                        </p:attrNameLst>
                                      </p:cBhvr>
                                      <p:to>
                                        <p:strVal val="visible"/>
                                      </p:to>
                                    </p:set>
                                    <p:animEffect transition="in" filter="fade">
                                      <p:cBhvr>
                                        <p:cTn id="89" dur="500"/>
                                        <p:tgtEl>
                                          <p:spTgt spid="1037"/>
                                        </p:tgtEl>
                                      </p:cBhvr>
                                    </p:animEffect>
                                  </p:childTnLst>
                                </p:cTn>
                              </p:par>
                              <p:par>
                                <p:cTn id="90" presetID="10" presetClass="entr" presetSubtype="0" fill="hold" nodeType="withEffect">
                                  <p:stCondLst>
                                    <p:cond delay="0"/>
                                  </p:stCondLst>
                                  <p:childTnLst>
                                    <p:set>
                                      <p:cBhvr>
                                        <p:cTn id="91" dur="1" fill="hold">
                                          <p:stCondLst>
                                            <p:cond delay="0"/>
                                          </p:stCondLst>
                                        </p:cTn>
                                        <p:tgtEl>
                                          <p:spTgt spid="1039"/>
                                        </p:tgtEl>
                                        <p:attrNameLst>
                                          <p:attrName>style.visibility</p:attrName>
                                        </p:attrNameLst>
                                      </p:cBhvr>
                                      <p:to>
                                        <p:strVal val="visible"/>
                                      </p:to>
                                    </p:set>
                                    <p:animEffect transition="in" filter="fade">
                                      <p:cBhvr>
                                        <p:cTn id="92" dur="500"/>
                                        <p:tgtEl>
                                          <p:spTgt spid="1039"/>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30"/>
                                        </p:tgtEl>
                                        <p:attrNameLst>
                                          <p:attrName>style.visibility</p:attrName>
                                        </p:attrNameLst>
                                      </p:cBhvr>
                                      <p:to>
                                        <p:strVal val="visible"/>
                                      </p:to>
                                    </p:set>
                                    <p:animEffect transition="in" filter="fade">
                                      <p:cBhvr>
                                        <p:cTn id="95" dur="500"/>
                                        <p:tgtEl>
                                          <p:spTgt spid="30"/>
                                        </p:tgtEl>
                                      </p:cBhvr>
                                    </p:animEffect>
                                  </p:childTnLst>
                                </p:cTn>
                              </p:par>
                            </p:childTnLst>
                          </p:cTn>
                        </p:par>
                      </p:childTnLst>
                    </p:cTn>
                  </p:par>
                  <p:par>
                    <p:cTn id="96" fill="hold">
                      <p:stCondLst>
                        <p:cond delay="indefinite"/>
                      </p:stCondLst>
                      <p:childTnLst>
                        <p:par>
                          <p:cTn id="97" fill="hold">
                            <p:stCondLst>
                              <p:cond delay="0"/>
                            </p:stCondLst>
                            <p:childTnLst>
                              <p:par>
                                <p:cTn id="98" presetID="10" presetClass="entr" presetSubtype="0" fill="hold" grpId="0" nodeType="clickEffect">
                                  <p:stCondLst>
                                    <p:cond delay="0"/>
                                  </p:stCondLst>
                                  <p:childTnLst>
                                    <p:set>
                                      <p:cBhvr>
                                        <p:cTn id="99" dur="1" fill="hold">
                                          <p:stCondLst>
                                            <p:cond delay="0"/>
                                          </p:stCondLst>
                                        </p:cTn>
                                        <p:tgtEl>
                                          <p:spTgt spid="23"/>
                                        </p:tgtEl>
                                        <p:attrNameLst>
                                          <p:attrName>style.visibility</p:attrName>
                                        </p:attrNameLst>
                                      </p:cBhvr>
                                      <p:to>
                                        <p:strVal val="visible"/>
                                      </p:to>
                                    </p:set>
                                    <p:animEffect transition="in" filter="fade">
                                      <p:cBhvr>
                                        <p:cTn id="100" dur="500"/>
                                        <p:tgtEl>
                                          <p:spTgt spid="23"/>
                                        </p:tgtEl>
                                      </p:cBhvr>
                                    </p:animEffect>
                                  </p:childTnLst>
                                </p:cTn>
                              </p:par>
                              <p:par>
                                <p:cTn id="101" presetID="10" presetClass="exit" presetSubtype="0" fill="hold" nodeType="withEffect">
                                  <p:stCondLst>
                                    <p:cond delay="0"/>
                                  </p:stCondLst>
                                  <p:childTnLst>
                                    <p:animEffect transition="out" filter="fade">
                                      <p:cBhvr>
                                        <p:cTn id="102" dur="500"/>
                                        <p:tgtEl>
                                          <p:spTgt spid="1037"/>
                                        </p:tgtEl>
                                      </p:cBhvr>
                                    </p:animEffect>
                                    <p:set>
                                      <p:cBhvr>
                                        <p:cTn id="103" dur="1" fill="hold">
                                          <p:stCondLst>
                                            <p:cond delay="499"/>
                                          </p:stCondLst>
                                        </p:cTn>
                                        <p:tgtEl>
                                          <p:spTgt spid="1037"/>
                                        </p:tgtEl>
                                        <p:attrNameLst>
                                          <p:attrName>style.visibility</p:attrName>
                                        </p:attrNameLst>
                                      </p:cBhvr>
                                      <p:to>
                                        <p:strVal val="hidden"/>
                                      </p:to>
                                    </p:set>
                                  </p:childTnLst>
                                </p:cTn>
                              </p:par>
                              <p:par>
                                <p:cTn id="104" presetID="10" presetClass="exit" presetSubtype="0" fill="hold" nodeType="withEffect">
                                  <p:stCondLst>
                                    <p:cond delay="0"/>
                                  </p:stCondLst>
                                  <p:childTnLst>
                                    <p:animEffect transition="out" filter="fade">
                                      <p:cBhvr>
                                        <p:cTn id="105" dur="500"/>
                                        <p:tgtEl>
                                          <p:spTgt spid="1039"/>
                                        </p:tgtEl>
                                      </p:cBhvr>
                                    </p:animEffect>
                                    <p:set>
                                      <p:cBhvr>
                                        <p:cTn id="106" dur="1" fill="hold">
                                          <p:stCondLst>
                                            <p:cond delay="499"/>
                                          </p:stCondLst>
                                        </p:cTn>
                                        <p:tgtEl>
                                          <p:spTgt spid="1039"/>
                                        </p:tgtEl>
                                        <p:attrNameLst>
                                          <p:attrName>style.visibility</p:attrName>
                                        </p:attrNameLst>
                                      </p:cBhvr>
                                      <p:to>
                                        <p:strVal val="hidden"/>
                                      </p:to>
                                    </p:set>
                                  </p:childTnLst>
                                </p:cTn>
                              </p:par>
                              <p:par>
                                <p:cTn id="107" presetID="10" presetClass="entr" presetSubtype="0" fill="hold" grpId="0" nodeType="withEffect">
                                  <p:stCondLst>
                                    <p:cond delay="0"/>
                                  </p:stCondLst>
                                  <p:childTnLst>
                                    <p:set>
                                      <p:cBhvr>
                                        <p:cTn id="108" dur="1" fill="hold">
                                          <p:stCondLst>
                                            <p:cond delay="0"/>
                                          </p:stCondLst>
                                        </p:cTn>
                                        <p:tgtEl>
                                          <p:spTgt spid="31"/>
                                        </p:tgtEl>
                                        <p:attrNameLst>
                                          <p:attrName>style.visibility</p:attrName>
                                        </p:attrNameLst>
                                      </p:cBhvr>
                                      <p:to>
                                        <p:strVal val="visible"/>
                                      </p:to>
                                    </p:set>
                                    <p:animEffect transition="in" filter="fade">
                                      <p:cBhvr>
                                        <p:cTn id="109" dur="500"/>
                                        <p:tgtEl>
                                          <p:spTgt spid="31"/>
                                        </p:tgtEl>
                                      </p:cBhvr>
                                    </p:animEffect>
                                  </p:childTnLst>
                                </p:cTn>
                              </p:par>
                            </p:childTnLst>
                          </p:cTn>
                        </p:par>
                      </p:childTnLst>
                    </p:cTn>
                  </p:par>
                  <p:par>
                    <p:cTn id="110" fill="hold">
                      <p:stCondLst>
                        <p:cond delay="indefinite"/>
                      </p:stCondLst>
                      <p:childTnLst>
                        <p:par>
                          <p:cTn id="111" fill="hold">
                            <p:stCondLst>
                              <p:cond delay="0"/>
                            </p:stCondLst>
                            <p:childTnLst>
                              <p:par>
                                <p:cTn id="112" presetID="10" presetClass="entr" presetSubtype="0" fill="hold" grpId="0" nodeType="clickEffect">
                                  <p:stCondLst>
                                    <p:cond delay="0"/>
                                  </p:stCondLst>
                                  <p:childTnLst>
                                    <p:set>
                                      <p:cBhvr>
                                        <p:cTn id="113" dur="1" fill="hold">
                                          <p:stCondLst>
                                            <p:cond delay="0"/>
                                          </p:stCondLst>
                                        </p:cTn>
                                        <p:tgtEl>
                                          <p:spTgt spid="24"/>
                                        </p:tgtEl>
                                        <p:attrNameLst>
                                          <p:attrName>style.visibility</p:attrName>
                                        </p:attrNameLst>
                                      </p:cBhvr>
                                      <p:to>
                                        <p:strVal val="visible"/>
                                      </p:to>
                                    </p:set>
                                    <p:animEffect transition="in" filter="fade">
                                      <p:cBhvr>
                                        <p:cTn id="114" dur="500"/>
                                        <p:tgtEl>
                                          <p:spTgt spid="24"/>
                                        </p:tgtEl>
                                      </p:cBhvr>
                                    </p:animEffect>
                                  </p:childTnLst>
                                </p:cTn>
                              </p:par>
                              <p:par>
                                <p:cTn id="115" presetID="10" presetClass="entr" presetSubtype="0" fill="hold" grpId="0" nodeType="withEffect">
                                  <p:stCondLst>
                                    <p:cond delay="0"/>
                                  </p:stCondLst>
                                  <p:childTnLst>
                                    <p:set>
                                      <p:cBhvr>
                                        <p:cTn id="116" dur="1" fill="hold">
                                          <p:stCondLst>
                                            <p:cond delay="0"/>
                                          </p:stCondLst>
                                        </p:cTn>
                                        <p:tgtEl>
                                          <p:spTgt spid="32"/>
                                        </p:tgtEl>
                                        <p:attrNameLst>
                                          <p:attrName>style.visibility</p:attrName>
                                        </p:attrNameLst>
                                      </p:cBhvr>
                                      <p:to>
                                        <p:strVal val="visible"/>
                                      </p:to>
                                    </p:set>
                                    <p:animEffect transition="in" filter="fade">
                                      <p:cBhvr>
                                        <p:cTn id="117" dur="500"/>
                                        <p:tgtEl>
                                          <p:spTgt spid="32"/>
                                        </p:tgtEl>
                                      </p:cBhvr>
                                    </p:animEffect>
                                  </p:childTnLst>
                                </p:cTn>
                              </p:par>
                              <p:par>
                                <p:cTn id="118" presetID="10" presetClass="entr" presetSubtype="0" fill="hold" nodeType="withEffect">
                                  <p:stCondLst>
                                    <p:cond delay="0"/>
                                  </p:stCondLst>
                                  <p:childTnLst>
                                    <p:set>
                                      <p:cBhvr>
                                        <p:cTn id="119" dur="1" fill="hold">
                                          <p:stCondLst>
                                            <p:cond delay="0"/>
                                          </p:stCondLst>
                                        </p:cTn>
                                        <p:tgtEl>
                                          <p:spTgt spid="46"/>
                                        </p:tgtEl>
                                        <p:attrNameLst>
                                          <p:attrName>style.visibility</p:attrName>
                                        </p:attrNameLst>
                                      </p:cBhvr>
                                      <p:to>
                                        <p:strVal val="visible"/>
                                      </p:to>
                                    </p:set>
                                    <p:animEffect transition="in" filter="fade">
                                      <p:cBhvr>
                                        <p:cTn id="120" dur="500"/>
                                        <p:tgtEl>
                                          <p:spTgt spid="46"/>
                                        </p:tgtEl>
                                      </p:cBhvr>
                                    </p:animEffect>
                                  </p:childTnLst>
                                </p:cTn>
                              </p:par>
                              <p:par>
                                <p:cTn id="121" presetID="10" presetClass="entr" presetSubtype="0" fill="hold" nodeType="withEffect">
                                  <p:stCondLst>
                                    <p:cond delay="0"/>
                                  </p:stCondLst>
                                  <p:childTnLst>
                                    <p:set>
                                      <p:cBhvr>
                                        <p:cTn id="122" dur="1" fill="hold">
                                          <p:stCondLst>
                                            <p:cond delay="0"/>
                                          </p:stCondLst>
                                        </p:cTn>
                                        <p:tgtEl>
                                          <p:spTgt spid="40"/>
                                        </p:tgtEl>
                                        <p:attrNameLst>
                                          <p:attrName>style.visibility</p:attrName>
                                        </p:attrNameLst>
                                      </p:cBhvr>
                                      <p:to>
                                        <p:strVal val="visible"/>
                                      </p:to>
                                    </p:set>
                                    <p:animEffect transition="in" filter="fade">
                                      <p:cBhvr>
                                        <p:cTn id="123" dur="500"/>
                                        <p:tgtEl>
                                          <p:spTgt spid="40"/>
                                        </p:tgtEl>
                                      </p:cBhvr>
                                    </p:animEffect>
                                  </p:childTnLst>
                                </p:cTn>
                              </p:par>
                            </p:childTnLst>
                          </p:cTn>
                        </p:par>
                      </p:childTnLst>
                    </p:cTn>
                  </p:par>
                  <p:par>
                    <p:cTn id="124" fill="hold">
                      <p:stCondLst>
                        <p:cond delay="indefinite"/>
                      </p:stCondLst>
                      <p:childTnLst>
                        <p:par>
                          <p:cTn id="125" fill="hold">
                            <p:stCondLst>
                              <p:cond delay="0"/>
                            </p:stCondLst>
                            <p:childTnLst>
                              <p:par>
                                <p:cTn id="126" presetID="10" presetClass="entr" presetSubtype="0" fill="hold" grpId="0" nodeType="clickEffect">
                                  <p:stCondLst>
                                    <p:cond delay="0"/>
                                  </p:stCondLst>
                                  <p:childTnLst>
                                    <p:set>
                                      <p:cBhvr>
                                        <p:cTn id="127" dur="1" fill="hold">
                                          <p:stCondLst>
                                            <p:cond delay="0"/>
                                          </p:stCondLst>
                                        </p:cTn>
                                        <p:tgtEl>
                                          <p:spTgt spid="25"/>
                                        </p:tgtEl>
                                        <p:attrNameLst>
                                          <p:attrName>style.visibility</p:attrName>
                                        </p:attrNameLst>
                                      </p:cBhvr>
                                      <p:to>
                                        <p:strVal val="visible"/>
                                      </p:to>
                                    </p:set>
                                    <p:animEffect transition="in" filter="fade">
                                      <p:cBhvr>
                                        <p:cTn id="128" dur="500"/>
                                        <p:tgtEl>
                                          <p:spTgt spid="25"/>
                                        </p:tgtEl>
                                      </p:cBhvr>
                                    </p:animEffect>
                                  </p:childTnLst>
                                </p:cTn>
                              </p:par>
                              <p:par>
                                <p:cTn id="129" presetID="10" presetClass="exit" presetSubtype="0" fill="hold" nodeType="withEffect">
                                  <p:stCondLst>
                                    <p:cond delay="0"/>
                                  </p:stCondLst>
                                  <p:childTnLst>
                                    <p:animEffect transition="out" filter="fade">
                                      <p:cBhvr>
                                        <p:cTn id="130" dur="500"/>
                                        <p:tgtEl>
                                          <p:spTgt spid="46"/>
                                        </p:tgtEl>
                                      </p:cBhvr>
                                    </p:animEffect>
                                    <p:set>
                                      <p:cBhvr>
                                        <p:cTn id="131" dur="1" fill="hold">
                                          <p:stCondLst>
                                            <p:cond delay="499"/>
                                          </p:stCondLst>
                                        </p:cTn>
                                        <p:tgtEl>
                                          <p:spTgt spid="46"/>
                                        </p:tgtEl>
                                        <p:attrNameLst>
                                          <p:attrName>style.visibility</p:attrName>
                                        </p:attrNameLst>
                                      </p:cBhvr>
                                      <p:to>
                                        <p:strVal val="hidden"/>
                                      </p:to>
                                    </p:set>
                                  </p:childTnLst>
                                </p:cTn>
                              </p:par>
                              <p:par>
                                <p:cTn id="132" presetID="10" presetClass="exit" presetSubtype="0" fill="hold" nodeType="withEffect">
                                  <p:stCondLst>
                                    <p:cond delay="0"/>
                                  </p:stCondLst>
                                  <p:childTnLst>
                                    <p:animEffect transition="out" filter="fade">
                                      <p:cBhvr>
                                        <p:cTn id="133" dur="500"/>
                                        <p:tgtEl>
                                          <p:spTgt spid="40"/>
                                        </p:tgtEl>
                                      </p:cBhvr>
                                    </p:animEffect>
                                    <p:set>
                                      <p:cBhvr>
                                        <p:cTn id="134" dur="1" fill="hold">
                                          <p:stCondLst>
                                            <p:cond delay="499"/>
                                          </p:stCondLst>
                                        </p:cTn>
                                        <p:tgtEl>
                                          <p:spTgt spid="40"/>
                                        </p:tgtEl>
                                        <p:attrNameLst>
                                          <p:attrName>style.visibility</p:attrName>
                                        </p:attrNameLst>
                                      </p:cBhvr>
                                      <p:to>
                                        <p:strVal val="hidden"/>
                                      </p:to>
                                    </p:set>
                                  </p:childTnLst>
                                </p:cTn>
                              </p:par>
                              <p:par>
                                <p:cTn id="135" presetID="10" presetClass="entr" presetSubtype="0" fill="hold" nodeType="withEffect">
                                  <p:stCondLst>
                                    <p:cond delay="0"/>
                                  </p:stCondLst>
                                  <p:childTnLst>
                                    <p:set>
                                      <p:cBhvr>
                                        <p:cTn id="136" dur="1" fill="hold">
                                          <p:stCondLst>
                                            <p:cond delay="0"/>
                                          </p:stCondLst>
                                        </p:cTn>
                                        <p:tgtEl>
                                          <p:spTgt spid="47"/>
                                        </p:tgtEl>
                                        <p:attrNameLst>
                                          <p:attrName>style.visibility</p:attrName>
                                        </p:attrNameLst>
                                      </p:cBhvr>
                                      <p:to>
                                        <p:strVal val="visible"/>
                                      </p:to>
                                    </p:set>
                                    <p:animEffect transition="in" filter="fade">
                                      <p:cBhvr>
                                        <p:cTn id="137" dur="500"/>
                                        <p:tgtEl>
                                          <p:spTgt spid="47"/>
                                        </p:tgtEl>
                                      </p:cBhvr>
                                    </p:animEffect>
                                  </p:childTnLst>
                                </p:cTn>
                              </p:par>
                              <p:par>
                                <p:cTn id="138" presetID="10" presetClass="entr" presetSubtype="0" fill="hold" grpId="0" nodeType="withEffect">
                                  <p:stCondLst>
                                    <p:cond delay="0"/>
                                  </p:stCondLst>
                                  <p:childTnLst>
                                    <p:set>
                                      <p:cBhvr>
                                        <p:cTn id="139" dur="1" fill="hold">
                                          <p:stCondLst>
                                            <p:cond delay="0"/>
                                          </p:stCondLst>
                                        </p:cTn>
                                        <p:tgtEl>
                                          <p:spTgt spid="33"/>
                                        </p:tgtEl>
                                        <p:attrNameLst>
                                          <p:attrName>style.visibility</p:attrName>
                                        </p:attrNameLst>
                                      </p:cBhvr>
                                      <p:to>
                                        <p:strVal val="visible"/>
                                      </p:to>
                                    </p:set>
                                    <p:animEffect transition="in" filter="fade">
                                      <p:cBhvr>
                                        <p:cTn id="140" dur="500"/>
                                        <p:tgtEl>
                                          <p:spTgt spid="33"/>
                                        </p:tgtEl>
                                      </p:cBhvr>
                                    </p:animEffect>
                                  </p:childTnLst>
                                </p:cTn>
                              </p:par>
                              <p:par>
                                <p:cTn id="141" presetID="10" presetClass="entr" presetSubtype="0" fill="hold" nodeType="withEffect">
                                  <p:stCondLst>
                                    <p:cond delay="0"/>
                                  </p:stCondLst>
                                  <p:childTnLst>
                                    <p:set>
                                      <p:cBhvr>
                                        <p:cTn id="142" dur="1" fill="hold">
                                          <p:stCondLst>
                                            <p:cond delay="0"/>
                                          </p:stCondLst>
                                        </p:cTn>
                                        <p:tgtEl>
                                          <p:spTgt spid="48"/>
                                        </p:tgtEl>
                                        <p:attrNameLst>
                                          <p:attrName>style.visibility</p:attrName>
                                        </p:attrNameLst>
                                      </p:cBhvr>
                                      <p:to>
                                        <p:strVal val="visible"/>
                                      </p:to>
                                    </p:set>
                                    <p:animEffect transition="in" filter="fade">
                                      <p:cBhvr>
                                        <p:cTn id="143" dur="500"/>
                                        <p:tgtEl>
                                          <p:spTgt spid="48"/>
                                        </p:tgtEl>
                                      </p:cBhvr>
                                    </p:animEffect>
                                  </p:childTnLst>
                                </p:cTn>
                              </p:par>
                            </p:childTnLst>
                          </p:cTn>
                        </p:par>
                      </p:childTnLst>
                    </p:cTn>
                  </p:par>
                  <p:par>
                    <p:cTn id="144" fill="hold">
                      <p:stCondLst>
                        <p:cond delay="indefinite"/>
                      </p:stCondLst>
                      <p:childTnLst>
                        <p:par>
                          <p:cTn id="145" fill="hold">
                            <p:stCondLst>
                              <p:cond delay="0"/>
                            </p:stCondLst>
                            <p:childTnLst>
                              <p:par>
                                <p:cTn id="146" presetID="10" presetClass="exit" presetSubtype="0" fill="hold" nodeType="clickEffect">
                                  <p:stCondLst>
                                    <p:cond delay="0"/>
                                  </p:stCondLst>
                                  <p:childTnLst>
                                    <p:animEffect transition="out" filter="fade">
                                      <p:cBhvr>
                                        <p:cTn id="147" dur="500"/>
                                        <p:tgtEl>
                                          <p:spTgt spid="47"/>
                                        </p:tgtEl>
                                      </p:cBhvr>
                                    </p:animEffect>
                                    <p:set>
                                      <p:cBhvr>
                                        <p:cTn id="148" dur="1" fill="hold">
                                          <p:stCondLst>
                                            <p:cond delay="499"/>
                                          </p:stCondLst>
                                        </p:cTn>
                                        <p:tgtEl>
                                          <p:spTgt spid="47"/>
                                        </p:tgtEl>
                                        <p:attrNameLst>
                                          <p:attrName>style.visibility</p:attrName>
                                        </p:attrNameLst>
                                      </p:cBhvr>
                                      <p:to>
                                        <p:strVal val="hidden"/>
                                      </p:to>
                                    </p:set>
                                  </p:childTnLst>
                                </p:cTn>
                              </p:par>
                              <p:par>
                                <p:cTn id="149" presetID="10" presetClass="exit" presetSubtype="0" fill="hold" nodeType="withEffect">
                                  <p:stCondLst>
                                    <p:cond delay="0"/>
                                  </p:stCondLst>
                                  <p:childTnLst>
                                    <p:animEffect transition="out" filter="fade">
                                      <p:cBhvr>
                                        <p:cTn id="150" dur="500"/>
                                        <p:tgtEl>
                                          <p:spTgt spid="48"/>
                                        </p:tgtEl>
                                      </p:cBhvr>
                                    </p:animEffect>
                                    <p:set>
                                      <p:cBhvr>
                                        <p:cTn id="151" dur="1" fill="hold">
                                          <p:stCondLst>
                                            <p:cond delay="499"/>
                                          </p:stCondLst>
                                        </p:cTn>
                                        <p:tgtEl>
                                          <p:spTgt spid="48"/>
                                        </p:tgtEl>
                                        <p:attrNameLst>
                                          <p:attrName>style.visibility</p:attrName>
                                        </p:attrNameLst>
                                      </p:cBhvr>
                                      <p:to>
                                        <p:strVal val="hidden"/>
                                      </p:to>
                                    </p:set>
                                  </p:childTnLst>
                                </p:cTn>
                              </p:par>
                              <p:par>
                                <p:cTn id="152" presetID="10" presetClass="entr" presetSubtype="0" fill="hold" grpId="0" nodeType="withEffect">
                                  <p:stCondLst>
                                    <p:cond delay="0"/>
                                  </p:stCondLst>
                                  <p:childTnLst>
                                    <p:set>
                                      <p:cBhvr>
                                        <p:cTn id="153" dur="1" fill="hold">
                                          <p:stCondLst>
                                            <p:cond delay="0"/>
                                          </p:stCondLst>
                                        </p:cTn>
                                        <p:tgtEl>
                                          <p:spTgt spid="41"/>
                                        </p:tgtEl>
                                        <p:attrNameLst>
                                          <p:attrName>style.visibility</p:attrName>
                                        </p:attrNameLst>
                                      </p:cBhvr>
                                      <p:to>
                                        <p:strVal val="visible"/>
                                      </p:to>
                                    </p:set>
                                    <p:animEffect transition="in" filter="fade">
                                      <p:cBhvr>
                                        <p:cTn id="154" dur="500"/>
                                        <p:tgtEl>
                                          <p:spTgt spid="41"/>
                                        </p:tgtEl>
                                      </p:cBhvr>
                                    </p:animEffect>
                                  </p:childTnLst>
                                </p:cTn>
                              </p:par>
                            </p:childTnLst>
                          </p:cTn>
                        </p:par>
                      </p:childTnLst>
                    </p:cTn>
                  </p:par>
                  <p:par>
                    <p:cTn id="155" fill="hold">
                      <p:stCondLst>
                        <p:cond delay="indefinite"/>
                      </p:stCondLst>
                      <p:childTnLst>
                        <p:par>
                          <p:cTn id="156" fill="hold">
                            <p:stCondLst>
                              <p:cond delay="0"/>
                            </p:stCondLst>
                            <p:childTnLst>
                              <p:par>
                                <p:cTn id="157" presetID="10" presetClass="entr" presetSubtype="0" fill="hold" nodeType="clickEffect">
                                  <p:stCondLst>
                                    <p:cond delay="0"/>
                                  </p:stCondLst>
                                  <p:childTnLst>
                                    <p:set>
                                      <p:cBhvr>
                                        <p:cTn id="158" dur="1" fill="hold">
                                          <p:stCondLst>
                                            <p:cond delay="0"/>
                                          </p:stCondLst>
                                        </p:cTn>
                                        <p:tgtEl>
                                          <p:spTgt spid="2050"/>
                                        </p:tgtEl>
                                        <p:attrNameLst>
                                          <p:attrName>style.visibility</p:attrName>
                                        </p:attrNameLst>
                                      </p:cBhvr>
                                      <p:to>
                                        <p:strVal val="visible"/>
                                      </p:to>
                                    </p:set>
                                    <p:animEffect transition="in" filter="fade">
                                      <p:cBhvr>
                                        <p:cTn id="159" dur="5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9" grpId="0"/>
      <p:bldP spid="20" grpId="0"/>
      <p:bldP spid="21" grpId="0"/>
      <p:bldP spid="22" grpId="0"/>
      <p:bldP spid="23" grpId="0"/>
      <p:bldP spid="24" grpId="0"/>
      <p:bldP spid="25" grpId="0"/>
      <p:bldP spid="27" grpId="0"/>
      <p:bldP spid="28" grpId="0"/>
      <p:bldP spid="29" grpId="0"/>
      <p:bldP spid="30" grpId="0"/>
      <p:bldP spid="31" grpId="0"/>
      <p:bldP spid="32" grpId="0"/>
      <p:bldP spid="33" grpId="0"/>
      <p:bldP spid="35" grpId="0"/>
      <p:bldGraphic spid="41" grpId="0">
        <p:bldAsOne/>
      </p:bldGraphic>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4" descr="data:image/jpeg;base64,/9j/4AAQSkZJRgABAQAAAQABAAD/2wCEAAkGBxQTERQUExQUFRUWGRYaGBcYFBQbGBscFhUXGBcbGBYYHiggHBonGxQXITEhJSkrLjAuGB81ODMsNygtLisBCgoKDg0OFBAPFCwZFBwsKysrLCwrKzcsLCwsNys3Nyw3LCsrLCwsLDcsKysrLCwrLCsrKysrLCsrKywrLCsrK//AABEIALUAsAMBIgACEQEDEQH/xAAcAAEAAQUBAQAAAAAAAAAAAAAABQECBAYHAwj/xAA+EAACAQICBwMJBwMEAwAAAAABAgADEQQhBQYSMUFRYSJxgRMyUnKRobHB0QcjQmKS4fAzssJTgqLxFBUX/8QAFgEBAQEAAAAAAAAAAAAAAAAAAAEC/8QAGBEBAQEBAQAAAAAAAAAAAAAAAAERMSH/2gAMAwEAAhEDEQA/AO4xEQEREBERARExsVjVTIm7HcozY+HzgZMSNNaq/EUhyHaf2nIe+WHCIfO2n9Zifduk0Sl5WRBwVL/ST2Sow6jzdpfVdh7r2k0S0SMWtUXcQ45MLN+oZH2TIoaQVjsm6Nybj3HcZdGXERKEREBERAREQEREBERAShNszLatQKCWNgN5kdVc1M2yXgvPq30ktF9bFs+VPsr6fE+qPmZZRpKt7DM7ycye88ZW8ptTOqv2pQtLC0ptQLy0oWnmWlC0C/alrgEWIuOst2pQtA9KNdk3dpfRJzHc3yMksPiFcXU944jvEhy0oGINwbEcfkeYllRPRMTBY0P2Tk3Lgeo+ky5oIiICIiAiIgJbUcKCSbAZky6RGJxHlGy8xTl+Yjj3DhJRSpUNRgzZAeav+R6/CXbUxsVjqdPOpURB+d1X4mW4bHU6n9OpTf1HVvgZlWVtSm1LNqUvAvLS3alm1KFoF+1KbUs2pQtAv2pbtSwtLDUED1LShaeJqzwxGORM3dE9ZlHxMDLbP5EbweYkno3SG12H8/geDAcR15ia/h8clTzKiP6rK3wMyKdTPPd0394PMRKNpiYuErk9ljdrXB4MOY68xMqbQiIgIieOLr7C3tc7lHMncIGNj6t7oNwHbPQ7l7z8O+avrfpk4ahenbyjkIlxkCQSTbooJtNlxFLYpgXuSbseZO+ahrvox6+HBpjaek22q+lkVYDrssbdZlXJ9Ll3Ys7MzHezG5MgqWJrUagek7KwNxYmbU4WoLrv4g5MDyZTmD0MjcRgwN/7noBxM0jreomsLYzC7b5VEOy/XK4P85TYrzVPs90O2GwxNQFXqNtbJ3qALKD13nxmzNUtMVXoWlrPPBqhlkD2atLDUMsiBWJSIERrRpQ4ejdLbbsES+4Egkk9wUn2TleltpiWZmZjvYm5M6drjo561AGmNp6ThwvpABlZR1sxt1AnPnC1Blv4g5MDyZTmD0M1EaqlerScPTdlI3WJnaNSNOnF4YM/9RDst1yyM5ficGBv/nd1nStQtDth8OS4KtUIbZO8C3ZBHA8bdYo6Fgqe3RXgy32TyI+XCZuGrbQ5EZMORG+WYOnsoo42z7zvnnXOw4f8LWV/8W9uXj0klVmRETSEwgdusfRpD/kw+S/3TNmFoofd7XFyze05e60lF+PS6H2yF2psNQZSFxuHt2hu49P2mVQmkdA4au21VoozelazfqGctwOgcNRO1ToorekRdv1NcyQLTyZoF7VJZKRArEpECsSkQKxKRArI/H6Ew9Y7VSkjN6VrN+oZyQiBG4HQOGottU6SBvSIu3ta5k/ovD7TXO5c/HgJjUKJdrD/AK6ydooEWw3DefiTAydqWVkDKVO4gg+MiNJacSkpYkBR+Jt3gN5MitE62LXqFFLXAvZlABF7G3tHtgbXo6sWpi/nC6t3qbH4TJkZoird6w4XVv1L9VMk5uItc5HukZhahFKmB6K/2iSsg8O3YUchb9OXymaIk690FqtTZmAVipYqdm4NjmM7X42k9SxqNYqQQd2YIN+vETket+jzRxFQW7NQmoh57R7Q7wx94kVq/rY+FfyTkmi5z/JfivTmIwdnxuj/AMVPMcV4ju5iRspo7S5W2e0p3Hp05iTDUqdcbSkBuY3HvHORURE9cThmQ2YePA9xnjArEpECsSkQKxKRArLqaFjYZmKVIsbCS9OmlFNpt53Dif2gXUKS0kuxtzPE9BIzH6Q2gSxCotz0AHEmYOltOIGvWqKvJeQ7hn4zXNftJeTwqBTlWYC49EKXNj1so7jA13WDTxrPtHJR5i8hzP5j7t0mPs7pl3qVj5qjYHUsQW9gUe2c7wVGri8QKNEXJ3ngo4sx5TuGhdGrh6KUk3KMzxJ4k95mqib0J/Vfqg9zH6yckJoUfet0Qe9v2k3ECQVUbL1F/NcdzZ/G8nZE6ZpWKuPVbxzX339sUQOn9FriaWw2TDNG4q3zHAjlOMayaJem5Souyw9hHNTxHw4zubtILSWDp1rrURXF9xHw5SSq1f7NtINUwzU3zNFgAfysLr8DNyw+IZDdT4cD3yN0Vomjh1K0U2Axue0zEnqWJPhM4CQbLg8etRbEA81PyM8a+jwc6Z/2nf4HjISmxBBBsRxkzg8WHyOT+493WBhOhBsQQestku7XFmAI6/XeJi1MIv4SR0OfvgYUT2OFblfuhcK3HKB4z3oYYt0H83T3pYYDfmZlJbMtkozJgXpsUk2ju4DiTNR1q0+UG1kajXCLwAG8noPeTJXHYs1GvuAyUch9ZyDW3TW3WqNfIEovchI95BPiJYPSvj7sTcszHMnMkn+bpvuN1ap4jC0aNYuDSCWZGsQQmy28EEG5yI5TS/s60M1ep/5NQfdIexf8Tc+4fGdQLWFzkBvMWojdE6Iw2BpHyYCLvd2N2PVmPw909tG6eo1nKIW2rEi6kAgb7X7+M0bWTWDyz7/u1PYHP85HM8OQmZqFd6r1bXCLsjqznIDwHvEYOp6vr/UbmQv6R9WMl5jaOw3k6arxAz7zmffMmagTzxFEOpU7iJ6RA5XrxWrU2pKGZB2w2ySLsNkrmOFtoiQejNairhK5upOT8R61t46zp2ueghiaJtk4zB7swbcbZ94JnDNN4RgWVhZlyI+h4g7wZMHVkIIuMweMvAmgfZxrASxwtU3IuaZPIb1+ftnQgJlVAJpmM05iKdaodvzXI2Cq7NgcuF91je83YCaprjou166jskAVOlsg/dawPcOssGz6r6z08Yuz5tZd6+kOY5ycvPnuviqmHqrVpEqyG4I/m6du1T06uNwyVl84izryYed/OsWDacHXGyBxG+eWkKoIAG+YYlDIKXmra4ayeT+4pEbQzdt4B+Z5DxktrHpQYag9TiB2e8mw95A8ZxTSelDckm5JJJ5k7zLIjcdWsa74pe2zXDFrsSCAMjb1tmP/AJ1Sasz1KrNSLFhTAscyTYtvtnwmTqBoxkpGs4s1QDZB3hN49pz8BNmxmLWkhdzYD2k8AOpi0e+GoKihEUKqiwUCwAHACQWvekPJYWwyNVgnhZmb3IR4zXNKabeqx2mKrwRSQB3kbzNlq6FXG4KglcuCAjhge0DskAm++6sb35xg5PS8ria60aILOx8AOJJ4ATvGpOgFooiDNaebN6dQjM+H0kZq9q1Rwg2cOn3j5F2N2bvPBRvsMpvuDwwpoFHDeeZ4mXo94iJQiIgJo2vGqCVh5ReyQPOA83jZhxS/s4TeZQiBwHRmp2Jp42jU2V2EcMagcWsN42T2rkZWt4zpAEk9KaL8mSy+Z/b+0jwJmqoBKlLixzB3iXASzEYhKa7TsqLzYgD3yDRtZtSWN2ww2l/0iQGHqE5EdCe7lMz7L9G4jDCt5RGpqWUqGte9u0bcpuGHqq42kYMOYII909gJdEowBAYbj7jxEstLdHNcMniIxT7KMeQ/Ye+QaP8AaFRq16JFFS5V1OyCLlRcG1+NyD4TUtWNRnaoK2LGyoN1pXBJ5bdtw6TogmNpHSCUV2mzJ81RvJ+nWXRnKJoWu2mb1TTB7NLL/eRmfAG3iZM6M1gqVK6oypstcWF7jIkZ8d3KanpPVDGV8TVUKFRqjt5Usuzsu5YGwNybHdaIjF1YwrYzEhBfYXtVDwCg7r8zunYlsByA+AkTq3oKng6Ip08zvZj5zHmfpNl0TgfKNtMOwv8AyI+QjozdCYKw8ow7TDsjkv1MlYiaCIiAiIgIiIFCJB6R0Vs3ZBlxXl3dJOxA1ACQWueGLYcOM/JsGPq2IJ8L38DN6x+iw12SwblwP0MhqtPerC3AqeR+ImeK5HT0vUw1TbpnvX8LDkR850rV/TVPF0RUp9zLxU8jNC1v0AaBNhekfMb0b/gb5Hj3yA1Q0u+DxqXJ8lUISoOGeQPeDLfUd1wbWdf5vl+mzamepH1+U8aXnDvE99MLekehB+XzmVa9UqBVLMbAAknoN85vprTRd2cnf5o9FeA7+J6zbNd8QUwVQjcSgY8lLi/hw8ZzrQ+iK2OrWQEUwe3UO4DiBzbpLEbhqBhjUdq581bqvVjvPgMvGb4JiaOwSUaS06Ysqiw+ZPU75NaM0YalibhOfE93TrHVNG4E1TyQbz8hNlRAAABYDICKdMKAALAbhLpZEIiJQiIgIiICIiAiIgJ44nDK4swvy5juPCe0QNfx+gyVZbLVRhYowFyOWeR900XF/Z1QaqrB6lMBgfJm3A3sC2dvbOtS2pTDCzAEciAZMGv0KBBBOVpkvmCDuMzW0ZT4Ar6rMB7L2ln/AKtfTqfqH0kwa3idFnMWVlPO27qDlLMLgD5tNRlwUCw7yMhNpXRdPiC3rEsPYcpmKoAsAAOQjBD6P0GFsatmPojzR9ZMiImgiIgIiICIiAiIgIiICIiAiIgIiICIiAiIgIiICIiAiIgIiIH/2Q=="/>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dirty="0">
              <a:solidFill>
                <a:srgbClr val="FFFFFF"/>
              </a:solidFill>
              <a:ea typeface="ＭＳ Ｐゴシック" pitchFamily="34" charset="-128"/>
            </a:endParaRPr>
          </a:p>
        </p:txBody>
      </p:sp>
      <p:sp>
        <p:nvSpPr>
          <p:cNvPr id="5" name="AutoShape 6" descr="data:image/jpeg;base64,/9j/4AAQSkZJRgABAQAAAQABAAD/2wCEAAkGBxQTERQUExQUFRUWGRYaGBcYFBQbGBscFhUXGBcbGBYYHiggHBonGxQXITEhJSkrLjAuGB81ODMsNygtLisBCgoKDg0OFBAPFCwZFBwsKysrLCwrKzcsLCwsNys3Nyw3LCsrLCwsLDcsKysrLCwrLCsrKysrLCsrKywrLCsrK//AABEIALUAsAMBIgACEQEDEQH/xAAcAAEAAQUBAQAAAAAAAAAAAAAABQECBAYHAwj/xAA+EAACAQICBwMJBwMEAwAAAAABAgADEQQhBQYSMUFRYSJxgRMyUnKRobHB0QcjQmKS4fAzssJTgqLxFBUX/8QAFgEBAQEAAAAAAAAAAAAAAAAAAAEC/8QAGBEBAQEBAQAAAAAAAAAAAAAAAAERMSH/2gAMAwEAAhEDEQA/AO4xEQEREBERARExsVjVTIm7HcozY+HzgZMSNNaq/EUhyHaf2nIe+WHCIfO2n9Zifduk0Sl5WRBwVL/ST2Sow6jzdpfVdh7r2k0S0SMWtUXcQ45MLN+oZH2TIoaQVjsm6Nybj3HcZdGXERKEREBERAREQEREBERAShNszLatQKCWNgN5kdVc1M2yXgvPq30ktF9bFs+VPsr6fE+qPmZZRpKt7DM7ycye88ZW8ptTOqv2pQtLC0ptQLy0oWnmWlC0C/alrgEWIuOst2pQtA9KNdk3dpfRJzHc3yMksPiFcXU944jvEhy0oGINwbEcfkeYllRPRMTBY0P2Tk3Lgeo+ky5oIiICIiAiIgJbUcKCSbAZky6RGJxHlGy8xTl+Yjj3DhJRSpUNRgzZAeav+R6/CXbUxsVjqdPOpURB+d1X4mW4bHU6n9OpTf1HVvgZlWVtSm1LNqUvAvLS3alm1KFoF+1KbUs2pQtAv2pbtSwtLDUED1LShaeJqzwxGORM3dE9ZlHxMDLbP5EbweYkno3SG12H8/geDAcR15ia/h8clTzKiP6rK3wMyKdTPPd0394PMRKNpiYuErk9ljdrXB4MOY68xMqbQiIgIieOLr7C3tc7lHMncIGNj6t7oNwHbPQ7l7z8O+avrfpk4ahenbyjkIlxkCQSTbooJtNlxFLYpgXuSbseZO+ahrvox6+HBpjaek22q+lkVYDrssbdZlXJ9Ll3Ys7MzHezG5MgqWJrUagek7KwNxYmbU4WoLrv4g5MDyZTmD0MjcRgwN/7noBxM0jreomsLYzC7b5VEOy/XK4P85TYrzVPs90O2GwxNQFXqNtbJ3qALKD13nxmzNUtMVXoWlrPPBqhlkD2atLDUMsiBWJSIERrRpQ4ejdLbbsES+4Egkk9wUn2TleltpiWZmZjvYm5M6drjo561AGmNp6ThwvpABlZR1sxt1AnPnC1Blv4g5MDyZTmD0M1EaqlerScPTdlI3WJnaNSNOnF4YM/9RDst1yyM5ficGBv/nd1nStQtDth8OS4KtUIbZO8C3ZBHA8bdYo6Fgqe3RXgy32TyI+XCZuGrbQ5EZMORG+WYOnsoo42z7zvnnXOw4f8LWV/8W9uXj0klVmRETSEwgdusfRpD/kw+S/3TNmFoofd7XFyze05e60lF+PS6H2yF2psNQZSFxuHt2hu49P2mVQmkdA4au21VoozelazfqGctwOgcNRO1ToorekRdv1NcyQLTyZoF7VJZKRArEpECsSkQKxKRArI/H6Ew9Y7VSkjN6VrN+oZyQiBG4HQOGottU6SBvSIu3ta5k/ovD7TXO5c/HgJjUKJdrD/AK6ydooEWw3DefiTAydqWVkDKVO4gg+MiNJacSkpYkBR+Jt3gN5MitE62LXqFFLXAvZlABF7G3tHtgbXo6sWpi/nC6t3qbH4TJkZoird6w4XVv1L9VMk5uItc5HukZhahFKmB6K/2iSsg8O3YUchb9OXymaIk690FqtTZmAVipYqdm4NjmM7X42k9SxqNYqQQd2YIN+vETket+jzRxFQW7NQmoh57R7Q7wx94kVq/rY+FfyTkmi5z/JfivTmIwdnxuj/AMVPMcV4ju5iRspo7S5W2e0p3Hp05iTDUqdcbSkBuY3HvHORURE9cThmQ2YePA9xnjArEpECsSkQKxKRArLqaFjYZmKVIsbCS9OmlFNpt53Dif2gXUKS0kuxtzPE9BIzH6Q2gSxCotz0AHEmYOltOIGvWqKvJeQ7hn4zXNftJeTwqBTlWYC49EKXNj1so7jA13WDTxrPtHJR5i8hzP5j7t0mPs7pl3qVj5qjYHUsQW9gUe2c7wVGri8QKNEXJ3ngo4sx5TuGhdGrh6KUk3KMzxJ4k95mqib0J/Vfqg9zH6yckJoUfet0Qe9v2k3ECQVUbL1F/NcdzZ/G8nZE6ZpWKuPVbxzX339sUQOn9FriaWw2TDNG4q3zHAjlOMayaJem5Souyw9hHNTxHw4zubtILSWDp1rrURXF9xHw5SSq1f7NtINUwzU3zNFgAfysLr8DNyw+IZDdT4cD3yN0Vomjh1K0U2Axue0zEnqWJPhM4CQbLg8etRbEA81PyM8a+jwc6Z/2nf4HjISmxBBBsRxkzg8WHyOT+493WBhOhBsQQestku7XFmAI6/XeJi1MIv4SR0OfvgYUT2OFblfuhcK3HKB4z3oYYt0H83T3pYYDfmZlJbMtkozJgXpsUk2ju4DiTNR1q0+UG1kajXCLwAG8noPeTJXHYs1GvuAyUch9ZyDW3TW3WqNfIEovchI95BPiJYPSvj7sTcszHMnMkn+bpvuN1ap4jC0aNYuDSCWZGsQQmy28EEG5yI5TS/s60M1ep/5NQfdIexf8Tc+4fGdQLWFzkBvMWojdE6Iw2BpHyYCLvd2N2PVmPw909tG6eo1nKIW2rEi6kAgb7X7+M0bWTWDyz7/u1PYHP85HM8OQmZqFd6r1bXCLsjqznIDwHvEYOp6vr/UbmQv6R9WMl5jaOw3k6arxAz7zmffMmagTzxFEOpU7iJ6RA5XrxWrU2pKGZB2w2ySLsNkrmOFtoiQejNairhK5upOT8R61t46zp2ueghiaJtk4zB7swbcbZ94JnDNN4RgWVhZlyI+h4g7wZMHVkIIuMweMvAmgfZxrASxwtU3IuaZPIb1+ftnQgJlVAJpmM05iKdaodvzXI2Cq7NgcuF91je83YCaprjou166jskAVOlsg/dawPcOssGz6r6z08Yuz5tZd6+kOY5ycvPnuviqmHqrVpEqyG4I/m6du1T06uNwyVl84izryYed/OsWDacHXGyBxG+eWkKoIAG+YYlDIKXmra4ayeT+4pEbQzdt4B+Z5DxktrHpQYag9TiB2e8mw95A8ZxTSelDckm5JJJ5k7zLIjcdWsa74pe2zXDFrsSCAMjb1tmP/AJ1Sasz1KrNSLFhTAscyTYtvtnwmTqBoxkpGs4s1QDZB3hN49pz8BNmxmLWkhdzYD2k8AOpi0e+GoKihEUKqiwUCwAHACQWvekPJYWwyNVgnhZmb3IR4zXNKabeqx2mKrwRSQB3kbzNlq6FXG4KglcuCAjhge0DskAm++6sb35xg5PS8ria60aILOx8AOJJ4ATvGpOgFooiDNaebN6dQjM+H0kZq9q1Rwg2cOn3j5F2N2bvPBRvsMpvuDwwpoFHDeeZ4mXo94iJQiIgJo2vGqCVh5ReyQPOA83jZhxS/s4TeZQiBwHRmp2Jp42jU2V2EcMagcWsN42T2rkZWt4zpAEk9KaL8mSy+Z/b+0jwJmqoBKlLixzB3iXASzEYhKa7TsqLzYgD3yDRtZtSWN2ww2l/0iQGHqE5EdCe7lMz7L9G4jDCt5RGpqWUqGte9u0bcpuGHqq42kYMOYII909gJdEowBAYbj7jxEstLdHNcMniIxT7KMeQ/Ye+QaP8AaFRq16JFFS5V1OyCLlRcG1+NyD4TUtWNRnaoK2LGyoN1pXBJ5bdtw6TogmNpHSCUV2mzJ81RvJ+nWXRnKJoWu2mb1TTB7NLL/eRmfAG3iZM6M1gqVK6oypstcWF7jIkZ8d3KanpPVDGV8TVUKFRqjt5Usuzsu5YGwNybHdaIjF1YwrYzEhBfYXtVDwCg7r8zunYlsByA+AkTq3oKng6Ip08zvZj5zHmfpNl0TgfKNtMOwv8AyI+QjozdCYKw8ow7TDsjkv1MlYiaCIiAiIgIiIFCJB6R0Vs3ZBlxXl3dJOxA1ACQWueGLYcOM/JsGPq2IJ8L38DN6x+iw12SwblwP0MhqtPerC3AqeR+ImeK5HT0vUw1TbpnvX8LDkR850rV/TVPF0RUp9zLxU8jNC1v0AaBNhekfMb0b/gb5Hj3yA1Q0u+DxqXJ8lUISoOGeQPeDLfUd1wbWdf5vl+mzamepH1+U8aXnDvE99MLekehB+XzmVa9UqBVLMbAAknoN85vprTRd2cnf5o9FeA7+J6zbNd8QUwVQjcSgY8lLi/hw8ZzrQ+iK2OrWQEUwe3UO4DiBzbpLEbhqBhjUdq581bqvVjvPgMvGb4JiaOwSUaS06Ysqiw+ZPU75NaM0YalibhOfE93TrHVNG4E1TyQbz8hNlRAAABYDICKdMKAALAbhLpZEIiJQiIgIiICIiAiIgJ44nDK4swvy5juPCe0QNfx+gyVZbLVRhYowFyOWeR900XF/Z1QaqrB6lMBgfJm3A3sC2dvbOtS2pTDCzAEciAZMGv0KBBBOVpkvmCDuMzW0ZT4Ar6rMB7L2ln/AKtfTqfqH0kwa3idFnMWVlPO27qDlLMLgD5tNRlwUCw7yMhNpXRdPiC3rEsPYcpmKoAsAAOQjBD6P0GFsatmPojzR9ZMiImgiIgIiICIiAiIgIiICIiAiIgIiICIiAiIgIiICIiAiIgIiIH/2Q=="/>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dirty="0">
              <a:solidFill>
                <a:srgbClr val="FFFFFF"/>
              </a:solidFill>
              <a:ea typeface="ＭＳ Ｐゴシック" pitchFamily="34" charset="-128"/>
            </a:endParaRPr>
          </a:p>
        </p:txBody>
      </p:sp>
      <p:pic>
        <p:nvPicPr>
          <p:cNvPr id="1031"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34619" y="571351"/>
            <a:ext cx="1128381" cy="11604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9" name="Picture 15" descr="http://38.media.tumblr.com/35cfc567ab5232c0e56205e9c6daefc9/tumblr_ntbq7yG9Tf1tlfm47o1_250.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17246" y="613641"/>
            <a:ext cx="1144580" cy="1170475"/>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p:cNvCxnSpPr/>
          <p:nvPr/>
        </p:nvCxnSpPr>
        <p:spPr>
          <a:xfrm>
            <a:off x="1143000" y="1066800"/>
            <a:ext cx="0" cy="5486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307975" y="1409700"/>
            <a:ext cx="1978025"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307975" y="995067"/>
            <a:ext cx="758825" cy="369332"/>
          </a:xfrm>
          <a:prstGeom prst="rect">
            <a:avLst/>
          </a:prstGeom>
          <a:noFill/>
        </p:spPr>
        <p:txBody>
          <a:bodyPr wrap="square" rtlCol="0">
            <a:spAutoFit/>
          </a:bodyPr>
          <a:lstStyle/>
          <a:p>
            <a:pPr algn="ctr" eaLnBrk="0" fontAlgn="base" hangingPunct="0">
              <a:spcBef>
                <a:spcPct val="0"/>
              </a:spcBef>
              <a:spcAft>
                <a:spcPct val="0"/>
              </a:spcAft>
            </a:pPr>
            <a:r>
              <a:rPr lang="en-US" dirty="0">
                <a:solidFill>
                  <a:srgbClr val="FFFFFF"/>
                </a:solidFill>
                <a:ea typeface="ＭＳ Ｐゴシック" pitchFamily="34" charset="-128"/>
              </a:rPr>
              <a:t>Trial</a:t>
            </a:r>
          </a:p>
        </p:txBody>
      </p:sp>
      <mc:AlternateContent xmlns:mc="http://schemas.openxmlformats.org/markup-compatibility/2006" xmlns:a14="http://schemas.microsoft.com/office/drawing/2010/main">
        <mc:Choice Requires="a14">
          <p:sp>
            <p:nvSpPr>
              <p:cNvPr id="11" name="TextBox 10"/>
              <p:cNvSpPr txBox="1"/>
              <p:nvPr/>
            </p:nvSpPr>
            <p:spPr>
              <a:xfrm>
                <a:off x="1219200" y="995067"/>
                <a:ext cx="1143000" cy="369332"/>
              </a:xfrm>
              <a:prstGeom prst="rect">
                <a:avLst/>
              </a:prstGeom>
              <a:noFill/>
            </p:spPr>
            <p:txBody>
              <a:bodyPr wrap="square" rtlCol="0">
                <a:spAutoFit/>
              </a:bodyPr>
              <a:lstStyle/>
              <a:p>
                <a:pPr algn="ctr" eaLnBrk="0" fontAlgn="base" hangingPunct="0">
                  <a:spcBef>
                    <a:spcPct val="0"/>
                  </a:spcBef>
                  <a:spcAft>
                    <a:spcPct val="0"/>
                  </a:spcAft>
                </a:pPr>
                <a:r>
                  <a:rPr lang="en-US" dirty="0">
                    <a:solidFill>
                      <a:srgbClr val="FFFFFF"/>
                    </a:solidFill>
                    <a:ea typeface="ＭＳ Ｐゴシック" pitchFamily="34" charset="-128"/>
                  </a:rPr>
                  <a:t>Value (</a:t>
                </a:r>
                <a14:m>
                  <m:oMath xmlns:m="http://schemas.openxmlformats.org/officeDocument/2006/math">
                    <m:acc>
                      <m:accPr>
                        <m:chr m:val="̅"/>
                        <m:ctrlPr>
                          <a:rPr lang="en-US" i="1">
                            <a:solidFill>
                              <a:srgbClr val="FFFFFF"/>
                            </a:solidFill>
                            <a:latin typeface="Cambria Math" panose="02040503050406030204" pitchFamily="18" charset="0"/>
                          </a:rPr>
                        </m:ctrlPr>
                      </m:accPr>
                      <m:e>
                        <m:r>
                          <a:rPr lang="en-US" i="1">
                            <a:solidFill>
                              <a:srgbClr val="FFFFFF"/>
                            </a:solidFill>
                            <a:latin typeface="Cambria Math"/>
                          </a:rPr>
                          <m:t>𝑥</m:t>
                        </m:r>
                      </m:e>
                    </m:acc>
                    <m:r>
                      <a:rPr lang="en-US" i="1">
                        <a:solidFill>
                          <a:srgbClr val="FFFFFF"/>
                        </a:solidFill>
                        <a:latin typeface="Cambria Math"/>
                      </a:rPr>
                      <m:t>)</m:t>
                    </m:r>
                  </m:oMath>
                </a14:m>
                <a:endParaRPr lang="en-US" dirty="0">
                  <a:solidFill>
                    <a:srgbClr val="FFFFFF"/>
                  </a:solidFill>
                  <a:ea typeface="ＭＳ Ｐゴシック" pitchFamily="34" charset="-128"/>
                </a:endParaRPr>
              </a:p>
            </p:txBody>
          </p:sp>
        </mc:Choice>
        <mc:Fallback xmlns="">
          <p:sp>
            <p:nvSpPr>
              <p:cNvPr id="11" name="TextBox 10"/>
              <p:cNvSpPr txBox="1">
                <a:spLocks noRot="1" noChangeAspect="1" noMove="1" noResize="1" noEditPoints="1" noAdjustHandles="1" noChangeArrowheads="1" noChangeShapeType="1" noTextEdit="1"/>
              </p:cNvSpPr>
              <p:nvPr/>
            </p:nvSpPr>
            <p:spPr>
              <a:xfrm>
                <a:off x="1219200" y="995067"/>
                <a:ext cx="1143000" cy="369332"/>
              </a:xfrm>
              <a:prstGeom prst="rect">
                <a:avLst/>
              </a:prstGeom>
              <a:blipFill rotWithShape="1">
                <a:blip r:embed="rId4"/>
                <a:stretch>
                  <a:fillRect l="-3191" t="-8197" r="-13298"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a:off x="460375" y="1600200"/>
                <a:ext cx="454025" cy="369332"/>
              </a:xfrm>
              <a:prstGeom prst="rect">
                <a:avLst/>
              </a:prstGeom>
              <a:noFill/>
            </p:spPr>
            <p:txBody>
              <a:bodyPr wrap="square" rtlCol="0">
                <a:spAutoFit/>
              </a:bodyPr>
              <a:lstStyle/>
              <a:p>
                <a:pPr algn="ctr"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sSub>
                        <m:sSubPr>
                          <m:ctrlPr>
                            <a:rPr lang="en-US" i="1">
                              <a:solidFill>
                                <a:srgbClr val="FFFFFF"/>
                              </a:solidFill>
                              <a:latin typeface="Cambria Math" panose="02040503050406030204" pitchFamily="18" charset="0"/>
                            </a:rPr>
                          </m:ctrlPr>
                        </m:sSubPr>
                        <m:e>
                          <m:acc>
                            <m:accPr>
                              <m:chr m:val="̅"/>
                              <m:ctrlPr>
                                <a:rPr lang="en-US" i="1">
                                  <a:solidFill>
                                    <a:srgbClr val="FFFFFF"/>
                                  </a:solidFill>
                                  <a:latin typeface="Cambria Math" panose="02040503050406030204" pitchFamily="18" charset="0"/>
                                </a:rPr>
                              </m:ctrlPr>
                            </m:accPr>
                            <m:e>
                              <m:r>
                                <a:rPr lang="en-US" i="1">
                                  <a:solidFill>
                                    <a:srgbClr val="FFFFFF"/>
                                  </a:solidFill>
                                  <a:latin typeface="Cambria Math"/>
                                </a:rPr>
                                <m:t>𝑋</m:t>
                              </m:r>
                            </m:e>
                          </m:acc>
                        </m:e>
                        <m:sub>
                          <m:r>
                            <a:rPr lang="en-US" i="1">
                              <a:solidFill>
                                <a:srgbClr val="FFFFFF"/>
                              </a:solidFill>
                              <a:latin typeface="Cambria Math"/>
                            </a:rPr>
                            <m:t>1</m:t>
                          </m:r>
                        </m:sub>
                      </m:sSub>
                    </m:oMath>
                  </m:oMathPara>
                </a14:m>
                <a:endParaRPr lang="en-US" dirty="0">
                  <a:solidFill>
                    <a:srgbClr val="FFFFFF"/>
                  </a:solidFill>
                  <a:ea typeface="ＭＳ Ｐゴシック" pitchFamily="34" charset="-128"/>
                </a:endParaRPr>
              </a:p>
            </p:txBody>
          </p:sp>
        </mc:Choice>
        <mc:Fallback xmlns="">
          <p:sp>
            <p:nvSpPr>
              <p:cNvPr id="12" name="TextBox 11"/>
              <p:cNvSpPr txBox="1">
                <a:spLocks noRot="1" noChangeAspect="1" noMove="1" noResize="1" noEditPoints="1" noAdjustHandles="1" noChangeArrowheads="1" noChangeShapeType="1" noTextEdit="1"/>
              </p:cNvSpPr>
              <p:nvPr/>
            </p:nvSpPr>
            <p:spPr>
              <a:xfrm>
                <a:off x="460375" y="1600200"/>
                <a:ext cx="454025" cy="369332"/>
              </a:xfrm>
              <a:prstGeom prst="rect">
                <a:avLst/>
              </a:prstGeom>
              <a:blipFill rotWithShape="1">
                <a:blip r:embed="rId5"/>
                <a:stretch>
                  <a:fillRect l="-2703" b="-1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p:cNvSpPr txBox="1"/>
              <p:nvPr/>
            </p:nvSpPr>
            <p:spPr>
              <a:xfrm>
                <a:off x="460375" y="2068286"/>
                <a:ext cx="454025" cy="369332"/>
              </a:xfrm>
              <a:prstGeom prst="rect">
                <a:avLst/>
              </a:prstGeom>
              <a:noFill/>
            </p:spPr>
            <p:txBody>
              <a:bodyPr wrap="square" rtlCol="0">
                <a:spAutoFit/>
              </a:bodyPr>
              <a:lstStyle/>
              <a:p>
                <a:pPr algn="ctr"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sSub>
                        <m:sSubPr>
                          <m:ctrlPr>
                            <a:rPr lang="en-US" i="1" smtClean="0">
                              <a:solidFill>
                                <a:srgbClr val="FFFFFF"/>
                              </a:solidFill>
                              <a:latin typeface="Cambria Math" panose="02040503050406030204" pitchFamily="18" charset="0"/>
                            </a:rPr>
                          </m:ctrlPr>
                        </m:sSubPr>
                        <m:e>
                          <m:acc>
                            <m:accPr>
                              <m:chr m:val="̅"/>
                              <m:ctrlPr>
                                <a:rPr lang="en-US" i="1">
                                  <a:solidFill>
                                    <a:srgbClr val="FFFFFF"/>
                                  </a:solidFill>
                                  <a:latin typeface="Cambria Math" panose="02040503050406030204" pitchFamily="18" charset="0"/>
                                </a:rPr>
                              </m:ctrlPr>
                            </m:accPr>
                            <m:e>
                              <m:r>
                                <a:rPr lang="en-US" i="1">
                                  <a:solidFill>
                                    <a:srgbClr val="FFFFFF"/>
                                  </a:solidFill>
                                  <a:latin typeface="Cambria Math"/>
                                </a:rPr>
                                <m:t>𝑋</m:t>
                              </m:r>
                            </m:e>
                          </m:acc>
                        </m:e>
                        <m:sub>
                          <m:r>
                            <a:rPr lang="en-US" i="1" smtClean="0">
                              <a:solidFill>
                                <a:srgbClr val="FFFFFF"/>
                              </a:solidFill>
                              <a:latin typeface="Cambria Math"/>
                            </a:rPr>
                            <m:t>2</m:t>
                          </m:r>
                        </m:sub>
                      </m:sSub>
                    </m:oMath>
                  </m:oMathPara>
                </a14:m>
                <a:endParaRPr lang="en-US" dirty="0">
                  <a:solidFill>
                    <a:srgbClr val="FFFFFF"/>
                  </a:solidFill>
                  <a:ea typeface="ＭＳ Ｐゴシック" pitchFamily="34" charset="-128"/>
                </a:endParaRPr>
              </a:p>
            </p:txBody>
          </p:sp>
        </mc:Choice>
        <mc:Fallback xmlns="">
          <p:sp>
            <p:nvSpPr>
              <p:cNvPr id="19" name="TextBox 18"/>
              <p:cNvSpPr txBox="1">
                <a:spLocks noRot="1" noChangeAspect="1" noMove="1" noResize="1" noEditPoints="1" noAdjustHandles="1" noChangeArrowheads="1" noChangeShapeType="1" noTextEdit="1"/>
              </p:cNvSpPr>
              <p:nvPr/>
            </p:nvSpPr>
            <p:spPr>
              <a:xfrm>
                <a:off x="460375" y="2068286"/>
                <a:ext cx="454025" cy="369332"/>
              </a:xfrm>
              <a:prstGeom prst="rect">
                <a:avLst/>
              </a:prstGeom>
              <a:blipFill rotWithShape="1">
                <a:blip r:embed="rId6"/>
                <a:stretch>
                  <a:fillRect l="-4054" b="-16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p:cNvSpPr txBox="1"/>
              <p:nvPr/>
            </p:nvSpPr>
            <p:spPr>
              <a:xfrm>
                <a:off x="460374" y="2590018"/>
                <a:ext cx="454025" cy="369332"/>
              </a:xfrm>
              <a:prstGeom prst="rect">
                <a:avLst/>
              </a:prstGeom>
              <a:noFill/>
            </p:spPr>
            <p:txBody>
              <a:bodyPr wrap="square" rtlCol="0">
                <a:spAutoFit/>
              </a:bodyPr>
              <a:lstStyle/>
              <a:p>
                <a:pPr algn="ctr"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sSub>
                        <m:sSubPr>
                          <m:ctrlPr>
                            <a:rPr lang="en-US" i="1" smtClean="0">
                              <a:solidFill>
                                <a:srgbClr val="FFFFFF"/>
                              </a:solidFill>
                              <a:latin typeface="Cambria Math" panose="02040503050406030204" pitchFamily="18" charset="0"/>
                            </a:rPr>
                          </m:ctrlPr>
                        </m:sSubPr>
                        <m:e>
                          <m:acc>
                            <m:accPr>
                              <m:chr m:val="̅"/>
                              <m:ctrlPr>
                                <a:rPr lang="en-US" i="1">
                                  <a:solidFill>
                                    <a:srgbClr val="FFFFFF"/>
                                  </a:solidFill>
                                  <a:latin typeface="Cambria Math" panose="02040503050406030204" pitchFamily="18" charset="0"/>
                                </a:rPr>
                              </m:ctrlPr>
                            </m:accPr>
                            <m:e>
                              <m:r>
                                <a:rPr lang="en-US" i="1">
                                  <a:solidFill>
                                    <a:srgbClr val="FFFFFF"/>
                                  </a:solidFill>
                                  <a:latin typeface="Cambria Math"/>
                                </a:rPr>
                                <m:t>𝑋</m:t>
                              </m:r>
                            </m:e>
                          </m:acc>
                        </m:e>
                        <m:sub>
                          <m:r>
                            <a:rPr lang="en-US" i="1" smtClean="0">
                              <a:solidFill>
                                <a:srgbClr val="FFFFFF"/>
                              </a:solidFill>
                              <a:latin typeface="Cambria Math"/>
                            </a:rPr>
                            <m:t>3</m:t>
                          </m:r>
                        </m:sub>
                      </m:sSub>
                    </m:oMath>
                  </m:oMathPara>
                </a14:m>
                <a:endParaRPr lang="en-US" dirty="0">
                  <a:solidFill>
                    <a:srgbClr val="FFFFFF"/>
                  </a:solidFill>
                  <a:ea typeface="ＭＳ Ｐゴシック" pitchFamily="34" charset="-128"/>
                </a:endParaRPr>
              </a:p>
            </p:txBody>
          </p:sp>
        </mc:Choice>
        <mc:Fallback xmlns="">
          <p:sp>
            <p:nvSpPr>
              <p:cNvPr id="20" name="TextBox 19"/>
              <p:cNvSpPr txBox="1">
                <a:spLocks noRot="1" noChangeAspect="1" noMove="1" noResize="1" noEditPoints="1" noAdjustHandles="1" noChangeArrowheads="1" noChangeShapeType="1" noTextEdit="1"/>
              </p:cNvSpPr>
              <p:nvPr/>
            </p:nvSpPr>
            <p:spPr>
              <a:xfrm>
                <a:off x="460374" y="2590018"/>
                <a:ext cx="454025" cy="369332"/>
              </a:xfrm>
              <a:prstGeom prst="rect">
                <a:avLst/>
              </a:prstGeom>
              <a:blipFill rotWithShape="1">
                <a:blip r:embed="rId7"/>
                <a:stretch>
                  <a:fillRect l="-4054" b="-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p:cNvSpPr txBox="1"/>
              <p:nvPr/>
            </p:nvSpPr>
            <p:spPr>
              <a:xfrm>
                <a:off x="460374" y="3111750"/>
                <a:ext cx="454025" cy="369332"/>
              </a:xfrm>
              <a:prstGeom prst="rect">
                <a:avLst/>
              </a:prstGeom>
              <a:noFill/>
            </p:spPr>
            <p:txBody>
              <a:bodyPr wrap="square" rtlCol="0">
                <a:spAutoFit/>
              </a:bodyPr>
              <a:lstStyle/>
              <a:p>
                <a:pPr algn="ctr"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sSub>
                        <m:sSubPr>
                          <m:ctrlPr>
                            <a:rPr lang="en-US" i="1" smtClean="0">
                              <a:solidFill>
                                <a:srgbClr val="FFFFFF"/>
                              </a:solidFill>
                              <a:latin typeface="Cambria Math" panose="02040503050406030204" pitchFamily="18" charset="0"/>
                            </a:rPr>
                          </m:ctrlPr>
                        </m:sSubPr>
                        <m:e>
                          <m:acc>
                            <m:accPr>
                              <m:chr m:val="̅"/>
                              <m:ctrlPr>
                                <a:rPr lang="en-US" i="1">
                                  <a:solidFill>
                                    <a:srgbClr val="FFFFFF"/>
                                  </a:solidFill>
                                  <a:latin typeface="Cambria Math" panose="02040503050406030204" pitchFamily="18" charset="0"/>
                                </a:rPr>
                              </m:ctrlPr>
                            </m:accPr>
                            <m:e>
                              <m:r>
                                <a:rPr lang="en-US" i="1">
                                  <a:solidFill>
                                    <a:srgbClr val="FFFFFF"/>
                                  </a:solidFill>
                                  <a:latin typeface="Cambria Math"/>
                                </a:rPr>
                                <m:t>𝑋</m:t>
                              </m:r>
                            </m:e>
                          </m:acc>
                        </m:e>
                        <m:sub>
                          <m:r>
                            <a:rPr lang="en-US" i="1" smtClean="0">
                              <a:solidFill>
                                <a:srgbClr val="FFFFFF"/>
                              </a:solidFill>
                              <a:latin typeface="Cambria Math"/>
                            </a:rPr>
                            <m:t>4</m:t>
                          </m:r>
                        </m:sub>
                      </m:sSub>
                    </m:oMath>
                  </m:oMathPara>
                </a14:m>
                <a:endParaRPr lang="en-US" dirty="0">
                  <a:solidFill>
                    <a:srgbClr val="FFFFFF"/>
                  </a:solidFill>
                  <a:ea typeface="ＭＳ Ｐゴシック" pitchFamily="34" charset="-128"/>
                </a:endParaRPr>
              </a:p>
            </p:txBody>
          </p:sp>
        </mc:Choice>
        <mc:Fallback xmlns="">
          <p:sp>
            <p:nvSpPr>
              <p:cNvPr id="21" name="TextBox 20"/>
              <p:cNvSpPr txBox="1">
                <a:spLocks noRot="1" noChangeAspect="1" noMove="1" noResize="1" noEditPoints="1" noAdjustHandles="1" noChangeArrowheads="1" noChangeShapeType="1" noTextEdit="1"/>
              </p:cNvSpPr>
              <p:nvPr/>
            </p:nvSpPr>
            <p:spPr>
              <a:xfrm>
                <a:off x="460374" y="3111750"/>
                <a:ext cx="454025" cy="369332"/>
              </a:xfrm>
              <a:prstGeom prst="rect">
                <a:avLst/>
              </a:prstGeom>
              <a:blipFill rotWithShape="1">
                <a:blip r:embed="rId8"/>
                <a:stretch>
                  <a:fillRect l="-4054" b="-16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p:cNvSpPr txBox="1"/>
              <p:nvPr/>
            </p:nvSpPr>
            <p:spPr>
              <a:xfrm>
                <a:off x="460373" y="3657600"/>
                <a:ext cx="454025" cy="369332"/>
              </a:xfrm>
              <a:prstGeom prst="rect">
                <a:avLst/>
              </a:prstGeom>
              <a:noFill/>
            </p:spPr>
            <p:txBody>
              <a:bodyPr wrap="square" rtlCol="0">
                <a:spAutoFit/>
              </a:bodyPr>
              <a:lstStyle/>
              <a:p>
                <a:pPr algn="ctr"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sSub>
                        <m:sSubPr>
                          <m:ctrlPr>
                            <a:rPr lang="en-US" i="1" smtClean="0">
                              <a:solidFill>
                                <a:srgbClr val="FFFFFF"/>
                              </a:solidFill>
                              <a:latin typeface="Cambria Math" panose="02040503050406030204" pitchFamily="18" charset="0"/>
                            </a:rPr>
                          </m:ctrlPr>
                        </m:sSubPr>
                        <m:e>
                          <m:acc>
                            <m:accPr>
                              <m:chr m:val="̅"/>
                              <m:ctrlPr>
                                <a:rPr lang="en-US" i="1">
                                  <a:solidFill>
                                    <a:srgbClr val="FFFFFF"/>
                                  </a:solidFill>
                                  <a:latin typeface="Cambria Math" panose="02040503050406030204" pitchFamily="18" charset="0"/>
                                </a:rPr>
                              </m:ctrlPr>
                            </m:accPr>
                            <m:e>
                              <m:r>
                                <a:rPr lang="en-US" i="1">
                                  <a:solidFill>
                                    <a:srgbClr val="FFFFFF"/>
                                  </a:solidFill>
                                  <a:latin typeface="Cambria Math"/>
                                </a:rPr>
                                <m:t>𝑋</m:t>
                              </m:r>
                            </m:e>
                          </m:acc>
                        </m:e>
                        <m:sub>
                          <m:r>
                            <a:rPr lang="en-US" i="1" smtClean="0">
                              <a:solidFill>
                                <a:srgbClr val="FFFFFF"/>
                              </a:solidFill>
                              <a:latin typeface="Cambria Math"/>
                            </a:rPr>
                            <m:t>5</m:t>
                          </m:r>
                        </m:sub>
                      </m:sSub>
                    </m:oMath>
                  </m:oMathPara>
                </a14:m>
                <a:endParaRPr lang="en-US" dirty="0">
                  <a:solidFill>
                    <a:srgbClr val="FFFFFF"/>
                  </a:solidFill>
                  <a:ea typeface="ＭＳ Ｐゴシック" pitchFamily="34" charset="-128"/>
                </a:endParaRPr>
              </a:p>
            </p:txBody>
          </p:sp>
        </mc:Choice>
        <mc:Fallback xmlns="">
          <p:sp>
            <p:nvSpPr>
              <p:cNvPr id="22" name="TextBox 21"/>
              <p:cNvSpPr txBox="1">
                <a:spLocks noRot="1" noChangeAspect="1" noMove="1" noResize="1" noEditPoints="1" noAdjustHandles="1" noChangeArrowheads="1" noChangeShapeType="1" noTextEdit="1"/>
              </p:cNvSpPr>
              <p:nvPr/>
            </p:nvSpPr>
            <p:spPr>
              <a:xfrm>
                <a:off x="460373" y="3657600"/>
                <a:ext cx="454025" cy="369332"/>
              </a:xfrm>
              <a:prstGeom prst="rect">
                <a:avLst/>
              </a:prstGeom>
              <a:blipFill rotWithShape="1">
                <a:blip r:embed="rId9"/>
                <a:stretch>
                  <a:fillRect l="-4054" b="-1639"/>
                </a:stretch>
              </a:blipFill>
            </p:spPr>
            <p:txBody>
              <a:bodyPr/>
              <a:lstStyle/>
              <a:p>
                <a:r>
                  <a:rPr lang="en-US">
                    <a:noFill/>
                  </a:rPr>
                  <a:t> </a:t>
                </a:r>
              </a:p>
            </p:txBody>
          </p:sp>
        </mc:Fallback>
      </mc:AlternateContent>
      <p:sp>
        <p:nvSpPr>
          <p:cNvPr id="23" name="TextBox 22"/>
          <p:cNvSpPr txBox="1"/>
          <p:nvPr/>
        </p:nvSpPr>
        <p:spPr>
          <a:xfrm>
            <a:off x="460375" y="4114800"/>
            <a:ext cx="454025" cy="369332"/>
          </a:xfrm>
          <a:prstGeom prst="rect">
            <a:avLst/>
          </a:prstGeom>
          <a:noFill/>
        </p:spPr>
        <p:txBody>
          <a:bodyPr wrap="square" rtlCol="0">
            <a:spAutoFit/>
          </a:bodyPr>
          <a:lstStyle/>
          <a:p>
            <a:pPr algn="ctr" eaLnBrk="0" fontAlgn="base" hangingPunct="0">
              <a:spcBef>
                <a:spcPct val="0"/>
              </a:spcBef>
              <a:spcAft>
                <a:spcPct val="0"/>
              </a:spcAft>
            </a:pPr>
            <a:r>
              <a:rPr lang="en-US" dirty="0">
                <a:solidFill>
                  <a:srgbClr val="FFFFFF"/>
                </a:solidFill>
                <a:ea typeface="ＭＳ Ｐゴシック" pitchFamily="34" charset="-128"/>
              </a:rPr>
              <a:t>…</a:t>
            </a:r>
          </a:p>
        </p:txBody>
      </p:sp>
      <mc:AlternateContent xmlns:mc="http://schemas.openxmlformats.org/markup-compatibility/2006" xmlns:a14="http://schemas.microsoft.com/office/drawing/2010/main">
        <mc:Choice Requires="a14">
          <p:sp>
            <p:nvSpPr>
              <p:cNvPr id="24" name="TextBox 23"/>
              <p:cNvSpPr txBox="1"/>
              <p:nvPr/>
            </p:nvSpPr>
            <p:spPr>
              <a:xfrm>
                <a:off x="231778" y="5486400"/>
                <a:ext cx="835022" cy="369332"/>
              </a:xfrm>
              <a:prstGeom prst="rect">
                <a:avLst/>
              </a:prstGeom>
              <a:noFill/>
            </p:spPr>
            <p:txBody>
              <a:bodyPr wrap="square" rtlCol="0">
                <a:spAutoFit/>
              </a:bodyPr>
              <a:lstStyle/>
              <a:p>
                <a:pPr algn="ctr"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sSub>
                        <m:sSubPr>
                          <m:ctrlPr>
                            <a:rPr lang="en-US" i="1" smtClean="0">
                              <a:solidFill>
                                <a:srgbClr val="FFFFFF"/>
                              </a:solidFill>
                              <a:latin typeface="Cambria Math" panose="02040503050406030204" pitchFamily="18" charset="0"/>
                            </a:rPr>
                          </m:ctrlPr>
                        </m:sSubPr>
                        <m:e>
                          <m:acc>
                            <m:accPr>
                              <m:chr m:val="̅"/>
                              <m:ctrlPr>
                                <a:rPr lang="en-US" i="1">
                                  <a:solidFill>
                                    <a:srgbClr val="FFFFFF"/>
                                  </a:solidFill>
                                  <a:latin typeface="Cambria Math" panose="02040503050406030204" pitchFamily="18" charset="0"/>
                                </a:rPr>
                              </m:ctrlPr>
                            </m:accPr>
                            <m:e>
                              <m:r>
                                <a:rPr lang="en-US" i="1">
                                  <a:solidFill>
                                    <a:srgbClr val="FFFFFF"/>
                                  </a:solidFill>
                                  <a:latin typeface="Cambria Math"/>
                                </a:rPr>
                                <m:t>𝑋</m:t>
                              </m:r>
                            </m:e>
                          </m:acc>
                        </m:e>
                        <m:sub>
                          <m:r>
                            <a:rPr lang="en-US" i="1" smtClean="0">
                              <a:solidFill>
                                <a:srgbClr val="FFFFFF"/>
                              </a:solidFill>
                              <a:latin typeface="Cambria Math"/>
                            </a:rPr>
                            <m:t>5999</m:t>
                          </m:r>
                        </m:sub>
                      </m:sSub>
                    </m:oMath>
                  </m:oMathPara>
                </a14:m>
                <a:endParaRPr lang="en-US" dirty="0">
                  <a:solidFill>
                    <a:srgbClr val="FFFFFF"/>
                  </a:solidFill>
                  <a:ea typeface="ＭＳ Ｐゴシック" pitchFamily="34" charset="-128"/>
                </a:endParaRPr>
              </a:p>
            </p:txBody>
          </p:sp>
        </mc:Choice>
        <mc:Fallback xmlns="">
          <p:sp>
            <p:nvSpPr>
              <p:cNvPr id="24" name="TextBox 23"/>
              <p:cNvSpPr txBox="1">
                <a:spLocks noRot="1" noChangeAspect="1" noMove="1" noResize="1" noEditPoints="1" noAdjustHandles="1" noChangeArrowheads="1" noChangeShapeType="1" noTextEdit="1"/>
              </p:cNvSpPr>
              <p:nvPr/>
            </p:nvSpPr>
            <p:spPr>
              <a:xfrm>
                <a:off x="231778" y="5486400"/>
                <a:ext cx="835022" cy="369332"/>
              </a:xfrm>
              <a:prstGeom prst="rect">
                <a:avLst/>
              </a:prstGeom>
              <a:blipFill rotWithShape="1">
                <a:blip r:embed="rId10"/>
                <a:stretch>
                  <a:fillRect b="-16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p:cNvSpPr txBox="1"/>
              <p:nvPr/>
            </p:nvSpPr>
            <p:spPr>
              <a:xfrm>
                <a:off x="346074" y="6054398"/>
                <a:ext cx="682626" cy="369332"/>
              </a:xfrm>
              <a:prstGeom prst="rect">
                <a:avLst/>
              </a:prstGeom>
              <a:noFill/>
            </p:spPr>
            <p:txBody>
              <a:bodyPr wrap="square" rtlCol="0">
                <a:spAutoFit/>
              </a:bodyPr>
              <a:lstStyle/>
              <a:p>
                <a:pPr algn="ctr"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sSub>
                        <m:sSubPr>
                          <m:ctrlPr>
                            <a:rPr lang="en-US" i="1" smtClean="0">
                              <a:solidFill>
                                <a:srgbClr val="FFFFFF"/>
                              </a:solidFill>
                              <a:latin typeface="Cambria Math" panose="02040503050406030204" pitchFamily="18" charset="0"/>
                            </a:rPr>
                          </m:ctrlPr>
                        </m:sSubPr>
                        <m:e>
                          <m:acc>
                            <m:accPr>
                              <m:chr m:val="̅"/>
                              <m:ctrlPr>
                                <a:rPr lang="en-US" i="1">
                                  <a:solidFill>
                                    <a:srgbClr val="FFFFFF"/>
                                  </a:solidFill>
                                  <a:latin typeface="Cambria Math" panose="02040503050406030204" pitchFamily="18" charset="0"/>
                                </a:rPr>
                              </m:ctrlPr>
                            </m:accPr>
                            <m:e>
                              <m:r>
                                <a:rPr lang="en-US" i="1">
                                  <a:solidFill>
                                    <a:srgbClr val="FFFFFF"/>
                                  </a:solidFill>
                                  <a:latin typeface="Cambria Math"/>
                                </a:rPr>
                                <m:t>𝑋</m:t>
                              </m:r>
                            </m:e>
                          </m:acc>
                        </m:e>
                        <m:sub>
                          <m:r>
                            <a:rPr lang="en-US" i="1" smtClean="0">
                              <a:solidFill>
                                <a:srgbClr val="FFFFFF"/>
                              </a:solidFill>
                              <a:latin typeface="Cambria Math"/>
                            </a:rPr>
                            <m:t>6000</m:t>
                          </m:r>
                        </m:sub>
                      </m:sSub>
                    </m:oMath>
                  </m:oMathPara>
                </a14:m>
                <a:endParaRPr lang="en-US" dirty="0">
                  <a:solidFill>
                    <a:srgbClr val="FFFFFF"/>
                  </a:solidFill>
                  <a:ea typeface="ＭＳ Ｐゴシック" pitchFamily="34" charset="-128"/>
                </a:endParaRPr>
              </a:p>
            </p:txBody>
          </p:sp>
        </mc:Choice>
        <mc:Fallback xmlns="">
          <p:sp>
            <p:nvSpPr>
              <p:cNvPr id="25" name="TextBox 24"/>
              <p:cNvSpPr txBox="1">
                <a:spLocks noRot="1" noChangeAspect="1" noMove="1" noResize="1" noEditPoints="1" noAdjustHandles="1" noChangeArrowheads="1" noChangeShapeType="1" noTextEdit="1"/>
              </p:cNvSpPr>
              <p:nvPr/>
            </p:nvSpPr>
            <p:spPr>
              <a:xfrm>
                <a:off x="346074" y="6054398"/>
                <a:ext cx="682626" cy="369332"/>
              </a:xfrm>
              <a:prstGeom prst="rect">
                <a:avLst/>
              </a:prstGeom>
              <a:blipFill rotWithShape="1">
                <a:blip r:embed="rId11"/>
                <a:stretch>
                  <a:fillRect l="-6250" b="-1639"/>
                </a:stretch>
              </a:blipFill>
            </p:spPr>
            <p:txBody>
              <a:bodyPr/>
              <a:lstStyle/>
              <a:p>
                <a:r>
                  <a:rPr lang="en-US">
                    <a:noFill/>
                  </a:rPr>
                  <a:t> </a:t>
                </a:r>
              </a:p>
            </p:txBody>
          </p:sp>
        </mc:Fallback>
      </mc:AlternateContent>
      <p:sp>
        <p:nvSpPr>
          <p:cNvPr id="27" name="TextBox 26"/>
          <p:cNvSpPr txBox="1"/>
          <p:nvPr/>
        </p:nvSpPr>
        <p:spPr>
          <a:xfrm>
            <a:off x="1406523" y="2068286"/>
            <a:ext cx="530222" cy="369332"/>
          </a:xfrm>
          <a:prstGeom prst="rect">
            <a:avLst/>
          </a:prstGeom>
          <a:noFill/>
        </p:spPr>
        <p:txBody>
          <a:bodyPr wrap="square" rtlCol="0">
            <a:spAutoFit/>
          </a:bodyPr>
          <a:lstStyle/>
          <a:p>
            <a:pPr algn="ctr" eaLnBrk="0" fontAlgn="base" hangingPunct="0">
              <a:spcBef>
                <a:spcPct val="0"/>
              </a:spcBef>
              <a:spcAft>
                <a:spcPct val="0"/>
              </a:spcAft>
            </a:pPr>
            <a:r>
              <a:rPr lang="en-US" dirty="0">
                <a:solidFill>
                  <a:srgbClr val="FFFFFF"/>
                </a:solidFill>
                <a:ea typeface="ＭＳ Ｐゴシック" pitchFamily="34" charset="-128"/>
              </a:rPr>
              <a:t>3</a:t>
            </a:r>
          </a:p>
        </p:txBody>
      </p:sp>
      <p:sp>
        <p:nvSpPr>
          <p:cNvPr id="28" name="TextBox 27"/>
          <p:cNvSpPr txBox="1"/>
          <p:nvPr/>
        </p:nvSpPr>
        <p:spPr>
          <a:xfrm>
            <a:off x="1406522" y="2590018"/>
            <a:ext cx="530223" cy="369332"/>
          </a:xfrm>
          <a:prstGeom prst="rect">
            <a:avLst/>
          </a:prstGeom>
          <a:noFill/>
        </p:spPr>
        <p:txBody>
          <a:bodyPr wrap="square" rtlCol="0">
            <a:spAutoFit/>
          </a:bodyPr>
          <a:lstStyle/>
          <a:p>
            <a:pPr algn="ctr" eaLnBrk="0" fontAlgn="base" hangingPunct="0">
              <a:spcBef>
                <a:spcPct val="0"/>
              </a:spcBef>
              <a:spcAft>
                <a:spcPct val="0"/>
              </a:spcAft>
            </a:pPr>
            <a:r>
              <a:rPr lang="en-US" dirty="0">
                <a:solidFill>
                  <a:srgbClr val="FFFFFF"/>
                </a:solidFill>
                <a:ea typeface="ＭＳ Ｐゴシック" pitchFamily="34" charset="-128"/>
              </a:rPr>
              <a:t>2</a:t>
            </a:r>
          </a:p>
        </p:txBody>
      </p:sp>
      <p:sp>
        <p:nvSpPr>
          <p:cNvPr id="29" name="TextBox 28"/>
          <p:cNvSpPr txBox="1"/>
          <p:nvPr/>
        </p:nvSpPr>
        <p:spPr>
          <a:xfrm>
            <a:off x="1406522" y="3111750"/>
            <a:ext cx="454025" cy="369332"/>
          </a:xfrm>
          <a:prstGeom prst="rect">
            <a:avLst/>
          </a:prstGeom>
          <a:noFill/>
        </p:spPr>
        <p:txBody>
          <a:bodyPr wrap="square" rtlCol="0">
            <a:spAutoFit/>
          </a:bodyPr>
          <a:lstStyle/>
          <a:p>
            <a:pPr algn="ctr" eaLnBrk="0" fontAlgn="base" hangingPunct="0">
              <a:spcBef>
                <a:spcPct val="0"/>
              </a:spcBef>
              <a:spcAft>
                <a:spcPct val="0"/>
              </a:spcAft>
            </a:pPr>
            <a:r>
              <a:rPr lang="en-US" dirty="0">
                <a:solidFill>
                  <a:srgbClr val="FFFFFF"/>
                </a:solidFill>
                <a:ea typeface="ＭＳ Ｐゴシック" pitchFamily="34" charset="-128"/>
              </a:rPr>
              <a:t>3</a:t>
            </a:r>
          </a:p>
        </p:txBody>
      </p:sp>
      <p:sp>
        <p:nvSpPr>
          <p:cNvPr id="30" name="TextBox 29"/>
          <p:cNvSpPr txBox="1"/>
          <p:nvPr/>
        </p:nvSpPr>
        <p:spPr>
          <a:xfrm>
            <a:off x="1406521" y="3657600"/>
            <a:ext cx="568327" cy="369332"/>
          </a:xfrm>
          <a:prstGeom prst="rect">
            <a:avLst/>
          </a:prstGeom>
          <a:noFill/>
        </p:spPr>
        <p:txBody>
          <a:bodyPr wrap="square" rtlCol="0">
            <a:spAutoFit/>
          </a:bodyPr>
          <a:lstStyle/>
          <a:p>
            <a:pPr algn="ctr" eaLnBrk="0" fontAlgn="base" hangingPunct="0">
              <a:spcBef>
                <a:spcPct val="0"/>
              </a:spcBef>
              <a:spcAft>
                <a:spcPct val="0"/>
              </a:spcAft>
            </a:pPr>
            <a:r>
              <a:rPr lang="en-US" dirty="0">
                <a:solidFill>
                  <a:srgbClr val="FFFFFF"/>
                </a:solidFill>
                <a:ea typeface="ＭＳ Ｐゴシック" pitchFamily="34" charset="-128"/>
              </a:rPr>
              <a:t>5.5</a:t>
            </a:r>
          </a:p>
        </p:txBody>
      </p:sp>
      <p:sp>
        <p:nvSpPr>
          <p:cNvPr id="31" name="TextBox 30"/>
          <p:cNvSpPr txBox="1"/>
          <p:nvPr/>
        </p:nvSpPr>
        <p:spPr>
          <a:xfrm>
            <a:off x="1406523" y="4114800"/>
            <a:ext cx="454025" cy="369332"/>
          </a:xfrm>
          <a:prstGeom prst="rect">
            <a:avLst/>
          </a:prstGeom>
          <a:noFill/>
        </p:spPr>
        <p:txBody>
          <a:bodyPr wrap="square" rtlCol="0">
            <a:spAutoFit/>
          </a:bodyPr>
          <a:lstStyle/>
          <a:p>
            <a:pPr algn="ctr" eaLnBrk="0" fontAlgn="base" hangingPunct="0">
              <a:spcBef>
                <a:spcPct val="0"/>
              </a:spcBef>
              <a:spcAft>
                <a:spcPct val="0"/>
              </a:spcAft>
            </a:pPr>
            <a:r>
              <a:rPr lang="en-US" dirty="0">
                <a:solidFill>
                  <a:srgbClr val="FFFFFF"/>
                </a:solidFill>
                <a:ea typeface="ＭＳ Ｐゴシック" pitchFamily="34" charset="-128"/>
              </a:rPr>
              <a:t>…</a:t>
            </a:r>
          </a:p>
        </p:txBody>
      </p:sp>
      <p:sp>
        <p:nvSpPr>
          <p:cNvPr id="32" name="TextBox 31"/>
          <p:cNvSpPr txBox="1"/>
          <p:nvPr/>
        </p:nvSpPr>
        <p:spPr>
          <a:xfrm>
            <a:off x="1330320" y="5486400"/>
            <a:ext cx="606425" cy="369332"/>
          </a:xfrm>
          <a:prstGeom prst="rect">
            <a:avLst/>
          </a:prstGeom>
          <a:noFill/>
        </p:spPr>
        <p:txBody>
          <a:bodyPr wrap="square" rtlCol="0">
            <a:spAutoFit/>
          </a:bodyPr>
          <a:lstStyle/>
          <a:p>
            <a:pPr algn="ctr" eaLnBrk="0" fontAlgn="base" hangingPunct="0">
              <a:spcBef>
                <a:spcPct val="0"/>
              </a:spcBef>
              <a:spcAft>
                <a:spcPct val="0"/>
              </a:spcAft>
            </a:pPr>
            <a:r>
              <a:rPr lang="en-US" dirty="0">
                <a:solidFill>
                  <a:srgbClr val="FFFFFF"/>
                </a:solidFill>
                <a:ea typeface="ＭＳ Ｐゴシック" pitchFamily="34" charset="-128"/>
              </a:rPr>
              <a:t>4.2</a:t>
            </a:r>
          </a:p>
        </p:txBody>
      </p:sp>
      <p:sp>
        <p:nvSpPr>
          <p:cNvPr id="33" name="TextBox 32"/>
          <p:cNvSpPr txBox="1"/>
          <p:nvPr/>
        </p:nvSpPr>
        <p:spPr>
          <a:xfrm>
            <a:off x="1292222" y="6054398"/>
            <a:ext cx="682626" cy="369332"/>
          </a:xfrm>
          <a:prstGeom prst="rect">
            <a:avLst/>
          </a:prstGeom>
          <a:noFill/>
        </p:spPr>
        <p:txBody>
          <a:bodyPr wrap="square" rtlCol="0">
            <a:spAutoFit/>
          </a:bodyPr>
          <a:lstStyle/>
          <a:p>
            <a:pPr algn="ctr" eaLnBrk="0" fontAlgn="base" hangingPunct="0">
              <a:spcBef>
                <a:spcPct val="0"/>
              </a:spcBef>
              <a:spcAft>
                <a:spcPct val="0"/>
              </a:spcAft>
            </a:pPr>
            <a:r>
              <a:rPr lang="en-US" dirty="0">
                <a:solidFill>
                  <a:srgbClr val="FFFFFF"/>
                </a:solidFill>
                <a:ea typeface="ＭＳ Ｐゴシック" pitchFamily="34" charset="-128"/>
              </a:rPr>
              <a:t>3.4</a:t>
            </a:r>
          </a:p>
        </p:txBody>
      </p:sp>
      <p:pic>
        <p:nvPicPr>
          <p:cNvPr id="34" name="Picture 9" descr="http://www.iflg.uk.com/captcha/dice3.gif"/>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900819" y="635032"/>
            <a:ext cx="1128381" cy="1159017"/>
          </a:xfrm>
          <a:prstGeom prst="rect">
            <a:avLst/>
          </a:prstGeom>
          <a:noFill/>
          <a:extLst>
            <a:ext uri="{909E8E84-426E-40DD-AFC4-6F175D3DCCD1}">
              <a14:hiddenFill xmlns:a14="http://schemas.microsoft.com/office/drawing/2010/main">
                <a:solidFill>
                  <a:srgbClr val="FFFFFF"/>
                </a:solidFill>
              </a14:hiddenFill>
            </a:ext>
          </a:extLst>
        </p:spPr>
      </p:pic>
      <p:sp>
        <p:nvSpPr>
          <p:cNvPr id="35" name="TextBox 34"/>
          <p:cNvSpPr txBox="1"/>
          <p:nvPr/>
        </p:nvSpPr>
        <p:spPr>
          <a:xfrm>
            <a:off x="1406523" y="1600200"/>
            <a:ext cx="530222" cy="369332"/>
          </a:xfrm>
          <a:prstGeom prst="rect">
            <a:avLst/>
          </a:prstGeom>
          <a:noFill/>
        </p:spPr>
        <p:txBody>
          <a:bodyPr wrap="square" rtlCol="0">
            <a:spAutoFit/>
          </a:bodyPr>
          <a:lstStyle/>
          <a:p>
            <a:pPr algn="ctr" eaLnBrk="0" fontAlgn="base" hangingPunct="0">
              <a:spcBef>
                <a:spcPct val="0"/>
              </a:spcBef>
              <a:spcAft>
                <a:spcPct val="0"/>
              </a:spcAft>
            </a:pPr>
            <a:r>
              <a:rPr lang="en-US" dirty="0">
                <a:solidFill>
                  <a:srgbClr val="FFFFFF"/>
                </a:solidFill>
                <a:ea typeface="ＭＳ Ｐゴシック" pitchFamily="34" charset="-128"/>
              </a:rPr>
              <a:t>3.6</a:t>
            </a:r>
          </a:p>
        </p:txBody>
      </p:sp>
      <p:pic>
        <p:nvPicPr>
          <p:cNvPr id="36" name="Picture 15" descr="http://38.media.tumblr.com/35cfc567ab5232c0e56205e9c6daefc9/tumblr_ntbq7yG9Tf1tlfm47o1_250.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05419" y="658325"/>
            <a:ext cx="1144580" cy="1170475"/>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2" descr="http://www.iflg.uk.com/captcha/dice1.gif"/>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449218" y="590389"/>
            <a:ext cx="1129829" cy="1160504"/>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11" descr="http://www.workforcewellness.co.uk/captcha/dice4.gif"/>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220200" y="3582719"/>
            <a:ext cx="1112730" cy="1142941"/>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31477" y="733176"/>
            <a:ext cx="1128381" cy="11604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2"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91173" y="637698"/>
            <a:ext cx="1128381" cy="11604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3" name="Picture 13" descr="http://www.iflg.uk.com/captcha/dice5.gif"/>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166849" y="656256"/>
            <a:ext cx="1136852" cy="1162573"/>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13" descr="http://www.iflg.uk.com/captcha/dice5.gif"/>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757649" y="635562"/>
            <a:ext cx="1136852" cy="1162573"/>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2" descr="http://www.iflg.uk.com/captcha/dice1.gif"/>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605419" y="658325"/>
            <a:ext cx="1129829" cy="1160504"/>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2" descr="http://www.iflg.uk.com/captcha/dice1.gif"/>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605417" y="626816"/>
            <a:ext cx="1129829" cy="1160504"/>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2" descr="http://www.iflg.uk.com/captcha/dice1.gif"/>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99370" y="710339"/>
            <a:ext cx="1129829" cy="1160504"/>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2" descr="http://www.iflg.uk.com/captcha/dice1.gif"/>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181599" y="685336"/>
            <a:ext cx="1129829" cy="1160504"/>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2" descr="http://www.iflg.uk.com/captcha/dice1.gif"/>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504789" y="710339"/>
            <a:ext cx="1129829" cy="1160504"/>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2" descr="http://www.iflg.uk.com/captcha/dice1.gif"/>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757648" y="752962"/>
            <a:ext cx="1129829" cy="1160504"/>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p:cNvSpPr txBox="1"/>
          <p:nvPr/>
        </p:nvSpPr>
        <p:spPr>
          <a:xfrm>
            <a:off x="428627" y="5105400"/>
            <a:ext cx="454025" cy="369332"/>
          </a:xfrm>
          <a:prstGeom prst="rect">
            <a:avLst/>
          </a:prstGeom>
          <a:noFill/>
        </p:spPr>
        <p:txBody>
          <a:bodyPr wrap="square" rtlCol="0">
            <a:spAutoFit/>
          </a:bodyPr>
          <a:lstStyle/>
          <a:p>
            <a:pPr algn="ctr" eaLnBrk="0" fontAlgn="base" hangingPunct="0">
              <a:spcBef>
                <a:spcPct val="0"/>
              </a:spcBef>
              <a:spcAft>
                <a:spcPct val="0"/>
              </a:spcAft>
            </a:pPr>
            <a:r>
              <a:rPr lang="en-US" dirty="0">
                <a:solidFill>
                  <a:srgbClr val="FFFFFF"/>
                </a:solidFill>
                <a:ea typeface="ＭＳ Ｐゴシック" pitchFamily="34" charset="-128"/>
              </a:rPr>
              <a:t>…</a:t>
            </a:r>
          </a:p>
        </p:txBody>
      </p:sp>
      <p:sp>
        <p:nvSpPr>
          <p:cNvPr id="52" name="TextBox 51"/>
          <p:cNvSpPr txBox="1"/>
          <p:nvPr/>
        </p:nvSpPr>
        <p:spPr>
          <a:xfrm>
            <a:off x="1374775" y="5105400"/>
            <a:ext cx="454025" cy="369332"/>
          </a:xfrm>
          <a:prstGeom prst="rect">
            <a:avLst/>
          </a:prstGeom>
          <a:noFill/>
        </p:spPr>
        <p:txBody>
          <a:bodyPr wrap="square" rtlCol="0">
            <a:spAutoFit/>
          </a:bodyPr>
          <a:lstStyle/>
          <a:p>
            <a:pPr algn="ctr" eaLnBrk="0" fontAlgn="base" hangingPunct="0">
              <a:spcBef>
                <a:spcPct val="0"/>
              </a:spcBef>
              <a:spcAft>
                <a:spcPct val="0"/>
              </a:spcAft>
            </a:pPr>
            <a:r>
              <a:rPr lang="en-US" dirty="0">
                <a:solidFill>
                  <a:srgbClr val="FFFFFF"/>
                </a:solidFill>
                <a:ea typeface="ＭＳ Ｐゴシック" pitchFamily="34" charset="-128"/>
              </a:rPr>
              <a:t>…</a:t>
            </a:r>
          </a:p>
        </p:txBody>
      </p:sp>
      <mc:AlternateContent xmlns:mc="http://schemas.openxmlformats.org/markup-compatibility/2006" xmlns:a14="http://schemas.microsoft.com/office/drawing/2010/main">
        <mc:Choice Requires="a14">
          <p:sp>
            <p:nvSpPr>
              <p:cNvPr id="53" name="TextBox 52"/>
              <p:cNvSpPr txBox="1"/>
              <p:nvPr/>
            </p:nvSpPr>
            <p:spPr>
              <a:xfrm>
                <a:off x="152008" y="4725660"/>
                <a:ext cx="835022" cy="369332"/>
              </a:xfrm>
              <a:prstGeom prst="rect">
                <a:avLst/>
              </a:prstGeom>
              <a:noFill/>
            </p:spPr>
            <p:txBody>
              <a:bodyPr wrap="square" rtlCol="0">
                <a:spAutoFit/>
              </a:bodyPr>
              <a:lstStyle/>
              <a:p>
                <a:pPr algn="ctr"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sSub>
                        <m:sSubPr>
                          <m:ctrlPr>
                            <a:rPr lang="en-US" i="1" smtClean="0">
                              <a:solidFill>
                                <a:srgbClr val="FFFFFF"/>
                              </a:solidFill>
                              <a:latin typeface="Cambria Math" panose="02040503050406030204" pitchFamily="18" charset="0"/>
                            </a:rPr>
                          </m:ctrlPr>
                        </m:sSubPr>
                        <m:e>
                          <m:acc>
                            <m:accPr>
                              <m:chr m:val="̅"/>
                              <m:ctrlPr>
                                <a:rPr lang="en-US" i="1">
                                  <a:solidFill>
                                    <a:srgbClr val="FFFFFF"/>
                                  </a:solidFill>
                                  <a:latin typeface="Cambria Math" panose="02040503050406030204" pitchFamily="18" charset="0"/>
                                </a:rPr>
                              </m:ctrlPr>
                            </m:accPr>
                            <m:e>
                              <m:r>
                                <a:rPr lang="en-US" i="1">
                                  <a:solidFill>
                                    <a:srgbClr val="FFFFFF"/>
                                  </a:solidFill>
                                  <a:latin typeface="Cambria Math"/>
                                </a:rPr>
                                <m:t>𝑋</m:t>
                              </m:r>
                            </m:e>
                          </m:acc>
                        </m:e>
                        <m:sub>
                          <m:r>
                            <a:rPr lang="en-US" i="1" smtClean="0">
                              <a:solidFill>
                                <a:srgbClr val="FFFFFF"/>
                              </a:solidFill>
                              <a:latin typeface="Cambria Math"/>
                            </a:rPr>
                            <m:t>2487</m:t>
                          </m:r>
                        </m:sub>
                      </m:sSub>
                    </m:oMath>
                  </m:oMathPara>
                </a14:m>
                <a:endParaRPr lang="en-US" dirty="0">
                  <a:solidFill>
                    <a:srgbClr val="FFFFFF"/>
                  </a:solidFill>
                  <a:ea typeface="ＭＳ Ｐゴシック" pitchFamily="34" charset="-128"/>
                </a:endParaRPr>
              </a:p>
            </p:txBody>
          </p:sp>
        </mc:Choice>
        <mc:Fallback xmlns="">
          <p:sp>
            <p:nvSpPr>
              <p:cNvPr id="53" name="TextBox 52"/>
              <p:cNvSpPr txBox="1">
                <a:spLocks noRot="1" noChangeAspect="1" noMove="1" noResize="1" noEditPoints="1" noAdjustHandles="1" noChangeArrowheads="1" noChangeShapeType="1" noTextEdit="1"/>
              </p:cNvSpPr>
              <p:nvPr/>
            </p:nvSpPr>
            <p:spPr>
              <a:xfrm>
                <a:off x="152008" y="4725660"/>
                <a:ext cx="835022" cy="369332"/>
              </a:xfrm>
              <a:prstGeom prst="rect">
                <a:avLst/>
              </a:prstGeom>
              <a:blipFill rotWithShape="1">
                <a:blip r:embed="rId16"/>
                <a:stretch>
                  <a:fillRect b="-1639"/>
                </a:stretch>
              </a:blipFill>
            </p:spPr>
            <p:txBody>
              <a:bodyPr/>
              <a:lstStyle/>
              <a:p>
                <a:r>
                  <a:rPr lang="en-US">
                    <a:noFill/>
                  </a:rPr>
                  <a:t> </a:t>
                </a:r>
              </a:p>
            </p:txBody>
          </p:sp>
        </mc:Fallback>
      </mc:AlternateContent>
      <p:sp>
        <p:nvSpPr>
          <p:cNvPr id="54" name="TextBox 53"/>
          <p:cNvSpPr txBox="1"/>
          <p:nvPr/>
        </p:nvSpPr>
        <p:spPr>
          <a:xfrm>
            <a:off x="1250550" y="4725660"/>
            <a:ext cx="606425" cy="369332"/>
          </a:xfrm>
          <a:prstGeom prst="rect">
            <a:avLst/>
          </a:prstGeom>
          <a:noFill/>
        </p:spPr>
        <p:txBody>
          <a:bodyPr wrap="square" rtlCol="0">
            <a:spAutoFit/>
          </a:bodyPr>
          <a:lstStyle/>
          <a:p>
            <a:pPr algn="ctr" eaLnBrk="0" fontAlgn="base" hangingPunct="0">
              <a:spcBef>
                <a:spcPct val="0"/>
              </a:spcBef>
              <a:spcAft>
                <a:spcPct val="0"/>
              </a:spcAft>
            </a:pPr>
            <a:r>
              <a:rPr lang="en-US" dirty="0">
                <a:solidFill>
                  <a:srgbClr val="FFFFFF"/>
                </a:solidFill>
                <a:ea typeface="ＭＳ Ｐゴシック" pitchFamily="34" charset="-128"/>
              </a:rPr>
              <a:t>1</a:t>
            </a:r>
          </a:p>
        </p:txBody>
      </p:sp>
      <p:graphicFrame>
        <p:nvGraphicFramePr>
          <p:cNvPr id="56" name="Chart 55"/>
          <p:cNvGraphicFramePr>
            <a:graphicFrameLocks/>
          </p:cNvGraphicFramePr>
          <p:nvPr/>
        </p:nvGraphicFramePr>
        <p:xfrm>
          <a:off x="2605419" y="2474943"/>
          <a:ext cx="5603248" cy="3649046"/>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32780098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1031"/>
                                        </p:tgtEl>
                                        <p:attrNameLst>
                                          <p:attrName>style.visibility</p:attrName>
                                        </p:attrNameLst>
                                      </p:cBhvr>
                                      <p:to>
                                        <p:strVal val="visible"/>
                                      </p:to>
                                    </p:set>
                                    <p:animEffect transition="in" filter="fade">
                                      <p:cBhvr>
                                        <p:cTn id="10" dur="500"/>
                                        <p:tgtEl>
                                          <p:spTgt spid="1031"/>
                                        </p:tgtEl>
                                      </p:cBhvr>
                                    </p:animEffect>
                                  </p:childTnLst>
                                </p:cTn>
                              </p:par>
                              <p:par>
                                <p:cTn id="11" presetID="10" presetClass="entr" presetSubtype="0" fill="hold" nodeType="withEffect">
                                  <p:stCondLst>
                                    <p:cond delay="0"/>
                                  </p:stCondLst>
                                  <p:childTnLst>
                                    <p:set>
                                      <p:cBhvr>
                                        <p:cTn id="12" dur="1" fill="hold">
                                          <p:stCondLst>
                                            <p:cond delay="0"/>
                                          </p:stCondLst>
                                        </p:cTn>
                                        <p:tgtEl>
                                          <p:spTgt spid="1039"/>
                                        </p:tgtEl>
                                        <p:attrNameLst>
                                          <p:attrName>style.visibility</p:attrName>
                                        </p:attrNameLst>
                                      </p:cBhvr>
                                      <p:to>
                                        <p:strVal val="visible"/>
                                      </p:to>
                                    </p:set>
                                    <p:animEffect transition="in" filter="fade">
                                      <p:cBhvr>
                                        <p:cTn id="13" dur="500"/>
                                        <p:tgtEl>
                                          <p:spTgt spid="1039"/>
                                        </p:tgtEl>
                                      </p:cBhvr>
                                    </p:animEffect>
                                  </p:childTnLst>
                                </p:cTn>
                              </p:par>
                              <p:par>
                                <p:cTn id="14" presetID="10" presetClass="entr" presetSubtype="0" fill="hold" nodeType="withEffect">
                                  <p:stCondLst>
                                    <p:cond delay="0"/>
                                  </p:stCondLst>
                                  <p:childTnLst>
                                    <p:set>
                                      <p:cBhvr>
                                        <p:cTn id="15" dur="1" fill="hold">
                                          <p:stCondLst>
                                            <p:cond delay="0"/>
                                          </p:stCondLst>
                                        </p:cTn>
                                        <p:tgtEl>
                                          <p:spTgt spid="34"/>
                                        </p:tgtEl>
                                        <p:attrNameLst>
                                          <p:attrName>style.visibility</p:attrName>
                                        </p:attrNameLst>
                                      </p:cBhvr>
                                      <p:to>
                                        <p:strVal val="visible"/>
                                      </p:to>
                                    </p:set>
                                    <p:animEffect transition="in" filter="fade">
                                      <p:cBhvr>
                                        <p:cTn id="16" dur="500"/>
                                        <p:tgtEl>
                                          <p:spTgt spid="34"/>
                                        </p:tgtEl>
                                      </p:cBhvr>
                                    </p:animEffect>
                                  </p:childTnLst>
                                </p:cTn>
                              </p:par>
                              <p:par>
                                <p:cTn id="17" presetID="10" presetClass="entr" presetSubtype="0" fill="hold" nodeType="withEffect">
                                  <p:stCondLst>
                                    <p:cond delay="0"/>
                                  </p:stCondLst>
                                  <p:childTnLst>
                                    <p:set>
                                      <p:cBhvr>
                                        <p:cTn id="18" dur="1" fill="hold">
                                          <p:stCondLst>
                                            <p:cond delay="0"/>
                                          </p:stCondLst>
                                        </p:cTn>
                                        <p:tgtEl>
                                          <p:spTgt spid="36"/>
                                        </p:tgtEl>
                                        <p:attrNameLst>
                                          <p:attrName>style.visibility</p:attrName>
                                        </p:attrNameLst>
                                      </p:cBhvr>
                                      <p:to>
                                        <p:strVal val="visible"/>
                                      </p:to>
                                    </p:set>
                                    <p:animEffect transition="in" filter="fade">
                                      <p:cBhvr>
                                        <p:cTn id="19" dur="500"/>
                                        <p:tgtEl>
                                          <p:spTgt spid="36"/>
                                        </p:tgtEl>
                                      </p:cBhvr>
                                    </p:animEffect>
                                  </p:childTnLst>
                                </p:cTn>
                              </p:par>
                              <p:par>
                                <p:cTn id="20" presetID="10" presetClass="entr" presetSubtype="0" fill="hold" nodeType="with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fade">
                                      <p:cBhvr>
                                        <p:cTn id="22" dur="500"/>
                                        <p:tgtEl>
                                          <p:spTgt spid="37"/>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5"/>
                                        </p:tgtEl>
                                        <p:attrNameLst>
                                          <p:attrName>style.visibility</p:attrName>
                                        </p:attrNameLst>
                                      </p:cBhvr>
                                      <p:to>
                                        <p:strVal val="visible"/>
                                      </p:to>
                                    </p:set>
                                    <p:animEffect transition="in" filter="fade">
                                      <p:cBhvr>
                                        <p:cTn id="25" dur="500"/>
                                        <p:tgtEl>
                                          <p:spTgt spid="35"/>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xit" presetSubtype="0" fill="hold" nodeType="clickEffect">
                                  <p:stCondLst>
                                    <p:cond delay="0"/>
                                  </p:stCondLst>
                                  <p:childTnLst>
                                    <p:animEffect transition="out" filter="fade">
                                      <p:cBhvr>
                                        <p:cTn id="29" dur="500"/>
                                        <p:tgtEl>
                                          <p:spTgt spid="1031"/>
                                        </p:tgtEl>
                                      </p:cBhvr>
                                    </p:animEffect>
                                    <p:set>
                                      <p:cBhvr>
                                        <p:cTn id="30" dur="1" fill="hold">
                                          <p:stCondLst>
                                            <p:cond delay="499"/>
                                          </p:stCondLst>
                                        </p:cTn>
                                        <p:tgtEl>
                                          <p:spTgt spid="1031"/>
                                        </p:tgtEl>
                                        <p:attrNameLst>
                                          <p:attrName>style.visibility</p:attrName>
                                        </p:attrNameLst>
                                      </p:cBhvr>
                                      <p:to>
                                        <p:strVal val="hidden"/>
                                      </p:to>
                                    </p:set>
                                  </p:childTnLst>
                                </p:cTn>
                              </p:par>
                              <p:par>
                                <p:cTn id="31" presetID="10" presetClass="exit" presetSubtype="0" fill="hold" nodeType="withEffect">
                                  <p:stCondLst>
                                    <p:cond delay="0"/>
                                  </p:stCondLst>
                                  <p:childTnLst>
                                    <p:animEffect transition="out" filter="fade">
                                      <p:cBhvr>
                                        <p:cTn id="32" dur="500"/>
                                        <p:tgtEl>
                                          <p:spTgt spid="1039"/>
                                        </p:tgtEl>
                                      </p:cBhvr>
                                    </p:animEffect>
                                    <p:set>
                                      <p:cBhvr>
                                        <p:cTn id="33" dur="1" fill="hold">
                                          <p:stCondLst>
                                            <p:cond delay="499"/>
                                          </p:stCondLst>
                                        </p:cTn>
                                        <p:tgtEl>
                                          <p:spTgt spid="1039"/>
                                        </p:tgtEl>
                                        <p:attrNameLst>
                                          <p:attrName>style.visibility</p:attrName>
                                        </p:attrNameLst>
                                      </p:cBhvr>
                                      <p:to>
                                        <p:strVal val="hidden"/>
                                      </p:to>
                                    </p:set>
                                  </p:childTnLst>
                                </p:cTn>
                              </p:par>
                              <p:par>
                                <p:cTn id="34" presetID="10" presetClass="exit" presetSubtype="0" fill="hold" nodeType="withEffect">
                                  <p:stCondLst>
                                    <p:cond delay="0"/>
                                  </p:stCondLst>
                                  <p:childTnLst>
                                    <p:animEffect transition="out" filter="fade">
                                      <p:cBhvr>
                                        <p:cTn id="35" dur="500"/>
                                        <p:tgtEl>
                                          <p:spTgt spid="34"/>
                                        </p:tgtEl>
                                      </p:cBhvr>
                                    </p:animEffect>
                                    <p:set>
                                      <p:cBhvr>
                                        <p:cTn id="36" dur="1" fill="hold">
                                          <p:stCondLst>
                                            <p:cond delay="499"/>
                                          </p:stCondLst>
                                        </p:cTn>
                                        <p:tgtEl>
                                          <p:spTgt spid="34"/>
                                        </p:tgtEl>
                                        <p:attrNameLst>
                                          <p:attrName>style.visibility</p:attrName>
                                        </p:attrNameLst>
                                      </p:cBhvr>
                                      <p:to>
                                        <p:strVal val="hidden"/>
                                      </p:to>
                                    </p:set>
                                  </p:childTnLst>
                                </p:cTn>
                              </p:par>
                              <p:par>
                                <p:cTn id="37" presetID="10" presetClass="exit" presetSubtype="0" fill="hold" nodeType="withEffect">
                                  <p:stCondLst>
                                    <p:cond delay="0"/>
                                  </p:stCondLst>
                                  <p:childTnLst>
                                    <p:animEffect transition="out" filter="fade">
                                      <p:cBhvr>
                                        <p:cTn id="38" dur="500"/>
                                        <p:tgtEl>
                                          <p:spTgt spid="36"/>
                                        </p:tgtEl>
                                      </p:cBhvr>
                                    </p:animEffect>
                                    <p:set>
                                      <p:cBhvr>
                                        <p:cTn id="39" dur="1" fill="hold">
                                          <p:stCondLst>
                                            <p:cond delay="499"/>
                                          </p:stCondLst>
                                        </p:cTn>
                                        <p:tgtEl>
                                          <p:spTgt spid="36"/>
                                        </p:tgtEl>
                                        <p:attrNameLst>
                                          <p:attrName>style.visibility</p:attrName>
                                        </p:attrNameLst>
                                      </p:cBhvr>
                                      <p:to>
                                        <p:strVal val="hidden"/>
                                      </p:to>
                                    </p:set>
                                  </p:childTnLst>
                                </p:cTn>
                              </p:par>
                              <p:par>
                                <p:cTn id="40" presetID="10" presetClass="exit" presetSubtype="0" fill="hold" nodeType="withEffect">
                                  <p:stCondLst>
                                    <p:cond delay="0"/>
                                  </p:stCondLst>
                                  <p:childTnLst>
                                    <p:animEffect transition="out" filter="fade">
                                      <p:cBhvr>
                                        <p:cTn id="41" dur="500"/>
                                        <p:tgtEl>
                                          <p:spTgt spid="37"/>
                                        </p:tgtEl>
                                      </p:cBhvr>
                                    </p:animEffect>
                                    <p:set>
                                      <p:cBhvr>
                                        <p:cTn id="42" dur="1" fill="hold">
                                          <p:stCondLst>
                                            <p:cond delay="499"/>
                                          </p:stCondLst>
                                        </p:cTn>
                                        <p:tgtEl>
                                          <p:spTgt spid="37"/>
                                        </p:tgtEl>
                                        <p:attrNameLst>
                                          <p:attrName>style.visibility</p:attrName>
                                        </p:attrNameLst>
                                      </p:cBhvr>
                                      <p:to>
                                        <p:strVal val="hidden"/>
                                      </p:to>
                                    </p:set>
                                  </p:childTnLst>
                                </p:cTn>
                              </p:par>
                              <p:par>
                                <p:cTn id="43" presetID="10" presetClass="entr" presetSubtype="0" fill="hold" grpId="0" nodeType="withEffect">
                                  <p:stCondLst>
                                    <p:cond delay="0"/>
                                  </p:stCondLst>
                                  <p:childTnLst>
                                    <p:set>
                                      <p:cBhvr>
                                        <p:cTn id="44" dur="1" fill="hold">
                                          <p:stCondLst>
                                            <p:cond delay="0"/>
                                          </p:stCondLst>
                                        </p:cTn>
                                        <p:tgtEl>
                                          <p:spTgt spid="19"/>
                                        </p:tgtEl>
                                        <p:attrNameLst>
                                          <p:attrName>style.visibility</p:attrName>
                                        </p:attrNameLst>
                                      </p:cBhvr>
                                      <p:to>
                                        <p:strVal val="visible"/>
                                      </p:to>
                                    </p:set>
                                    <p:animEffect transition="in" filter="fade">
                                      <p:cBhvr>
                                        <p:cTn id="45" dur="500"/>
                                        <p:tgtEl>
                                          <p:spTgt spid="19"/>
                                        </p:tgtEl>
                                      </p:cBhvr>
                                    </p:animEffect>
                                  </p:childTnLst>
                                </p:cTn>
                              </p:par>
                              <p:par>
                                <p:cTn id="46" presetID="10" presetClass="entr" presetSubtype="0" fill="hold" nodeType="withEffect">
                                  <p:stCondLst>
                                    <p:cond delay="0"/>
                                  </p:stCondLst>
                                  <p:childTnLst>
                                    <p:set>
                                      <p:cBhvr>
                                        <p:cTn id="47" dur="1" fill="hold">
                                          <p:stCondLst>
                                            <p:cond delay="0"/>
                                          </p:stCondLst>
                                        </p:cTn>
                                        <p:tgtEl>
                                          <p:spTgt spid="41"/>
                                        </p:tgtEl>
                                        <p:attrNameLst>
                                          <p:attrName>style.visibility</p:attrName>
                                        </p:attrNameLst>
                                      </p:cBhvr>
                                      <p:to>
                                        <p:strVal val="visible"/>
                                      </p:to>
                                    </p:set>
                                    <p:animEffect transition="in" filter="fade">
                                      <p:cBhvr>
                                        <p:cTn id="48" dur="500"/>
                                        <p:tgtEl>
                                          <p:spTgt spid="41"/>
                                        </p:tgtEl>
                                      </p:cBhvr>
                                    </p:animEffect>
                                  </p:childTnLst>
                                </p:cTn>
                              </p:par>
                              <p:par>
                                <p:cTn id="49" presetID="10" presetClass="entr" presetSubtype="0" fill="hold" nodeType="withEffect">
                                  <p:stCondLst>
                                    <p:cond delay="0"/>
                                  </p:stCondLst>
                                  <p:childTnLst>
                                    <p:set>
                                      <p:cBhvr>
                                        <p:cTn id="50" dur="1" fill="hold">
                                          <p:stCondLst>
                                            <p:cond delay="0"/>
                                          </p:stCondLst>
                                        </p:cTn>
                                        <p:tgtEl>
                                          <p:spTgt spid="42"/>
                                        </p:tgtEl>
                                        <p:attrNameLst>
                                          <p:attrName>style.visibility</p:attrName>
                                        </p:attrNameLst>
                                      </p:cBhvr>
                                      <p:to>
                                        <p:strVal val="visible"/>
                                      </p:to>
                                    </p:set>
                                    <p:animEffect transition="in" filter="fade">
                                      <p:cBhvr>
                                        <p:cTn id="51" dur="500"/>
                                        <p:tgtEl>
                                          <p:spTgt spid="42"/>
                                        </p:tgtEl>
                                      </p:cBhvr>
                                    </p:animEffect>
                                  </p:childTnLst>
                                </p:cTn>
                              </p:par>
                              <p:par>
                                <p:cTn id="52" presetID="10" presetClass="entr" presetSubtype="0" fill="hold" nodeType="withEffect">
                                  <p:stCondLst>
                                    <p:cond delay="0"/>
                                  </p:stCondLst>
                                  <p:childTnLst>
                                    <p:set>
                                      <p:cBhvr>
                                        <p:cTn id="53" dur="1" fill="hold">
                                          <p:stCondLst>
                                            <p:cond delay="0"/>
                                          </p:stCondLst>
                                        </p:cTn>
                                        <p:tgtEl>
                                          <p:spTgt spid="43"/>
                                        </p:tgtEl>
                                        <p:attrNameLst>
                                          <p:attrName>style.visibility</p:attrName>
                                        </p:attrNameLst>
                                      </p:cBhvr>
                                      <p:to>
                                        <p:strVal val="visible"/>
                                      </p:to>
                                    </p:set>
                                    <p:animEffect transition="in" filter="fade">
                                      <p:cBhvr>
                                        <p:cTn id="54" dur="500"/>
                                        <p:tgtEl>
                                          <p:spTgt spid="43"/>
                                        </p:tgtEl>
                                      </p:cBhvr>
                                    </p:animEffect>
                                  </p:childTnLst>
                                </p:cTn>
                              </p:par>
                              <p:par>
                                <p:cTn id="55" presetID="10" presetClass="entr" presetSubtype="0" fill="hold" nodeType="withEffect">
                                  <p:stCondLst>
                                    <p:cond delay="0"/>
                                  </p:stCondLst>
                                  <p:childTnLst>
                                    <p:set>
                                      <p:cBhvr>
                                        <p:cTn id="56" dur="1" fill="hold">
                                          <p:stCondLst>
                                            <p:cond delay="0"/>
                                          </p:stCondLst>
                                        </p:cTn>
                                        <p:tgtEl>
                                          <p:spTgt spid="44"/>
                                        </p:tgtEl>
                                        <p:attrNameLst>
                                          <p:attrName>style.visibility</p:attrName>
                                        </p:attrNameLst>
                                      </p:cBhvr>
                                      <p:to>
                                        <p:strVal val="visible"/>
                                      </p:to>
                                    </p:set>
                                    <p:animEffect transition="in" filter="fade">
                                      <p:cBhvr>
                                        <p:cTn id="57" dur="500"/>
                                        <p:tgtEl>
                                          <p:spTgt spid="44"/>
                                        </p:tgtEl>
                                      </p:cBhvr>
                                    </p:animEffect>
                                  </p:childTnLst>
                                </p:cTn>
                              </p:par>
                              <p:par>
                                <p:cTn id="58" presetID="10" presetClass="entr" presetSubtype="0" fill="hold" nodeType="withEffect">
                                  <p:stCondLst>
                                    <p:cond delay="0"/>
                                  </p:stCondLst>
                                  <p:childTnLst>
                                    <p:set>
                                      <p:cBhvr>
                                        <p:cTn id="59" dur="1" fill="hold">
                                          <p:stCondLst>
                                            <p:cond delay="0"/>
                                          </p:stCondLst>
                                        </p:cTn>
                                        <p:tgtEl>
                                          <p:spTgt spid="45"/>
                                        </p:tgtEl>
                                        <p:attrNameLst>
                                          <p:attrName>style.visibility</p:attrName>
                                        </p:attrNameLst>
                                      </p:cBhvr>
                                      <p:to>
                                        <p:strVal val="visible"/>
                                      </p:to>
                                    </p:set>
                                    <p:animEffect transition="in" filter="fade">
                                      <p:cBhvr>
                                        <p:cTn id="60" dur="500"/>
                                        <p:tgtEl>
                                          <p:spTgt spid="45"/>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27"/>
                                        </p:tgtEl>
                                        <p:attrNameLst>
                                          <p:attrName>style.visibility</p:attrName>
                                        </p:attrNameLst>
                                      </p:cBhvr>
                                      <p:to>
                                        <p:strVal val="visible"/>
                                      </p:to>
                                    </p:set>
                                    <p:animEffect transition="in" filter="fade">
                                      <p:cBhvr>
                                        <p:cTn id="63" dur="500"/>
                                        <p:tgtEl>
                                          <p:spTgt spid="27"/>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xit" presetSubtype="0" fill="hold" nodeType="clickEffect">
                                  <p:stCondLst>
                                    <p:cond delay="0"/>
                                  </p:stCondLst>
                                  <p:childTnLst>
                                    <p:animEffect transition="out" filter="fade">
                                      <p:cBhvr>
                                        <p:cTn id="67" dur="500"/>
                                        <p:tgtEl>
                                          <p:spTgt spid="41"/>
                                        </p:tgtEl>
                                      </p:cBhvr>
                                    </p:animEffect>
                                    <p:set>
                                      <p:cBhvr>
                                        <p:cTn id="68" dur="1" fill="hold">
                                          <p:stCondLst>
                                            <p:cond delay="499"/>
                                          </p:stCondLst>
                                        </p:cTn>
                                        <p:tgtEl>
                                          <p:spTgt spid="41"/>
                                        </p:tgtEl>
                                        <p:attrNameLst>
                                          <p:attrName>style.visibility</p:attrName>
                                        </p:attrNameLst>
                                      </p:cBhvr>
                                      <p:to>
                                        <p:strVal val="hidden"/>
                                      </p:to>
                                    </p:set>
                                  </p:childTnLst>
                                </p:cTn>
                              </p:par>
                              <p:par>
                                <p:cTn id="69" presetID="10" presetClass="exit" presetSubtype="0" fill="hold" nodeType="withEffect">
                                  <p:stCondLst>
                                    <p:cond delay="0"/>
                                  </p:stCondLst>
                                  <p:childTnLst>
                                    <p:animEffect transition="out" filter="fade">
                                      <p:cBhvr>
                                        <p:cTn id="70" dur="500"/>
                                        <p:tgtEl>
                                          <p:spTgt spid="42"/>
                                        </p:tgtEl>
                                      </p:cBhvr>
                                    </p:animEffect>
                                    <p:set>
                                      <p:cBhvr>
                                        <p:cTn id="71" dur="1" fill="hold">
                                          <p:stCondLst>
                                            <p:cond delay="499"/>
                                          </p:stCondLst>
                                        </p:cTn>
                                        <p:tgtEl>
                                          <p:spTgt spid="42"/>
                                        </p:tgtEl>
                                        <p:attrNameLst>
                                          <p:attrName>style.visibility</p:attrName>
                                        </p:attrNameLst>
                                      </p:cBhvr>
                                      <p:to>
                                        <p:strVal val="hidden"/>
                                      </p:to>
                                    </p:set>
                                  </p:childTnLst>
                                </p:cTn>
                              </p:par>
                              <p:par>
                                <p:cTn id="72" presetID="10" presetClass="exit" presetSubtype="0" fill="hold" nodeType="withEffect">
                                  <p:stCondLst>
                                    <p:cond delay="0"/>
                                  </p:stCondLst>
                                  <p:childTnLst>
                                    <p:animEffect transition="out" filter="fade">
                                      <p:cBhvr>
                                        <p:cTn id="73" dur="500"/>
                                        <p:tgtEl>
                                          <p:spTgt spid="43"/>
                                        </p:tgtEl>
                                      </p:cBhvr>
                                    </p:animEffect>
                                    <p:set>
                                      <p:cBhvr>
                                        <p:cTn id="74" dur="1" fill="hold">
                                          <p:stCondLst>
                                            <p:cond delay="499"/>
                                          </p:stCondLst>
                                        </p:cTn>
                                        <p:tgtEl>
                                          <p:spTgt spid="43"/>
                                        </p:tgtEl>
                                        <p:attrNameLst>
                                          <p:attrName>style.visibility</p:attrName>
                                        </p:attrNameLst>
                                      </p:cBhvr>
                                      <p:to>
                                        <p:strVal val="hidden"/>
                                      </p:to>
                                    </p:set>
                                  </p:childTnLst>
                                </p:cTn>
                              </p:par>
                              <p:par>
                                <p:cTn id="75" presetID="10" presetClass="exit" presetSubtype="0" fill="hold" nodeType="withEffect">
                                  <p:stCondLst>
                                    <p:cond delay="0"/>
                                  </p:stCondLst>
                                  <p:childTnLst>
                                    <p:animEffect transition="out" filter="fade">
                                      <p:cBhvr>
                                        <p:cTn id="76" dur="500"/>
                                        <p:tgtEl>
                                          <p:spTgt spid="44"/>
                                        </p:tgtEl>
                                      </p:cBhvr>
                                    </p:animEffect>
                                    <p:set>
                                      <p:cBhvr>
                                        <p:cTn id="77" dur="1" fill="hold">
                                          <p:stCondLst>
                                            <p:cond delay="499"/>
                                          </p:stCondLst>
                                        </p:cTn>
                                        <p:tgtEl>
                                          <p:spTgt spid="44"/>
                                        </p:tgtEl>
                                        <p:attrNameLst>
                                          <p:attrName>style.visibility</p:attrName>
                                        </p:attrNameLst>
                                      </p:cBhvr>
                                      <p:to>
                                        <p:strVal val="hidden"/>
                                      </p:to>
                                    </p:set>
                                  </p:childTnLst>
                                </p:cTn>
                              </p:par>
                              <p:par>
                                <p:cTn id="78" presetID="10" presetClass="exit" presetSubtype="0" fill="hold" nodeType="withEffect">
                                  <p:stCondLst>
                                    <p:cond delay="0"/>
                                  </p:stCondLst>
                                  <p:childTnLst>
                                    <p:animEffect transition="out" filter="fade">
                                      <p:cBhvr>
                                        <p:cTn id="79" dur="500"/>
                                        <p:tgtEl>
                                          <p:spTgt spid="45"/>
                                        </p:tgtEl>
                                      </p:cBhvr>
                                    </p:animEffect>
                                    <p:set>
                                      <p:cBhvr>
                                        <p:cTn id="80" dur="1" fill="hold">
                                          <p:stCondLst>
                                            <p:cond delay="499"/>
                                          </p:stCondLst>
                                        </p:cTn>
                                        <p:tgtEl>
                                          <p:spTgt spid="45"/>
                                        </p:tgtEl>
                                        <p:attrNameLst>
                                          <p:attrName>style.visibility</p:attrName>
                                        </p:attrNameLst>
                                      </p:cBhvr>
                                      <p:to>
                                        <p:strVal val="hidden"/>
                                      </p:to>
                                    </p:set>
                                  </p:childTnLst>
                                </p:cTn>
                              </p:par>
                              <p:par>
                                <p:cTn id="81" presetID="10" presetClass="entr" presetSubtype="0" fill="hold" grpId="0" nodeType="withEffect">
                                  <p:stCondLst>
                                    <p:cond delay="0"/>
                                  </p:stCondLst>
                                  <p:childTnLst>
                                    <p:set>
                                      <p:cBhvr>
                                        <p:cTn id="82" dur="1" fill="hold">
                                          <p:stCondLst>
                                            <p:cond delay="0"/>
                                          </p:stCondLst>
                                        </p:cTn>
                                        <p:tgtEl>
                                          <p:spTgt spid="20"/>
                                        </p:tgtEl>
                                        <p:attrNameLst>
                                          <p:attrName>style.visibility</p:attrName>
                                        </p:attrNameLst>
                                      </p:cBhvr>
                                      <p:to>
                                        <p:strVal val="visible"/>
                                      </p:to>
                                    </p:set>
                                    <p:animEffect transition="in" filter="fade">
                                      <p:cBhvr>
                                        <p:cTn id="83" dur="500"/>
                                        <p:tgtEl>
                                          <p:spTgt spid="20"/>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28"/>
                                        </p:tgtEl>
                                        <p:attrNameLst>
                                          <p:attrName>style.visibility</p:attrName>
                                        </p:attrNameLst>
                                      </p:cBhvr>
                                      <p:to>
                                        <p:strVal val="visible"/>
                                      </p:to>
                                    </p:set>
                                    <p:animEffect transition="in" filter="fade">
                                      <p:cBhvr>
                                        <p:cTn id="86" dur="500"/>
                                        <p:tgtEl>
                                          <p:spTgt spid="28"/>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21"/>
                                        </p:tgtEl>
                                        <p:attrNameLst>
                                          <p:attrName>style.visibility</p:attrName>
                                        </p:attrNameLst>
                                      </p:cBhvr>
                                      <p:to>
                                        <p:strVal val="visible"/>
                                      </p:to>
                                    </p:set>
                                    <p:animEffect transition="in" filter="fade">
                                      <p:cBhvr>
                                        <p:cTn id="89" dur="500"/>
                                        <p:tgtEl>
                                          <p:spTgt spid="21"/>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29"/>
                                        </p:tgtEl>
                                        <p:attrNameLst>
                                          <p:attrName>style.visibility</p:attrName>
                                        </p:attrNameLst>
                                      </p:cBhvr>
                                      <p:to>
                                        <p:strVal val="visible"/>
                                      </p:to>
                                    </p:set>
                                    <p:animEffect transition="in" filter="fade">
                                      <p:cBhvr>
                                        <p:cTn id="92" dur="500"/>
                                        <p:tgtEl>
                                          <p:spTgt spid="29"/>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22"/>
                                        </p:tgtEl>
                                        <p:attrNameLst>
                                          <p:attrName>style.visibility</p:attrName>
                                        </p:attrNameLst>
                                      </p:cBhvr>
                                      <p:to>
                                        <p:strVal val="visible"/>
                                      </p:to>
                                    </p:set>
                                    <p:animEffect transition="in" filter="fade">
                                      <p:cBhvr>
                                        <p:cTn id="95" dur="500"/>
                                        <p:tgtEl>
                                          <p:spTgt spid="22"/>
                                        </p:tgtEl>
                                      </p:cBhvr>
                                    </p:animEffect>
                                  </p:childTnLst>
                                </p:cTn>
                              </p:par>
                              <p:par>
                                <p:cTn id="96" presetID="10" presetClass="entr" presetSubtype="0" fill="hold" grpId="0" nodeType="withEffect">
                                  <p:stCondLst>
                                    <p:cond delay="0"/>
                                  </p:stCondLst>
                                  <p:childTnLst>
                                    <p:set>
                                      <p:cBhvr>
                                        <p:cTn id="97" dur="1" fill="hold">
                                          <p:stCondLst>
                                            <p:cond delay="0"/>
                                          </p:stCondLst>
                                        </p:cTn>
                                        <p:tgtEl>
                                          <p:spTgt spid="30"/>
                                        </p:tgtEl>
                                        <p:attrNameLst>
                                          <p:attrName>style.visibility</p:attrName>
                                        </p:attrNameLst>
                                      </p:cBhvr>
                                      <p:to>
                                        <p:strVal val="visible"/>
                                      </p:to>
                                    </p:set>
                                    <p:animEffect transition="in" filter="fade">
                                      <p:cBhvr>
                                        <p:cTn id="98" dur="500"/>
                                        <p:tgtEl>
                                          <p:spTgt spid="30"/>
                                        </p:tgtEl>
                                      </p:cBhvr>
                                    </p:animEffect>
                                  </p:childTnLst>
                                </p:cTn>
                              </p:par>
                              <p:par>
                                <p:cTn id="99" presetID="10" presetClass="entr" presetSubtype="0" fill="hold" grpId="0" nodeType="withEffect">
                                  <p:stCondLst>
                                    <p:cond delay="0"/>
                                  </p:stCondLst>
                                  <p:childTnLst>
                                    <p:set>
                                      <p:cBhvr>
                                        <p:cTn id="100" dur="1" fill="hold">
                                          <p:stCondLst>
                                            <p:cond delay="0"/>
                                          </p:stCondLst>
                                        </p:cTn>
                                        <p:tgtEl>
                                          <p:spTgt spid="23"/>
                                        </p:tgtEl>
                                        <p:attrNameLst>
                                          <p:attrName>style.visibility</p:attrName>
                                        </p:attrNameLst>
                                      </p:cBhvr>
                                      <p:to>
                                        <p:strVal val="visible"/>
                                      </p:to>
                                    </p:set>
                                    <p:animEffect transition="in" filter="fade">
                                      <p:cBhvr>
                                        <p:cTn id="101" dur="500"/>
                                        <p:tgtEl>
                                          <p:spTgt spid="23"/>
                                        </p:tgtEl>
                                      </p:cBhvr>
                                    </p:animEffect>
                                  </p:childTnLst>
                                </p:cTn>
                              </p:par>
                              <p:par>
                                <p:cTn id="102" presetID="10" presetClass="entr" presetSubtype="0" fill="hold" grpId="0" nodeType="withEffect">
                                  <p:stCondLst>
                                    <p:cond delay="0"/>
                                  </p:stCondLst>
                                  <p:childTnLst>
                                    <p:set>
                                      <p:cBhvr>
                                        <p:cTn id="103" dur="1" fill="hold">
                                          <p:stCondLst>
                                            <p:cond delay="0"/>
                                          </p:stCondLst>
                                        </p:cTn>
                                        <p:tgtEl>
                                          <p:spTgt spid="31"/>
                                        </p:tgtEl>
                                        <p:attrNameLst>
                                          <p:attrName>style.visibility</p:attrName>
                                        </p:attrNameLst>
                                      </p:cBhvr>
                                      <p:to>
                                        <p:strVal val="visible"/>
                                      </p:to>
                                    </p:set>
                                    <p:animEffect transition="in" filter="fade">
                                      <p:cBhvr>
                                        <p:cTn id="104" dur="500"/>
                                        <p:tgtEl>
                                          <p:spTgt spid="31"/>
                                        </p:tgtEl>
                                      </p:cBhvr>
                                    </p:animEffect>
                                  </p:childTnLst>
                                </p:cTn>
                              </p:par>
                              <p:par>
                                <p:cTn id="105" presetID="10" presetClass="entr" presetSubtype="0" fill="hold" grpId="0" nodeType="withEffect">
                                  <p:stCondLst>
                                    <p:cond delay="0"/>
                                  </p:stCondLst>
                                  <p:childTnLst>
                                    <p:set>
                                      <p:cBhvr>
                                        <p:cTn id="106" dur="1" fill="hold">
                                          <p:stCondLst>
                                            <p:cond delay="0"/>
                                          </p:stCondLst>
                                        </p:cTn>
                                        <p:tgtEl>
                                          <p:spTgt spid="53"/>
                                        </p:tgtEl>
                                        <p:attrNameLst>
                                          <p:attrName>style.visibility</p:attrName>
                                        </p:attrNameLst>
                                      </p:cBhvr>
                                      <p:to>
                                        <p:strVal val="visible"/>
                                      </p:to>
                                    </p:set>
                                    <p:animEffect transition="in" filter="fade">
                                      <p:cBhvr>
                                        <p:cTn id="107" dur="500"/>
                                        <p:tgtEl>
                                          <p:spTgt spid="53"/>
                                        </p:tgtEl>
                                      </p:cBhvr>
                                    </p:animEffect>
                                  </p:childTnLst>
                                </p:cTn>
                              </p:par>
                              <p:par>
                                <p:cTn id="108" presetID="10" presetClass="entr" presetSubtype="0" fill="hold" nodeType="withEffect">
                                  <p:stCondLst>
                                    <p:cond delay="0"/>
                                  </p:stCondLst>
                                  <p:childTnLst>
                                    <p:set>
                                      <p:cBhvr>
                                        <p:cTn id="109" dur="1" fill="hold">
                                          <p:stCondLst>
                                            <p:cond delay="0"/>
                                          </p:stCondLst>
                                        </p:cTn>
                                        <p:tgtEl>
                                          <p:spTgt spid="46"/>
                                        </p:tgtEl>
                                        <p:attrNameLst>
                                          <p:attrName>style.visibility</p:attrName>
                                        </p:attrNameLst>
                                      </p:cBhvr>
                                      <p:to>
                                        <p:strVal val="visible"/>
                                      </p:to>
                                    </p:set>
                                    <p:animEffect transition="in" filter="fade">
                                      <p:cBhvr>
                                        <p:cTn id="110" dur="500"/>
                                        <p:tgtEl>
                                          <p:spTgt spid="46"/>
                                        </p:tgtEl>
                                      </p:cBhvr>
                                    </p:animEffect>
                                  </p:childTnLst>
                                </p:cTn>
                              </p:par>
                              <p:par>
                                <p:cTn id="111" presetID="10" presetClass="entr" presetSubtype="0" fill="hold" nodeType="withEffect">
                                  <p:stCondLst>
                                    <p:cond delay="0"/>
                                  </p:stCondLst>
                                  <p:childTnLst>
                                    <p:set>
                                      <p:cBhvr>
                                        <p:cTn id="112" dur="1" fill="hold">
                                          <p:stCondLst>
                                            <p:cond delay="0"/>
                                          </p:stCondLst>
                                        </p:cTn>
                                        <p:tgtEl>
                                          <p:spTgt spid="47"/>
                                        </p:tgtEl>
                                        <p:attrNameLst>
                                          <p:attrName>style.visibility</p:attrName>
                                        </p:attrNameLst>
                                      </p:cBhvr>
                                      <p:to>
                                        <p:strVal val="visible"/>
                                      </p:to>
                                    </p:set>
                                    <p:animEffect transition="in" filter="fade">
                                      <p:cBhvr>
                                        <p:cTn id="113" dur="500"/>
                                        <p:tgtEl>
                                          <p:spTgt spid="47"/>
                                        </p:tgtEl>
                                      </p:cBhvr>
                                    </p:animEffect>
                                  </p:childTnLst>
                                </p:cTn>
                              </p:par>
                              <p:par>
                                <p:cTn id="114" presetID="10" presetClass="entr" presetSubtype="0" fill="hold" nodeType="withEffect">
                                  <p:stCondLst>
                                    <p:cond delay="0"/>
                                  </p:stCondLst>
                                  <p:childTnLst>
                                    <p:set>
                                      <p:cBhvr>
                                        <p:cTn id="115" dur="1" fill="hold">
                                          <p:stCondLst>
                                            <p:cond delay="0"/>
                                          </p:stCondLst>
                                        </p:cTn>
                                        <p:tgtEl>
                                          <p:spTgt spid="48"/>
                                        </p:tgtEl>
                                        <p:attrNameLst>
                                          <p:attrName>style.visibility</p:attrName>
                                        </p:attrNameLst>
                                      </p:cBhvr>
                                      <p:to>
                                        <p:strVal val="visible"/>
                                      </p:to>
                                    </p:set>
                                    <p:animEffect transition="in" filter="fade">
                                      <p:cBhvr>
                                        <p:cTn id="116" dur="500"/>
                                        <p:tgtEl>
                                          <p:spTgt spid="48"/>
                                        </p:tgtEl>
                                      </p:cBhvr>
                                    </p:animEffect>
                                  </p:childTnLst>
                                </p:cTn>
                              </p:par>
                              <p:par>
                                <p:cTn id="117" presetID="10" presetClass="entr" presetSubtype="0" fill="hold" nodeType="withEffect">
                                  <p:stCondLst>
                                    <p:cond delay="0"/>
                                  </p:stCondLst>
                                  <p:childTnLst>
                                    <p:set>
                                      <p:cBhvr>
                                        <p:cTn id="118" dur="1" fill="hold">
                                          <p:stCondLst>
                                            <p:cond delay="0"/>
                                          </p:stCondLst>
                                        </p:cTn>
                                        <p:tgtEl>
                                          <p:spTgt spid="49"/>
                                        </p:tgtEl>
                                        <p:attrNameLst>
                                          <p:attrName>style.visibility</p:attrName>
                                        </p:attrNameLst>
                                      </p:cBhvr>
                                      <p:to>
                                        <p:strVal val="visible"/>
                                      </p:to>
                                    </p:set>
                                    <p:animEffect transition="in" filter="fade">
                                      <p:cBhvr>
                                        <p:cTn id="119" dur="500"/>
                                        <p:tgtEl>
                                          <p:spTgt spid="49"/>
                                        </p:tgtEl>
                                      </p:cBhvr>
                                    </p:animEffect>
                                  </p:childTnLst>
                                </p:cTn>
                              </p:par>
                              <p:par>
                                <p:cTn id="120" presetID="10" presetClass="entr" presetSubtype="0" fill="hold" nodeType="withEffect">
                                  <p:stCondLst>
                                    <p:cond delay="0"/>
                                  </p:stCondLst>
                                  <p:childTnLst>
                                    <p:set>
                                      <p:cBhvr>
                                        <p:cTn id="121" dur="1" fill="hold">
                                          <p:stCondLst>
                                            <p:cond delay="0"/>
                                          </p:stCondLst>
                                        </p:cTn>
                                        <p:tgtEl>
                                          <p:spTgt spid="50"/>
                                        </p:tgtEl>
                                        <p:attrNameLst>
                                          <p:attrName>style.visibility</p:attrName>
                                        </p:attrNameLst>
                                      </p:cBhvr>
                                      <p:to>
                                        <p:strVal val="visible"/>
                                      </p:to>
                                    </p:set>
                                    <p:animEffect transition="in" filter="fade">
                                      <p:cBhvr>
                                        <p:cTn id="122" dur="500"/>
                                        <p:tgtEl>
                                          <p:spTgt spid="50"/>
                                        </p:tgtEl>
                                      </p:cBhvr>
                                    </p:animEffect>
                                  </p:childTnLst>
                                </p:cTn>
                              </p:par>
                              <p:par>
                                <p:cTn id="123" presetID="10" presetClass="entr" presetSubtype="0" fill="hold" grpId="0" nodeType="withEffect">
                                  <p:stCondLst>
                                    <p:cond delay="0"/>
                                  </p:stCondLst>
                                  <p:childTnLst>
                                    <p:set>
                                      <p:cBhvr>
                                        <p:cTn id="124" dur="1" fill="hold">
                                          <p:stCondLst>
                                            <p:cond delay="0"/>
                                          </p:stCondLst>
                                        </p:cTn>
                                        <p:tgtEl>
                                          <p:spTgt spid="54"/>
                                        </p:tgtEl>
                                        <p:attrNameLst>
                                          <p:attrName>style.visibility</p:attrName>
                                        </p:attrNameLst>
                                      </p:cBhvr>
                                      <p:to>
                                        <p:strVal val="visible"/>
                                      </p:to>
                                    </p:set>
                                    <p:animEffect transition="in" filter="fade">
                                      <p:cBhvr>
                                        <p:cTn id="125" dur="500"/>
                                        <p:tgtEl>
                                          <p:spTgt spid="54"/>
                                        </p:tgtEl>
                                      </p:cBhvr>
                                    </p:animEffect>
                                  </p:childTnLst>
                                </p:cTn>
                              </p:par>
                            </p:childTnLst>
                          </p:cTn>
                        </p:par>
                      </p:childTnLst>
                    </p:cTn>
                  </p:par>
                  <p:par>
                    <p:cTn id="126" fill="hold">
                      <p:stCondLst>
                        <p:cond delay="indefinite"/>
                      </p:stCondLst>
                      <p:childTnLst>
                        <p:par>
                          <p:cTn id="127" fill="hold">
                            <p:stCondLst>
                              <p:cond delay="0"/>
                            </p:stCondLst>
                            <p:childTnLst>
                              <p:par>
                                <p:cTn id="128" presetID="10" presetClass="exit" presetSubtype="0" fill="hold" nodeType="clickEffect">
                                  <p:stCondLst>
                                    <p:cond delay="0"/>
                                  </p:stCondLst>
                                  <p:childTnLst>
                                    <p:animEffect transition="out" filter="fade">
                                      <p:cBhvr>
                                        <p:cTn id="129" dur="500"/>
                                        <p:tgtEl>
                                          <p:spTgt spid="46"/>
                                        </p:tgtEl>
                                      </p:cBhvr>
                                    </p:animEffect>
                                    <p:set>
                                      <p:cBhvr>
                                        <p:cTn id="130" dur="1" fill="hold">
                                          <p:stCondLst>
                                            <p:cond delay="499"/>
                                          </p:stCondLst>
                                        </p:cTn>
                                        <p:tgtEl>
                                          <p:spTgt spid="46"/>
                                        </p:tgtEl>
                                        <p:attrNameLst>
                                          <p:attrName>style.visibility</p:attrName>
                                        </p:attrNameLst>
                                      </p:cBhvr>
                                      <p:to>
                                        <p:strVal val="hidden"/>
                                      </p:to>
                                    </p:set>
                                  </p:childTnLst>
                                </p:cTn>
                              </p:par>
                              <p:par>
                                <p:cTn id="131" presetID="10" presetClass="exit" presetSubtype="0" fill="hold" nodeType="withEffect">
                                  <p:stCondLst>
                                    <p:cond delay="0"/>
                                  </p:stCondLst>
                                  <p:childTnLst>
                                    <p:animEffect transition="out" filter="fade">
                                      <p:cBhvr>
                                        <p:cTn id="132" dur="500"/>
                                        <p:tgtEl>
                                          <p:spTgt spid="47"/>
                                        </p:tgtEl>
                                      </p:cBhvr>
                                    </p:animEffect>
                                    <p:set>
                                      <p:cBhvr>
                                        <p:cTn id="133" dur="1" fill="hold">
                                          <p:stCondLst>
                                            <p:cond delay="499"/>
                                          </p:stCondLst>
                                        </p:cTn>
                                        <p:tgtEl>
                                          <p:spTgt spid="47"/>
                                        </p:tgtEl>
                                        <p:attrNameLst>
                                          <p:attrName>style.visibility</p:attrName>
                                        </p:attrNameLst>
                                      </p:cBhvr>
                                      <p:to>
                                        <p:strVal val="hidden"/>
                                      </p:to>
                                    </p:set>
                                  </p:childTnLst>
                                </p:cTn>
                              </p:par>
                              <p:par>
                                <p:cTn id="134" presetID="10" presetClass="exit" presetSubtype="0" fill="hold" nodeType="withEffect">
                                  <p:stCondLst>
                                    <p:cond delay="0"/>
                                  </p:stCondLst>
                                  <p:childTnLst>
                                    <p:animEffect transition="out" filter="fade">
                                      <p:cBhvr>
                                        <p:cTn id="135" dur="500"/>
                                        <p:tgtEl>
                                          <p:spTgt spid="48"/>
                                        </p:tgtEl>
                                      </p:cBhvr>
                                    </p:animEffect>
                                    <p:set>
                                      <p:cBhvr>
                                        <p:cTn id="136" dur="1" fill="hold">
                                          <p:stCondLst>
                                            <p:cond delay="499"/>
                                          </p:stCondLst>
                                        </p:cTn>
                                        <p:tgtEl>
                                          <p:spTgt spid="48"/>
                                        </p:tgtEl>
                                        <p:attrNameLst>
                                          <p:attrName>style.visibility</p:attrName>
                                        </p:attrNameLst>
                                      </p:cBhvr>
                                      <p:to>
                                        <p:strVal val="hidden"/>
                                      </p:to>
                                    </p:set>
                                  </p:childTnLst>
                                </p:cTn>
                              </p:par>
                              <p:par>
                                <p:cTn id="137" presetID="10" presetClass="exit" presetSubtype="0" fill="hold" nodeType="withEffect">
                                  <p:stCondLst>
                                    <p:cond delay="0"/>
                                  </p:stCondLst>
                                  <p:childTnLst>
                                    <p:animEffect transition="out" filter="fade">
                                      <p:cBhvr>
                                        <p:cTn id="138" dur="500"/>
                                        <p:tgtEl>
                                          <p:spTgt spid="49"/>
                                        </p:tgtEl>
                                      </p:cBhvr>
                                    </p:animEffect>
                                    <p:set>
                                      <p:cBhvr>
                                        <p:cTn id="139" dur="1" fill="hold">
                                          <p:stCondLst>
                                            <p:cond delay="499"/>
                                          </p:stCondLst>
                                        </p:cTn>
                                        <p:tgtEl>
                                          <p:spTgt spid="49"/>
                                        </p:tgtEl>
                                        <p:attrNameLst>
                                          <p:attrName>style.visibility</p:attrName>
                                        </p:attrNameLst>
                                      </p:cBhvr>
                                      <p:to>
                                        <p:strVal val="hidden"/>
                                      </p:to>
                                    </p:set>
                                  </p:childTnLst>
                                </p:cTn>
                              </p:par>
                              <p:par>
                                <p:cTn id="140" presetID="10" presetClass="exit" presetSubtype="0" fill="hold" nodeType="withEffect">
                                  <p:stCondLst>
                                    <p:cond delay="0"/>
                                  </p:stCondLst>
                                  <p:childTnLst>
                                    <p:animEffect transition="out" filter="fade">
                                      <p:cBhvr>
                                        <p:cTn id="141" dur="500"/>
                                        <p:tgtEl>
                                          <p:spTgt spid="50"/>
                                        </p:tgtEl>
                                      </p:cBhvr>
                                    </p:animEffect>
                                    <p:set>
                                      <p:cBhvr>
                                        <p:cTn id="142" dur="1" fill="hold">
                                          <p:stCondLst>
                                            <p:cond delay="499"/>
                                          </p:stCondLst>
                                        </p:cTn>
                                        <p:tgtEl>
                                          <p:spTgt spid="50"/>
                                        </p:tgtEl>
                                        <p:attrNameLst>
                                          <p:attrName>style.visibility</p:attrName>
                                        </p:attrNameLst>
                                      </p:cBhvr>
                                      <p:to>
                                        <p:strVal val="hidden"/>
                                      </p:to>
                                    </p:set>
                                  </p:childTnLst>
                                </p:cTn>
                              </p:par>
                              <p:par>
                                <p:cTn id="143" presetID="10" presetClass="entr" presetSubtype="0" fill="hold" grpId="0" nodeType="withEffect">
                                  <p:stCondLst>
                                    <p:cond delay="0"/>
                                  </p:stCondLst>
                                  <p:childTnLst>
                                    <p:set>
                                      <p:cBhvr>
                                        <p:cTn id="144" dur="1" fill="hold">
                                          <p:stCondLst>
                                            <p:cond delay="0"/>
                                          </p:stCondLst>
                                        </p:cTn>
                                        <p:tgtEl>
                                          <p:spTgt spid="24"/>
                                        </p:tgtEl>
                                        <p:attrNameLst>
                                          <p:attrName>style.visibility</p:attrName>
                                        </p:attrNameLst>
                                      </p:cBhvr>
                                      <p:to>
                                        <p:strVal val="visible"/>
                                      </p:to>
                                    </p:set>
                                    <p:animEffect transition="in" filter="fade">
                                      <p:cBhvr>
                                        <p:cTn id="145" dur="500"/>
                                        <p:tgtEl>
                                          <p:spTgt spid="24"/>
                                        </p:tgtEl>
                                      </p:cBhvr>
                                    </p:animEffect>
                                  </p:childTnLst>
                                </p:cTn>
                              </p:par>
                              <p:par>
                                <p:cTn id="146" presetID="10" presetClass="entr" presetSubtype="0" fill="hold" grpId="0" nodeType="withEffect">
                                  <p:stCondLst>
                                    <p:cond delay="0"/>
                                  </p:stCondLst>
                                  <p:childTnLst>
                                    <p:set>
                                      <p:cBhvr>
                                        <p:cTn id="147" dur="1" fill="hold">
                                          <p:stCondLst>
                                            <p:cond delay="0"/>
                                          </p:stCondLst>
                                        </p:cTn>
                                        <p:tgtEl>
                                          <p:spTgt spid="25"/>
                                        </p:tgtEl>
                                        <p:attrNameLst>
                                          <p:attrName>style.visibility</p:attrName>
                                        </p:attrNameLst>
                                      </p:cBhvr>
                                      <p:to>
                                        <p:strVal val="visible"/>
                                      </p:to>
                                    </p:set>
                                    <p:animEffect transition="in" filter="fade">
                                      <p:cBhvr>
                                        <p:cTn id="148" dur="500"/>
                                        <p:tgtEl>
                                          <p:spTgt spid="25"/>
                                        </p:tgtEl>
                                      </p:cBhvr>
                                    </p:animEffect>
                                  </p:childTnLst>
                                </p:cTn>
                              </p:par>
                              <p:par>
                                <p:cTn id="149" presetID="10" presetClass="entr" presetSubtype="0" fill="hold" grpId="0" nodeType="withEffect">
                                  <p:stCondLst>
                                    <p:cond delay="0"/>
                                  </p:stCondLst>
                                  <p:childTnLst>
                                    <p:set>
                                      <p:cBhvr>
                                        <p:cTn id="150" dur="1" fill="hold">
                                          <p:stCondLst>
                                            <p:cond delay="0"/>
                                          </p:stCondLst>
                                        </p:cTn>
                                        <p:tgtEl>
                                          <p:spTgt spid="32"/>
                                        </p:tgtEl>
                                        <p:attrNameLst>
                                          <p:attrName>style.visibility</p:attrName>
                                        </p:attrNameLst>
                                      </p:cBhvr>
                                      <p:to>
                                        <p:strVal val="visible"/>
                                      </p:to>
                                    </p:set>
                                    <p:animEffect transition="in" filter="fade">
                                      <p:cBhvr>
                                        <p:cTn id="151" dur="500"/>
                                        <p:tgtEl>
                                          <p:spTgt spid="32"/>
                                        </p:tgtEl>
                                      </p:cBhvr>
                                    </p:animEffect>
                                  </p:childTnLst>
                                </p:cTn>
                              </p:par>
                              <p:par>
                                <p:cTn id="152" presetID="10" presetClass="entr" presetSubtype="0" fill="hold" grpId="0" nodeType="withEffect">
                                  <p:stCondLst>
                                    <p:cond delay="0"/>
                                  </p:stCondLst>
                                  <p:childTnLst>
                                    <p:set>
                                      <p:cBhvr>
                                        <p:cTn id="153" dur="1" fill="hold">
                                          <p:stCondLst>
                                            <p:cond delay="0"/>
                                          </p:stCondLst>
                                        </p:cTn>
                                        <p:tgtEl>
                                          <p:spTgt spid="33"/>
                                        </p:tgtEl>
                                        <p:attrNameLst>
                                          <p:attrName>style.visibility</p:attrName>
                                        </p:attrNameLst>
                                      </p:cBhvr>
                                      <p:to>
                                        <p:strVal val="visible"/>
                                      </p:to>
                                    </p:set>
                                    <p:animEffect transition="in" filter="fade">
                                      <p:cBhvr>
                                        <p:cTn id="154" dur="500"/>
                                        <p:tgtEl>
                                          <p:spTgt spid="33"/>
                                        </p:tgtEl>
                                      </p:cBhvr>
                                    </p:animEffect>
                                  </p:childTnLst>
                                </p:cTn>
                              </p:par>
                              <p:par>
                                <p:cTn id="155" presetID="10" presetClass="entr" presetSubtype="0" fill="hold" grpId="0" nodeType="withEffect">
                                  <p:stCondLst>
                                    <p:cond delay="0"/>
                                  </p:stCondLst>
                                  <p:childTnLst>
                                    <p:set>
                                      <p:cBhvr>
                                        <p:cTn id="156" dur="1" fill="hold">
                                          <p:stCondLst>
                                            <p:cond delay="0"/>
                                          </p:stCondLst>
                                        </p:cTn>
                                        <p:tgtEl>
                                          <p:spTgt spid="51"/>
                                        </p:tgtEl>
                                        <p:attrNameLst>
                                          <p:attrName>style.visibility</p:attrName>
                                        </p:attrNameLst>
                                      </p:cBhvr>
                                      <p:to>
                                        <p:strVal val="visible"/>
                                      </p:to>
                                    </p:set>
                                    <p:animEffect transition="in" filter="fade">
                                      <p:cBhvr>
                                        <p:cTn id="157" dur="500"/>
                                        <p:tgtEl>
                                          <p:spTgt spid="51"/>
                                        </p:tgtEl>
                                      </p:cBhvr>
                                    </p:animEffect>
                                  </p:childTnLst>
                                </p:cTn>
                              </p:par>
                              <p:par>
                                <p:cTn id="158" presetID="10" presetClass="entr" presetSubtype="0" fill="hold" grpId="0" nodeType="withEffect">
                                  <p:stCondLst>
                                    <p:cond delay="0"/>
                                  </p:stCondLst>
                                  <p:childTnLst>
                                    <p:set>
                                      <p:cBhvr>
                                        <p:cTn id="159" dur="1" fill="hold">
                                          <p:stCondLst>
                                            <p:cond delay="0"/>
                                          </p:stCondLst>
                                        </p:cTn>
                                        <p:tgtEl>
                                          <p:spTgt spid="52"/>
                                        </p:tgtEl>
                                        <p:attrNameLst>
                                          <p:attrName>style.visibility</p:attrName>
                                        </p:attrNameLst>
                                      </p:cBhvr>
                                      <p:to>
                                        <p:strVal val="visible"/>
                                      </p:to>
                                    </p:set>
                                    <p:animEffect transition="in" filter="fade">
                                      <p:cBhvr>
                                        <p:cTn id="160" dur="500"/>
                                        <p:tgtEl>
                                          <p:spTgt spid="52"/>
                                        </p:tgtEl>
                                      </p:cBhvr>
                                    </p:animEffect>
                                  </p:childTnLst>
                                </p:cTn>
                              </p:par>
                            </p:childTnLst>
                          </p:cTn>
                        </p:par>
                      </p:childTnLst>
                    </p:cTn>
                  </p:par>
                  <p:par>
                    <p:cTn id="161" fill="hold">
                      <p:stCondLst>
                        <p:cond delay="indefinite"/>
                      </p:stCondLst>
                      <p:childTnLst>
                        <p:par>
                          <p:cTn id="162" fill="hold">
                            <p:stCondLst>
                              <p:cond delay="0"/>
                            </p:stCondLst>
                            <p:childTnLst>
                              <p:par>
                                <p:cTn id="163" presetID="10" presetClass="entr" presetSubtype="0" fill="hold" grpId="0" nodeType="clickEffect">
                                  <p:stCondLst>
                                    <p:cond delay="0"/>
                                  </p:stCondLst>
                                  <p:childTnLst>
                                    <p:set>
                                      <p:cBhvr>
                                        <p:cTn id="164" dur="1" fill="hold">
                                          <p:stCondLst>
                                            <p:cond delay="0"/>
                                          </p:stCondLst>
                                        </p:cTn>
                                        <p:tgtEl>
                                          <p:spTgt spid="56"/>
                                        </p:tgtEl>
                                        <p:attrNameLst>
                                          <p:attrName>style.visibility</p:attrName>
                                        </p:attrNameLst>
                                      </p:cBhvr>
                                      <p:to>
                                        <p:strVal val="visible"/>
                                      </p:to>
                                    </p:set>
                                    <p:animEffect transition="in" filter="fade">
                                      <p:cBhvr>
                                        <p:cTn id="165"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9" grpId="0"/>
      <p:bldP spid="20" grpId="0"/>
      <p:bldP spid="21" grpId="0"/>
      <p:bldP spid="22" grpId="0"/>
      <p:bldP spid="23" grpId="0"/>
      <p:bldP spid="24" grpId="0"/>
      <p:bldP spid="25" grpId="0"/>
      <p:bldP spid="27" grpId="0"/>
      <p:bldP spid="28" grpId="0"/>
      <p:bldP spid="29" grpId="0"/>
      <p:bldP spid="30" grpId="0"/>
      <p:bldP spid="31" grpId="0"/>
      <p:bldP spid="32" grpId="0"/>
      <p:bldP spid="33" grpId="0"/>
      <p:bldP spid="35" grpId="0"/>
      <p:bldP spid="51" grpId="0"/>
      <p:bldP spid="52" grpId="0"/>
      <p:bldP spid="53" grpId="0"/>
      <p:bldP spid="54" grpId="0"/>
      <p:bldGraphic spid="56" grpId="0">
        <p:bldAsOne/>
      </p:bldGraphic>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4" descr="data:image/jpeg;base64,/9j/4AAQSkZJRgABAQAAAQABAAD/2wCEAAkGBxQTERQUExQUFRUWGRYaGBcYFBQbGBscFhUXGBcbGBYYHiggHBonGxQXITEhJSkrLjAuGB81ODMsNygtLisBCgoKDg0OFBAPFCwZFBwsKysrLCwrKzcsLCwsNys3Nyw3LCsrLCwsLDcsKysrLCwrLCsrKysrLCsrKywrLCsrK//AABEIALUAsAMBIgACEQEDEQH/xAAcAAEAAQUBAQAAAAAAAAAAAAAABQECBAYHAwj/xAA+EAACAQICBwMJBwMEAwAAAAABAgADEQQhBQYSMUFRYSJxgRMyUnKRobHB0QcjQmKS4fAzssJTgqLxFBUX/8QAFgEBAQEAAAAAAAAAAAAAAAAAAAEC/8QAGBEBAQEBAQAAAAAAAAAAAAAAAAERMSH/2gAMAwEAAhEDEQA/AO4xEQEREBERARExsVjVTIm7HcozY+HzgZMSNNaq/EUhyHaf2nIe+WHCIfO2n9Zifduk0Sl5WRBwVL/ST2Sow6jzdpfVdh7r2k0S0SMWtUXcQ45MLN+oZH2TIoaQVjsm6Nybj3HcZdGXERKEREBERAREQEREBERAShNszLatQKCWNgN5kdVc1M2yXgvPq30ktF9bFs+VPsr6fE+qPmZZRpKt7DM7ycye88ZW8ptTOqv2pQtLC0ptQLy0oWnmWlC0C/alrgEWIuOst2pQtA9KNdk3dpfRJzHc3yMksPiFcXU944jvEhy0oGINwbEcfkeYllRPRMTBY0P2Tk3Lgeo+ky5oIiICIiAiIgJbUcKCSbAZky6RGJxHlGy8xTl+Yjj3DhJRSpUNRgzZAeav+R6/CXbUxsVjqdPOpURB+d1X4mW4bHU6n9OpTf1HVvgZlWVtSm1LNqUvAvLS3alm1KFoF+1KbUs2pQtAv2pbtSwtLDUED1LShaeJqzwxGORM3dE9ZlHxMDLbP5EbweYkno3SG12H8/geDAcR15ia/h8clTzKiP6rK3wMyKdTPPd0394PMRKNpiYuErk9ljdrXB4MOY68xMqbQiIgIieOLr7C3tc7lHMncIGNj6t7oNwHbPQ7l7z8O+avrfpk4ahenbyjkIlxkCQSTbooJtNlxFLYpgXuSbseZO+ahrvox6+HBpjaek22q+lkVYDrssbdZlXJ9Ll3Ys7MzHezG5MgqWJrUagek7KwNxYmbU4WoLrv4g5MDyZTmD0MjcRgwN/7noBxM0jreomsLYzC7b5VEOy/XK4P85TYrzVPs90O2GwxNQFXqNtbJ3qALKD13nxmzNUtMVXoWlrPPBqhlkD2atLDUMsiBWJSIERrRpQ4ejdLbbsES+4Egkk9wUn2TleltpiWZmZjvYm5M6drjo561AGmNp6ThwvpABlZR1sxt1AnPnC1Blv4g5MDyZTmD0M1EaqlerScPTdlI3WJnaNSNOnF4YM/9RDst1yyM5ficGBv/nd1nStQtDth8OS4KtUIbZO8C3ZBHA8bdYo6Fgqe3RXgy32TyI+XCZuGrbQ5EZMORG+WYOnsoo42z7zvnnXOw4f8LWV/8W9uXj0klVmRETSEwgdusfRpD/kw+S/3TNmFoofd7XFyze05e60lF+PS6H2yF2psNQZSFxuHt2hu49P2mVQmkdA4au21VoozelazfqGctwOgcNRO1ToorekRdv1NcyQLTyZoF7VJZKRArEpECsSkQKxKRArI/H6Ew9Y7VSkjN6VrN+oZyQiBG4HQOGottU6SBvSIu3ta5k/ovD7TXO5c/HgJjUKJdrD/AK6ydooEWw3DefiTAydqWVkDKVO4gg+MiNJacSkpYkBR+Jt3gN5MitE62LXqFFLXAvZlABF7G3tHtgbXo6sWpi/nC6t3qbH4TJkZoird6w4XVv1L9VMk5uItc5HukZhahFKmB6K/2iSsg8O3YUchb9OXymaIk690FqtTZmAVipYqdm4NjmM7X42k9SxqNYqQQd2YIN+vETket+jzRxFQW7NQmoh57R7Q7wx94kVq/rY+FfyTkmi5z/JfivTmIwdnxuj/AMVPMcV4ju5iRspo7S5W2e0p3Hp05iTDUqdcbSkBuY3HvHORURE9cThmQ2YePA9xnjArEpECsSkQKxKRArLqaFjYZmKVIsbCS9OmlFNpt53Dif2gXUKS0kuxtzPE9BIzH6Q2gSxCotz0AHEmYOltOIGvWqKvJeQ7hn4zXNftJeTwqBTlWYC49EKXNj1so7jA13WDTxrPtHJR5i8hzP5j7t0mPs7pl3qVj5qjYHUsQW9gUe2c7wVGri8QKNEXJ3ngo4sx5TuGhdGrh6KUk3KMzxJ4k95mqib0J/Vfqg9zH6yckJoUfet0Qe9v2k3ECQVUbL1F/NcdzZ/G8nZE6ZpWKuPVbxzX339sUQOn9FriaWw2TDNG4q3zHAjlOMayaJem5Souyw9hHNTxHw4zubtILSWDp1rrURXF9xHw5SSq1f7NtINUwzU3zNFgAfysLr8DNyw+IZDdT4cD3yN0Vomjh1K0U2Axue0zEnqWJPhM4CQbLg8etRbEA81PyM8a+jwc6Z/2nf4HjISmxBBBsRxkzg8WHyOT+493WBhOhBsQQestku7XFmAI6/XeJi1MIv4SR0OfvgYUT2OFblfuhcK3HKB4z3oYYt0H83T3pYYDfmZlJbMtkozJgXpsUk2ju4DiTNR1q0+UG1kajXCLwAG8noPeTJXHYs1GvuAyUch9ZyDW3TW3WqNfIEovchI95BPiJYPSvj7sTcszHMnMkn+bpvuN1ap4jC0aNYuDSCWZGsQQmy28EEG5yI5TS/s60M1ep/5NQfdIexf8Tc+4fGdQLWFzkBvMWojdE6Iw2BpHyYCLvd2N2PVmPw909tG6eo1nKIW2rEi6kAgb7X7+M0bWTWDyz7/u1PYHP85HM8OQmZqFd6r1bXCLsjqznIDwHvEYOp6vr/UbmQv6R9WMl5jaOw3k6arxAz7zmffMmagTzxFEOpU7iJ6RA5XrxWrU2pKGZB2w2ySLsNkrmOFtoiQejNairhK5upOT8R61t46zp2ueghiaJtk4zB7swbcbZ94JnDNN4RgWVhZlyI+h4g7wZMHVkIIuMweMvAmgfZxrASxwtU3IuaZPIb1+ftnQgJlVAJpmM05iKdaodvzXI2Cq7NgcuF91je83YCaprjou166jskAVOlsg/dawPcOssGz6r6z08Yuz5tZd6+kOY5ycvPnuviqmHqrVpEqyG4I/m6du1T06uNwyVl84izryYed/OsWDacHXGyBxG+eWkKoIAG+YYlDIKXmra4ayeT+4pEbQzdt4B+Z5DxktrHpQYag9TiB2e8mw95A8ZxTSelDckm5JJJ5k7zLIjcdWsa74pe2zXDFrsSCAMjb1tmP/AJ1Sasz1KrNSLFhTAscyTYtvtnwmTqBoxkpGs4s1QDZB3hN49pz8BNmxmLWkhdzYD2k8AOpi0e+GoKihEUKqiwUCwAHACQWvekPJYWwyNVgnhZmb3IR4zXNKabeqx2mKrwRSQB3kbzNlq6FXG4KglcuCAjhge0DskAm++6sb35xg5PS8ria60aILOx8AOJJ4ATvGpOgFooiDNaebN6dQjM+H0kZq9q1Rwg2cOn3j5F2N2bvPBRvsMpvuDwwpoFHDeeZ4mXo94iJQiIgJo2vGqCVh5ReyQPOA83jZhxS/s4TeZQiBwHRmp2Jp42jU2V2EcMagcWsN42T2rkZWt4zpAEk9KaL8mSy+Z/b+0jwJmqoBKlLixzB3iXASzEYhKa7TsqLzYgD3yDRtZtSWN2ww2l/0iQGHqE5EdCe7lMz7L9G4jDCt5RGpqWUqGte9u0bcpuGHqq42kYMOYII909gJdEowBAYbj7jxEstLdHNcMniIxT7KMeQ/Ye+QaP8AaFRq16JFFS5V1OyCLlRcG1+NyD4TUtWNRnaoK2LGyoN1pXBJ5bdtw6TogmNpHSCUV2mzJ81RvJ+nWXRnKJoWu2mb1TTB7NLL/eRmfAG3iZM6M1gqVK6oypstcWF7jIkZ8d3KanpPVDGV8TVUKFRqjt5Usuzsu5YGwNybHdaIjF1YwrYzEhBfYXtVDwCg7r8zunYlsByA+AkTq3oKng6Ip08zvZj5zHmfpNl0TgfKNtMOwv8AyI+QjozdCYKw8ow7TDsjkv1MlYiaCIiAiIgIiIFCJB6R0Vs3ZBlxXl3dJOxA1ACQWueGLYcOM/JsGPq2IJ8L38DN6x+iw12SwblwP0MhqtPerC3AqeR+ImeK5HT0vUw1TbpnvX8LDkR850rV/TVPF0RUp9zLxU8jNC1v0AaBNhekfMb0b/gb5Hj3yA1Q0u+DxqXJ8lUISoOGeQPeDLfUd1wbWdf5vl+mzamepH1+U8aXnDvE99MLekehB+XzmVa9UqBVLMbAAknoN85vprTRd2cnf5o9FeA7+J6zbNd8QUwVQjcSgY8lLi/hw8ZzrQ+iK2OrWQEUwe3UO4DiBzbpLEbhqBhjUdq581bqvVjvPgMvGb4JiaOwSUaS06Ysqiw+ZPU75NaM0YalibhOfE93TrHVNG4E1TyQbz8hNlRAAABYDICKdMKAALAbhLpZEIiJQiIgIiICIiAiIgJ44nDK4swvy5juPCe0QNfx+gyVZbLVRhYowFyOWeR900XF/Z1QaqrB6lMBgfJm3A3sC2dvbOtS2pTDCzAEciAZMGv0KBBBOVpkvmCDuMzW0ZT4Ar6rMB7L2ln/AKtfTqfqH0kwa3idFnMWVlPO27qDlLMLgD5tNRlwUCw7yMhNpXRdPiC3rEsPYcpmKoAsAAOQjBD6P0GFsatmPojzR9ZMiImgiIgIiICIiAiIgIiICIiAiIgIiICIiAiIgIiICIiAiIgIiIH/2Q=="/>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dirty="0">
              <a:solidFill>
                <a:srgbClr val="FFFFFF"/>
              </a:solidFill>
              <a:ea typeface="ＭＳ Ｐゴシック" pitchFamily="34" charset="-128"/>
            </a:endParaRPr>
          </a:p>
        </p:txBody>
      </p:sp>
      <p:sp>
        <p:nvSpPr>
          <p:cNvPr id="5" name="AutoShape 6" descr="data:image/jpeg;base64,/9j/4AAQSkZJRgABAQAAAQABAAD/2wCEAAkGBxQTERQUExQUFRUWGRYaGBcYFBQbGBscFhUXGBcbGBYYHiggHBonGxQXITEhJSkrLjAuGB81ODMsNygtLisBCgoKDg0OFBAPFCwZFBwsKysrLCwrKzcsLCwsNys3Nyw3LCsrLCwsLDcsKysrLCwrLCsrKysrLCsrKywrLCsrK//AABEIALUAsAMBIgACEQEDEQH/xAAcAAEAAQUBAQAAAAAAAAAAAAAABQECBAYHAwj/xAA+EAACAQICBwMJBwMEAwAAAAABAgADEQQhBQYSMUFRYSJxgRMyUnKRobHB0QcjQmKS4fAzssJTgqLxFBUX/8QAFgEBAQEAAAAAAAAAAAAAAAAAAAEC/8QAGBEBAQEBAQAAAAAAAAAAAAAAAAERMSH/2gAMAwEAAhEDEQA/AO4xEQEREBERARExsVjVTIm7HcozY+HzgZMSNNaq/EUhyHaf2nIe+WHCIfO2n9Zifduk0Sl5WRBwVL/ST2Sow6jzdpfVdh7r2k0S0SMWtUXcQ45MLN+oZH2TIoaQVjsm6Nybj3HcZdGXERKEREBERAREQEREBERAShNszLatQKCWNgN5kdVc1M2yXgvPq30ktF9bFs+VPsr6fE+qPmZZRpKt7DM7ycye88ZW8ptTOqv2pQtLC0ptQLy0oWnmWlC0C/alrgEWIuOst2pQtA9KNdk3dpfRJzHc3yMksPiFcXU944jvEhy0oGINwbEcfkeYllRPRMTBY0P2Tk3Lgeo+ky5oIiICIiAiIgJbUcKCSbAZky6RGJxHlGy8xTl+Yjj3DhJRSpUNRgzZAeav+R6/CXbUxsVjqdPOpURB+d1X4mW4bHU6n9OpTf1HVvgZlWVtSm1LNqUvAvLS3alm1KFoF+1KbUs2pQtAv2pbtSwtLDUED1LShaeJqzwxGORM3dE9ZlHxMDLbP5EbweYkno3SG12H8/geDAcR15ia/h8clTzKiP6rK3wMyKdTPPd0394PMRKNpiYuErk9ljdrXB4MOY68xMqbQiIgIieOLr7C3tc7lHMncIGNj6t7oNwHbPQ7l7z8O+avrfpk4ahenbyjkIlxkCQSTbooJtNlxFLYpgXuSbseZO+ahrvox6+HBpjaek22q+lkVYDrssbdZlXJ9Ll3Ys7MzHezG5MgqWJrUagek7KwNxYmbU4WoLrv4g5MDyZTmD0MjcRgwN/7noBxM0jreomsLYzC7b5VEOy/XK4P85TYrzVPs90O2GwxNQFXqNtbJ3qALKD13nxmzNUtMVXoWlrPPBqhlkD2atLDUMsiBWJSIERrRpQ4ejdLbbsES+4Egkk9wUn2TleltpiWZmZjvYm5M6drjo561AGmNp6ThwvpABlZR1sxt1AnPnC1Blv4g5MDyZTmD0M1EaqlerScPTdlI3WJnaNSNOnF4YM/9RDst1yyM5ficGBv/nd1nStQtDth8OS4KtUIbZO8C3ZBHA8bdYo6Fgqe3RXgy32TyI+XCZuGrbQ5EZMORG+WYOnsoo42z7zvnnXOw4f8LWV/8W9uXj0klVmRETSEwgdusfRpD/kw+S/3TNmFoofd7XFyze05e60lF+PS6H2yF2psNQZSFxuHt2hu49P2mVQmkdA4au21VoozelazfqGctwOgcNRO1ToorekRdv1NcyQLTyZoF7VJZKRArEpECsSkQKxKRArI/H6Ew9Y7VSkjN6VrN+oZyQiBG4HQOGottU6SBvSIu3ta5k/ovD7TXO5c/HgJjUKJdrD/AK6ydooEWw3DefiTAydqWVkDKVO4gg+MiNJacSkpYkBR+Jt3gN5MitE62LXqFFLXAvZlABF7G3tHtgbXo6sWpi/nC6t3qbH4TJkZoird6w4XVv1L9VMk5uItc5HukZhahFKmB6K/2iSsg8O3YUchb9OXymaIk690FqtTZmAVipYqdm4NjmM7X42k9SxqNYqQQd2YIN+vETket+jzRxFQW7NQmoh57R7Q7wx94kVq/rY+FfyTkmi5z/JfivTmIwdnxuj/AMVPMcV4ju5iRspo7S5W2e0p3Hp05iTDUqdcbSkBuY3HvHORURE9cThmQ2YePA9xnjArEpECsSkQKxKRArLqaFjYZmKVIsbCS9OmlFNpt53Dif2gXUKS0kuxtzPE9BIzH6Q2gSxCotz0AHEmYOltOIGvWqKvJeQ7hn4zXNftJeTwqBTlWYC49EKXNj1so7jA13WDTxrPtHJR5i8hzP5j7t0mPs7pl3qVj5qjYHUsQW9gUe2c7wVGri8QKNEXJ3ngo4sx5TuGhdGrh6KUk3KMzxJ4k95mqib0J/Vfqg9zH6yckJoUfet0Qe9v2k3ECQVUbL1F/NcdzZ/G8nZE6ZpWKuPVbxzX339sUQOn9FriaWw2TDNG4q3zHAjlOMayaJem5Souyw9hHNTxHw4zubtILSWDp1rrURXF9xHw5SSq1f7NtINUwzU3zNFgAfysLr8DNyw+IZDdT4cD3yN0Vomjh1K0U2Axue0zEnqWJPhM4CQbLg8etRbEA81PyM8a+jwc6Z/2nf4HjISmxBBBsRxkzg8WHyOT+493WBhOhBsQQestku7XFmAI6/XeJi1MIv4SR0OfvgYUT2OFblfuhcK3HKB4z3oYYt0H83T3pYYDfmZlJbMtkozJgXpsUk2ju4DiTNR1q0+UG1kajXCLwAG8noPeTJXHYs1GvuAyUch9ZyDW3TW3WqNfIEovchI95BPiJYPSvj7sTcszHMnMkn+bpvuN1ap4jC0aNYuDSCWZGsQQmy28EEG5yI5TS/s60M1ep/5NQfdIexf8Tc+4fGdQLWFzkBvMWojdE6Iw2BpHyYCLvd2N2PVmPw909tG6eo1nKIW2rEi6kAgb7X7+M0bWTWDyz7/u1PYHP85HM8OQmZqFd6r1bXCLsjqznIDwHvEYOp6vr/UbmQv6R9WMl5jaOw3k6arxAz7zmffMmagTzxFEOpU7iJ6RA5XrxWrU2pKGZB2w2ySLsNkrmOFtoiQejNairhK5upOT8R61t46zp2ueghiaJtk4zB7swbcbZ94JnDNN4RgWVhZlyI+h4g7wZMHVkIIuMweMvAmgfZxrASxwtU3IuaZPIb1+ftnQgJlVAJpmM05iKdaodvzXI2Cq7NgcuF91je83YCaprjou166jskAVOlsg/dawPcOssGz6r6z08Yuz5tZd6+kOY5ycvPnuviqmHqrVpEqyG4I/m6du1T06uNwyVl84izryYed/OsWDacHXGyBxG+eWkKoIAG+YYlDIKXmra4ayeT+4pEbQzdt4B+Z5DxktrHpQYag9TiB2e8mw95A8ZxTSelDckm5JJJ5k7zLIjcdWsa74pe2zXDFrsSCAMjb1tmP/AJ1Sasz1KrNSLFhTAscyTYtvtnwmTqBoxkpGs4s1QDZB3hN49pz8BNmxmLWkhdzYD2k8AOpi0e+GoKihEUKqiwUCwAHACQWvekPJYWwyNVgnhZmb3IR4zXNKabeqx2mKrwRSQB3kbzNlq6FXG4KglcuCAjhge0DskAm++6sb35xg5PS8ria60aILOx8AOJJ4ATvGpOgFooiDNaebN6dQjM+H0kZq9q1Rwg2cOn3j5F2N2bvPBRvsMpvuDwwpoFHDeeZ4mXo94iJQiIgJo2vGqCVh5ReyQPOA83jZhxS/s4TeZQiBwHRmp2Jp42jU2V2EcMagcWsN42T2rkZWt4zpAEk9KaL8mSy+Z/b+0jwJmqoBKlLixzB3iXASzEYhKa7TsqLzYgD3yDRtZtSWN2ww2l/0iQGHqE5EdCe7lMz7L9G4jDCt5RGpqWUqGte9u0bcpuGHqq42kYMOYII909gJdEowBAYbj7jxEstLdHNcMniIxT7KMeQ/Ye+QaP8AaFRq16JFFS5V1OyCLlRcG1+NyD4TUtWNRnaoK2LGyoN1pXBJ5bdtw6TogmNpHSCUV2mzJ81RvJ+nWXRnKJoWu2mb1TTB7NLL/eRmfAG3iZM6M1gqVK6oypstcWF7jIkZ8d3KanpPVDGV8TVUKFRqjt5Usuzsu5YGwNybHdaIjF1YwrYzEhBfYXtVDwCg7r8zunYlsByA+AkTq3oKng6Ip08zvZj5zHmfpNl0TgfKNtMOwv8AyI+QjozdCYKw8ow7TDsjkv1MlYiaCIiAiIgIiIFCJB6R0Vs3ZBlxXl3dJOxA1ACQWueGLYcOM/JsGPq2IJ8L38DN6x+iw12SwblwP0MhqtPerC3AqeR+ImeK5HT0vUw1TbpnvX8LDkR850rV/TVPF0RUp9zLxU8jNC1v0AaBNhekfMb0b/gb5Hj3yA1Q0u+DxqXJ8lUISoOGeQPeDLfUd1wbWdf5vl+mzamepH1+U8aXnDvE99MLekehB+XzmVa9UqBVLMbAAknoN85vprTRd2cnf5o9FeA7+J6zbNd8QUwVQjcSgY8lLi/hw8ZzrQ+iK2OrWQEUwe3UO4DiBzbpLEbhqBhjUdq581bqvVjvPgMvGb4JiaOwSUaS06Ysqiw+ZPU75NaM0YalibhOfE93TrHVNG4E1TyQbz8hNlRAAABYDICKdMKAALAbhLpZEIiJQiIgIiICIiAiIgJ44nDK4swvy5juPCe0QNfx+gyVZbLVRhYowFyOWeR900XF/Z1QaqrB6lMBgfJm3A3sC2dvbOtS2pTDCzAEciAZMGv0KBBBOVpkvmCDuMzW0ZT4Ar6rMB7L2ln/AKtfTqfqH0kwa3idFnMWVlPO27qDlLMLgD5tNRlwUCw7yMhNpXRdPiC3rEsPYcpmKoAsAAOQjBD6P0GFsatmPojzR9ZMiImgiIgIiICIiAiIgIiICIiAiIgIiICIiAiIgIiICIiAiIgIiIH/2Q=="/>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dirty="0">
              <a:solidFill>
                <a:srgbClr val="FFFFFF"/>
              </a:solidFill>
              <a:ea typeface="ＭＳ Ｐゴシック" pitchFamily="34" charset="-128"/>
            </a:endParaRPr>
          </a:p>
        </p:txBody>
      </p:sp>
      <p:pic>
        <p:nvPicPr>
          <p:cNvPr id="1031"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34619" y="571351"/>
            <a:ext cx="1128381" cy="11604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9" name="Picture 15" descr="http://38.media.tumblr.com/35cfc567ab5232c0e56205e9c6daefc9/tumblr_ntbq7yG9Tf1tlfm47o1_250.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17246" y="613641"/>
            <a:ext cx="1144580" cy="1170475"/>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p:cNvCxnSpPr/>
          <p:nvPr/>
        </p:nvCxnSpPr>
        <p:spPr>
          <a:xfrm>
            <a:off x="1143000" y="1066800"/>
            <a:ext cx="0" cy="4495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307975" y="1409700"/>
            <a:ext cx="1825625"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307975" y="995067"/>
            <a:ext cx="758825" cy="369332"/>
          </a:xfrm>
          <a:prstGeom prst="rect">
            <a:avLst/>
          </a:prstGeom>
          <a:noFill/>
        </p:spPr>
        <p:txBody>
          <a:bodyPr wrap="square" rtlCol="0">
            <a:spAutoFit/>
          </a:bodyPr>
          <a:lstStyle/>
          <a:p>
            <a:pPr algn="ctr" eaLnBrk="0" fontAlgn="base" hangingPunct="0">
              <a:spcBef>
                <a:spcPct val="0"/>
              </a:spcBef>
              <a:spcAft>
                <a:spcPct val="0"/>
              </a:spcAft>
            </a:pPr>
            <a:r>
              <a:rPr lang="en-US" dirty="0">
                <a:solidFill>
                  <a:srgbClr val="FFFFFF"/>
                </a:solidFill>
                <a:ea typeface="ＭＳ Ｐゴシック" pitchFamily="34" charset="-128"/>
              </a:rPr>
              <a:t>Trial</a:t>
            </a:r>
          </a:p>
        </p:txBody>
      </p:sp>
      <mc:AlternateContent xmlns:mc="http://schemas.openxmlformats.org/markup-compatibility/2006" xmlns:a14="http://schemas.microsoft.com/office/drawing/2010/main">
        <mc:Choice Requires="a14">
          <p:sp>
            <p:nvSpPr>
              <p:cNvPr id="12" name="TextBox 11"/>
              <p:cNvSpPr txBox="1"/>
              <p:nvPr/>
            </p:nvSpPr>
            <p:spPr>
              <a:xfrm>
                <a:off x="460375" y="1600200"/>
                <a:ext cx="454025" cy="369332"/>
              </a:xfrm>
              <a:prstGeom prst="rect">
                <a:avLst/>
              </a:prstGeom>
              <a:noFill/>
            </p:spPr>
            <p:txBody>
              <a:bodyPr wrap="square" rtlCol="0">
                <a:spAutoFit/>
              </a:bodyPr>
              <a:lstStyle/>
              <a:p>
                <a:pPr algn="ctr"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sSub>
                        <m:sSubPr>
                          <m:ctrlPr>
                            <a:rPr lang="en-US" i="1">
                              <a:solidFill>
                                <a:srgbClr val="FFFFFF"/>
                              </a:solidFill>
                              <a:latin typeface="Cambria Math" panose="02040503050406030204" pitchFamily="18" charset="0"/>
                            </a:rPr>
                          </m:ctrlPr>
                        </m:sSubPr>
                        <m:e>
                          <m:acc>
                            <m:accPr>
                              <m:chr m:val="̅"/>
                              <m:ctrlPr>
                                <a:rPr lang="en-US" i="1">
                                  <a:solidFill>
                                    <a:srgbClr val="FFFFFF"/>
                                  </a:solidFill>
                                  <a:latin typeface="Cambria Math" panose="02040503050406030204" pitchFamily="18" charset="0"/>
                                </a:rPr>
                              </m:ctrlPr>
                            </m:accPr>
                            <m:e>
                              <m:r>
                                <a:rPr lang="en-US" i="1">
                                  <a:solidFill>
                                    <a:srgbClr val="FFFFFF"/>
                                  </a:solidFill>
                                  <a:latin typeface="Cambria Math"/>
                                </a:rPr>
                                <m:t>𝑋</m:t>
                              </m:r>
                            </m:e>
                          </m:acc>
                        </m:e>
                        <m:sub>
                          <m:r>
                            <a:rPr lang="en-US" i="1">
                              <a:solidFill>
                                <a:srgbClr val="FFFFFF"/>
                              </a:solidFill>
                              <a:latin typeface="Cambria Math"/>
                            </a:rPr>
                            <m:t>1</m:t>
                          </m:r>
                        </m:sub>
                      </m:sSub>
                    </m:oMath>
                  </m:oMathPara>
                </a14:m>
                <a:endParaRPr lang="en-US" dirty="0">
                  <a:solidFill>
                    <a:srgbClr val="FFFFFF"/>
                  </a:solidFill>
                  <a:ea typeface="ＭＳ Ｐゴシック" pitchFamily="34" charset="-128"/>
                </a:endParaRPr>
              </a:p>
            </p:txBody>
          </p:sp>
        </mc:Choice>
        <mc:Fallback xmlns="">
          <p:sp>
            <p:nvSpPr>
              <p:cNvPr id="12" name="TextBox 11"/>
              <p:cNvSpPr txBox="1">
                <a:spLocks noRot="1" noChangeAspect="1" noMove="1" noResize="1" noEditPoints="1" noAdjustHandles="1" noChangeArrowheads="1" noChangeShapeType="1" noTextEdit="1"/>
              </p:cNvSpPr>
              <p:nvPr/>
            </p:nvSpPr>
            <p:spPr>
              <a:xfrm>
                <a:off x="460375" y="1600200"/>
                <a:ext cx="454025" cy="369332"/>
              </a:xfrm>
              <a:prstGeom prst="rect">
                <a:avLst/>
              </a:prstGeom>
              <a:blipFill rotWithShape="1">
                <a:blip r:embed="rId4"/>
                <a:stretch>
                  <a:fillRect l="-2703" b="-1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p:cNvSpPr txBox="1"/>
              <p:nvPr/>
            </p:nvSpPr>
            <p:spPr>
              <a:xfrm>
                <a:off x="460375" y="2068286"/>
                <a:ext cx="454025" cy="369332"/>
              </a:xfrm>
              <a:prstGeom prst="rect">
                <a:avLst/>
              </a:prstGeom>
              <a:noFill/>
            </p:spPr>
            <p:txBody>
              <a:bodyPr wrap="square" rtlCol="0">
                <a:spAutoFit/>
              </a:bodyPr>
              <a:lstStyle/>
              <a:p>
                <a:pPr algn="ctr"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sSub>
                        <m:sSubPr>
                          <m:ctrlPr>
                            <a:rPr lang="en-US" i="1" smtClean="0">
                              <a:solidFill>
                                <a:srgbClr val="FFFFFF"/>
                              </a:solidFill>
                              <a:latin typeface="Cambria Math" panose="02040503050406030204" pitchFamily="18" charset="0"/>
                            </a:rPr>
                          </m:ctrlPr>
                        </m:sSubPr>
                        <m:e>
                          <m:acc>
                            <m:accPr>
                              <m:chr m:val="̅"/>
                              <m:ctrlPr>
                                <a:rPr lang="en-US" i="1">
                                  <a:solidFill>
                                    <a:srgbClr val="FFFFFF"/>
                                  </a:solidFill>
                                  <a:latin typeface="Cambria Math" panose="02040503050406030204" pitchFamily="18" charset="0"/>
                                </a:rPr>
                              </m:ctrlPr>
                            </m:accPr>
                            <m:e>
                              <m:r>
                                <a:rPr lang="en-US" i="1">
                                  <a:solidFill>
                                    <a:srgbClr val="FFFFFF"/>
                                  </a:solidFill>
                                  <a:latin typeface="Cambria Math"/>
                                </a:rPr>
                                <m:t>𝑋</m:t>
                              </m:r>
                            </m:e>
                          </m:acc>
                        </m:e>
                        <m:sub>
                          <m:r>
                            <a:rPr lang="en-US" i="1" smtClean="0">
                              <a:solidFill>
                                <a:srgbClr val="FFFFFF"/>
                              </a:solidFill>
                              <a:latin typeface="Cambria Math"/>
                            </a:rPr>
                            <m:t>2</m:t>
                          </m:r>
                        </m:sub>
                      </m:sSub>
                    </m:oMath>
                  </m:oMathPara>
                </a14:m>
                <a:endParaRPr lang="en-US" dirty="0">
                  <a:solidFill>
                    <a:srgbClr val="FFFFFF"/>
                  </a:solidFill>
                  <a:ea typeface="ＭＳ Ｐゴシック" pitchFamily="34" charset="-128"/>
                </a:endParaRPr>
              </a:p>
            </p:txBody>
          </p:sp>
        </mc:Choice>
        <mc:Fallback xmlns="">
          <p:sp>
            <p:nvSpPr>
              <p:cNvPr id="19" name="TextBox 18"/>
              <p:cNvSpPr txBox="1">
                <a:spLocks noRot="1" noChangeAspect="1" noMove="1" noResize="1" noEditPoints="1" noAdjustHandles="1" noChangeArrowheads="1" noChangeShapeType="1" noTextEdit="1"/>
              </p:cNvSpPr>
              <p:nvPr/>
            </p:nvSpPr>
            <p:spPr>
              <a:xfrm>
                <a:off x="460375" y="2068286"/>
                <a:ext cx="454025" cy="369332"/>
              </a:xfrm>
              <a:prstGeom prst="rect">
                <a:avLst/>
              </a:prstGeom>
              <a:blipFill rotWithShape="1">
                <a:blip r:embed="rId5"/>
                <a:stretch>
                  <a:fillRect l="-4054" b="-16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p:cNvSpPr txBox="1"/>
              <p:nvPr/>
            </p:nvSpPr>
            <p:spPr>
              <a:xfrm>
                <a:off x="460374" y="2590018"/>
                <a:ext cx="454025" cy="369332"/>
              </a:xfrm>
              <a:prstGeom prst="rect">
                <a:avLst/>
              </a:prstGeom>
              <a:noFill/>
            </p:spPr>
            <p:txBody>
              <a:bodyPr wrap="square" rtlCol="0">
                <a:spAutoFit/>
              </a:bodyPr>
              <a:lstStyle/>
              <a:p>
                <a:pPr algn="ctr"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sSub>
                        <m:sSubPr>
                          <m:ctrlPr>
                            <a:rPr lang="en-US" i="1" smtClean="0">
                              <a:solidFill>
                                <a:srgbClr val="FFFFFF"/>
                              </a:solidFill>
                              <a:latin typeface="Cambria Math" panose="02040503050406030204" pitchFamily="18" charset="0"/>
                            </a:rPr>
                          </m:ctrlPr>
                        </m:sSubPr>
                        <m:e>
                          <m:acc>
                            <m:accPr>
                              <m:chr m:val="̅"/>
                              <m:ctrlPr>
                                <a:rPr lang="en-US" i="1">
                                  <a:solidFill>
                                    <a:srgbClr val="FFFFFF"/>
                                  </a:solidFill>
                                  <a:latin typeface="Cambria Math" panose="02040503050406030204" pitchFamily="18" charset="0"/>
                                </a:rPr>
                              </m:ctrlPr>
                            </m:accPr>
                            <m:e>
                              <m:r>
                                <a:rPr lang="en-US" i="1">
                                  <a:solidFill>
                                    <a:srgbClr val="FFFFFF"/>
                                  </a:solidFill>
                                  <a:latin typeface="Cambria Math"/>
                                </a:rPr>
                                <m:t>𝑋</m:t>
                              </m:r>
                            </m:e>
                          </m:acc>
                        </m:e>
                        <m:sub>
                          <m:r>
                            <a:rPr lang="en-US" i="1" smtClean="0">
                              <a:solidFill>
                                <a:srgbClr val="FFFFFF"/>
                              </a:solidFill>
                              <a:latin typeface="Cambria Math"/>
                            </a:rPr>
                            <m:t>3</m:t>
                          </m:r>
                        </m:sub>
                      </m:sSub>
                    </m:oMath>
                  </m:oMathPara>
                </a14:m>
                <a:endParaRPr lang="en-US" dirty="0">
                  <a:solidFill>
                    <a:srgbClr val="FFFFFF"/>
                  </a:solidFill>
                  <a:ea typeface="ＭＳ Ｐゴシック" pitchFamily="34" charset="-128"/>
                </a:endParaRPr>
              </a:p>
            </p:txBody>
          </p:sp>
        </mc:Choice>
        <mc:Fallback xmlns="">
          <p:sp>
            <p:nvSpPr>
              <p:cNvPr id="20" name="TextBox 19"/>
              <p:cNvSpPr txBox="1">
                <a:spLocks noRot="1" noChangeAspect="1" noMove="1" noResize="1" noEditPoints="1" noAdjustHandles="1" noChangeArrowheads="1" noChangeShapeType="1" noTextEdit="1"/>
              </p:cNvSpPr>
              <p:nvPr/>
            </p:nvSpPr>
            <p:spPr>
              <a:xfrm>
                <a:off x="460374" y="2590018"/>
                <a:ext cx="454025" cy="369332"/>
              </a:xfrm>
              <a:prstGeom prst="rect">
                <a:avLst/>
              </a:prstGeom>
              <a:blipFill rotWithShape="1">
                <a:blip r:embed="rId6"/>
                <a:stretch>
                  <a:fillRect l="-4054" b="-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p:cNvSpPr txBox="1"/>
              <p:nvPr/>
            </p:nvSpPr>
            <p:spPr>
              <a:xfrm>
                <a:off x="460374" y="3111750"/>
                <a:ext cx="454025" cy="369332"/>
              </a:xfrm>
              <a:prstGeom prst="rect">
                <a:avLst/>
              </a:prstGeom>
              <a:noFill/>
            </p:spPr>
            <p:txBody>
              <a:bodyPr wrap="square" rtlCol="0">
                <a:spAutoFit/>
              </a:bodyPr>
              <a:lstStyle/>
              <a:p>
                <a:pPr algn="ctr"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sSub>
                        <m:sSubPr>
                          <m:ctrlPr>
                            <a:rPr lang="en-US" i="1" smtClean="0">
                              <a:solidFill>
                                <a:srgbClr val="FFFFFF"/>
                              </a:solidFill>
                              <a:latin typeface="Cambria Math" panose="02040503050406030204" pitchFamily="18" charset="0"/>
                            </a:rPr>
                          </m:ctrlPr>
                        </m:sSubPr>
                        <m:e>
                          <m:acc>
                            <m:accPr>
                              <m:chr m:val="̅"/>
                              <m:ctrlPr>
                                <a:rPr lang="en-US" i="1">
                                  <a:solidFill>
                                    <a:srgbClr val="FFFFFF"/>
                                  </a:solidFill>
                                  <a:latin typeface="Cambria Math" panose="02040503050406030204" pitchFamily="18" charset="0"/>
                                </a:rPr>
                              </m:ctrlPr>
                            </m:accPr>
                            <m:e>
                              <m:r>
                                <a:rPr lang="en-US" i="1">
                                  <a:solidFill>
                                    <a:srgbClr val="FFFFFF"/>
                                  </a:solidFill>
                                  <a:latin typeface="Cambria Math"/>
                                </a:rPr>
                                <m:t>𝑋</m:t>
                              </m:r>
                            </m:e>
                          </m:acc>
                        </m:e>
                        <m:sub>
                          <m:r>
                            <a:rPr lang="en-US" i="1" smtClean="0">
                              <a:solidFill>
                                <a:srgbClr val="FFFFFF"/>
                              </a:solidFill>
                              <a:latin typeface="Cambria Math"/>
                            </a:rPr>
                            <m:t>4</m:t>
                          </m:r>
                        </m:sub>
                      </m:sSub>
                    </m:oMath>
                  </m:oMathPara>
                </a14:m>
                <a:endParaRPr lang="en-US" dirty="0">
                  <a:solidFill>
                    <a:srgbClr val="FFFFFF"/>
                  </a:solidFill>
                  <a:ea typeface="ＭＳ Ｐゴシック" pitchFamily="34" charset="-128"/>
                </a:endParaRPr>
              </a:p>
            </p:txBody>
          </p:sp>
        </mc:Choice>
        <mc:Fallback xmlns="">
          <p:sp>
            <p:nvSpPr>
              <p:cNvPr id="21" name="TextBox 20"/>
              <p:cNvSpPr txBox="1">
                <a:spLocks noRot="1" noChangeAspect="1" noMove="1" noResize="1" noEditPoints="1" noAdjustHandles="1" noChangeArrowheads="1" noChangeShapeType="1" noTextEdit="1"/>
              </p:cNvSpPr>
              <p:nvPr/>
            </p:nvSpPr>
            <p:spPr>
              <a:xfrm>
                <a:off x="460374" y="3111750"/>
                <a:ext cx="454025" cy="369332"/>
              </a:xfrm>
              <a:prstGeom prst="rect">
                <a:avLst/>
              </a:prstGeom>
              <a:blipFill rotWithShape="1">
                <a:blip r:embed="rId7"/>
                <a:stretch>
                  <a:fillRect l="-4054" b="-16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p:cNvSpPr txBox="1"/>
              <p:nvPr/>
            </p:nvSpPr>
            <p:spPr>
              <a:xfrm>
                <a:off x="460373" y="3657600"/>
                <a:ext cx="454025" cy="369332"/>
              </a:xfrm>
              <a:prstGeom prst="rect">
                <a:avLst/>
              </a:prstGeom>
              <a:noFill/>
            </p:spPr>
            <p:txBody>
              <a:bodyPr wrap="square" rtlCol="0">
                <a:spAutoFit/>
              </a:bodyPr>
              <a:lstStyle/>
              <a:p>
                <a:pPr algn="ctr"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sSub>
                        <m:sSubPr>
                          <m:ctrlPr>
                            <a:rPr lang="en-US" i="1" smtClean="0">
                              <a:solidFill>
                                <a:srgbClr val="FFFFFF"/>
                              </a:solidFill>
                              <a:latin typeface="Cambria Math" panose="02040503050406030204" pitchFamily="18" charset="0"/>
                            </a:rPr>
                          </m:ctrlPr>
                        </m:sSubPr>
                        <m:e>
                          <m:acc>
                            <m:accPr>
                              <m:chr m:val="̅"/>
                              <m:ctrlPr>
                                <a:rPr lang="en-US" i="1">
                                  <a:solidFill>
                                    <a:srgbClr val="FFFFFF"/>
                                  </a:solidFill>
                                  <a:latin typeface="Cambria Math" panose="02040503050406030204" pitchFamily="18" charset="0"/>
                                </a:rPr>
                              </m:ctrlPr>
                            </m:accPr>
                            <m:e>
                              <m:r>
                                <a:rPr lang="en-US" i="1">
                                  <a:solidFill>
                                    <a:srgbClr val="FFFFFF"/>
                                  </a:solidFill>
                                  <a:latin typeface="Cambria Math"/>
                                </a:rPr>
                                <m:t>𝑋</m:t>
                              </m:r>
                            </m:e>
                          </m:acc>
                        </m:e>
                        <m:sub>
                          <m:r>
                            <a:rPr lang="en-US" i="1" smtClean="0">
                              <a:solidFill>
                                <a:srgbClr val="FFFFFF"/>
                              </a:solidFill>
                              <a:latin typeface="Cambria Math"/>
                            </a:rPr>
                            <m:t>5</m:t>
                          </m:r>
                        </m:sub>
                      </m:sSub>
                    </m:oMath>
                  </m:oMathPara>
                </a14:m>
                <a:endParaRPr lang="en-US" dirty="0">
                  <a:solidFill>
                    <a:srgbClr val="FFFFFF"/>
                  </a:solidFill>
                  <a:ea typeface="ＭＳ Ｐゴシック" pitchFamily="34" charset="-128"/>
                </a:endParaRPr>
              </a:p>
            </p:txBody>
          </p:sp>
        </mc:Choice>
        <mc:Fallback xmlns="">
          <p:sp>
            <p:nvSpPr>
              <p:cNvPr id="22" name="TextBox 21"/>
              <p:cNvSpPr txBox="1">
                <a:spLocks noRot="1" noChangeAspect="1" noMove="1" noResize="1" noEditPoints="1" noAdjustHandles="1" noChangeArrowheads="1" noChangeShapeType="1" noTextEdit="1"/>
              </p:cNvSpPr>
              <p:nvPr/>
            </p:nvSpPr>
            <p:spPr>
              <a:xfrm>
                <a:off x="460373" y="3657600"/>
                <a:ext cx="454025" cy="369332"/>
              </a:xfrm>
              <a:prstGeom prst="rect">
                <a:avLst/>
              </a:prstGeom>
              <a:blipFill rotWithShape="1">
                <a:blip r:embed="rId8"/>
                <a:stretch>
                  <a:fillRect l="-4054" b="-1639"/>
                </a:stretch>
              </a:blipFill>
            </p:spPr>
            <p:txBody>
              <a:bodyPr/>
              <a:lstStyle/>
              <a:p>
                <a:r>
                  <a:rPr lang="en-US">
                    <a:noFill/>
                  </a:rPr>
                  <a:t> </a:t>
                </a:r>
              </a:p>
            </p:txBody>
          </p:sp>
        </mc:Fallback>
      </mc:AlternateContent>
      <p:sp>
        <p:nvSpPr>
          <p:cNvPr id="23" name="TextBox 22"/>
          <p:cNvSpPr txBox="1"/>
          <p:nvPr/>
        </p:nvSpPr>
        <p:spPr>
          <a:xfrm>
            <a:off x="460375" y="4114800"/>
            <a:ext cx="454025" cy="369332"/>
          </a:xfrm>
          <a:prstGeom prst="rect">
            <a:avLst/>
          </a:prstGeom>
          <a:noFill/>
        </p:spPr>
        <p:txBody>
          <a:bodyPr wrap="square" rtlCol="0">
            <a:spAutoFit/>
          </a:bodyPr>
          <a:lstStyle/>
          <a:p>
            <a:pPr algn="ctr" eaLnBrk="0" fontAlgn="base" hangingPunct="0">
              <a:spcBef>
                <a:spcPct val="0"/>
              </a:spcBef>
              <a:spcAft>
                <a:spcPct val="0"/>
              </a:spcAft>
            </a:pPr>
            <a:r>
              <a:rPr lang="en-US" dirty="0">
                <a:solidFill>
                  <a:srgbClr val="FFFFFF"/>
                </a:solidFill>
                <a:ea typeface="ＭＳ Ｐゴシック" pitchFamily="34" charset="-128"/>
              </a:rPr>
              <a:t>…</a:t>
            </a:r>
          </a:p>
        </p:txBody>
      </p:sp>
      <mc:AlternateContent xmlns:mc="http://schemas.openxmlformats.org/markup-compatibility/2006" xmlns:a14="http://schemas.microsoft.com/office/drawing/2010/main">
        <mc:Choice Requires="a14">
          <p:sp>
            <p:nvSpPr>
              <p:cNvPr id="24" name="TextBox 23"/>
              <p:cNvSpPr txBox="1"/>
              <p:nvPr/>
            </p:nvSpPr>
            <p:spPr>
              <a:xfrm>
                <a:off x="155580" y="4560221"/>
                <a:ext cx="835022" cy="369332"/>
              </a:xfrm>
              <a:prstGeom prst="rect">
                <a:avLst/>
              </a:prstGeom>
              <a:noFill/>
            </p:spPr>
            <p:txBody>
              <a:bodyPr wrap="square" rtlCol="0">
                <a:spAutoFit/>
              </a:bodyPr>
              <a:lstStyle/>
              <a:p>
                <a:pPr algn="ctr"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sSub>
                        <m:sSubPr>
                          <m:ctrlPr>
                            <a:rPr lang="en-US" i="1" smtClean="0">
                              <a:solidFill>
                                <a:srgbClr val="FFFFFF"/>
                              </a:solidFill>
                              <a:latin typeface="Cambria Math" panose="02040503050406030204" pitchFamily="18" charset="0"/>
                            </a:rPr>
                          </m:ctrlPr>
                        </m:sSubPr>
                        <m:e>
                          <m:acc>
                            <m:accPr>
                              <m:chr m:val="̅"/>
                              <m:ctrlPr>
                                <a:rPr lang="en-US" i="1">
                                  <a:solidFill>
                                    <a:srgbClr val="FFFFFF"/>
                                  </a:solidFill>
                                  <a:latin typeface="Cambria Math" panose="02040503050406030204" pitchFamily="18" charset="0"/>
                                </a:rPr>
                              </m:ctrlPr>
                            </m:accPr>
                            <m:e>
                              <m:r>
                                <a:rPr lang="en-US" i="1">
                                  <a:solidFill>
                                    <a:srgbClr val="FFFFFF"/>
                                  </a:solidFill>
                                  <a:latin typeface="Cambria Math"/>
                                </a:rPr>
                                <m:t>𝑋</m:t>
                              </m:r>
                            </m:e>
                          </m:acc>
                        </m:e>
                        <m:sub>
                          <m:r>
                            <a:rPr lang="en-US" i="1" smtClean="0">
                              <a:solidFill>
                                <a:srgbClr val="FFFFFF"/>
                              </a:solidFill>
                              <a:latin typeface="Cambria Math"/>
                            </a:rPr>
                            <m:t>5999</m:t>
                          </m:r>
                        </m:sub>
                      </m:sSub>
                    </m:oMath>
                  </m:oMathPara>
                </a14:m>
                <a:endParaRPr lang="en-US" dirty="0">
                  <a:solidFill>
                    <a:srgbClr val="FFFFFF"/>
                  </a:solidFill>
                  <a:ea typeface="ＭＳ Ｐゴシック" pitchFamily="34" charset="-128"/>
                </a:endParaRPr>
              </a:p>
            </p:txBody>
          </p:sp>
        </mc:Choice>
        <mc:Fallback xmlns="">
          <p:sp>
            <p:nvSpPr>
              <p:cNvPr id="24" name="TextBox 23"/>
              <p:cNvSpPr txBox="1">
                <a:spLocks noRot="1" noChangeAspect="1" noMove="1" noResize="1" noEditPoints="1" noAdjustHandles="1" noChangeArrowheads="1" noChangeShapeType="1" noTextEdit="1"/>
              </p:cNvSpPr>
              <p:nvPr/>
            </p:nvSpPr>
            <p:spPr>
              <a:xfrm>
                <a:off x="155580" y="4560221"/>
                <a:ext cx="835022" cy="369332"/>
              </a:xfrm>
              <a:prstGeom prst="rect">
                <a:avLst/>
              </a:prstGeom>
              <a:blipFill rotWithShape="1">
                <a:blip r:embed="rId9"/>
                <a:stretch>
                  <a:fillRect b="-16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p:cNvSpPr txBox="1"/>
              <p:nvPr/>
            </p:nvSpPr>
            <p:spPr>
              <a:xfrm>
                <a:off x="269876" y="5128219"/>
                <a:ext cx="682626" cy="369332"/>
              </a:xfrm>
              <a:prstGeom prst="rect">
                <a:avLst/>
              </a:prstGeom>
              <a:noFill/>
            </p:spPr>
            <p:txBody>
              <a:bodyPr wrap="square" rtlCol="0">
                <a:spAutoFit/>
              </a:bodyPr>
              <a:lstStyle/>
              <a:p>
                <a:pPr algn="ctr"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sSub>
                        <m:sSubPr>
                          <m:ctrlPr>
                            <a:rPr lang="en-US" i="1" smtClean="0">
                              <a:solidFill>
                                <a:srgbClr val="FFFFFF"/>
                              </a:solidFill>
                              <a:latin typeface="Cambria Math" panose="02040503050406030204" pitchFamily="18" charset="0"/>
                            </a:rPr>
                          </m:ctrlPr>
                        </m:sSubPr>
                        <m:e>
                          <m:acc>
                            <m:accPr>
                              <m:chr m:val="̅"/>
                              <m:ctrlPr>
                                <a:rPr lang="en-US" i="1">
                                  <a:solidFill>
                                    <a:srgbClr val="FFFFFF"/>
                                  </a:solidFill>
                                  <a:latin typeface="Cambria Math" panose="02040503050406030204" pitchFamily="18" charset="0"/>
                                </a:rPr>
                              </m:ctrlPr>
                            </m:accPr>
                            <m:e>
                              <m:r>
                                <a:rPr lang="en-US" i="1">
                                  <a:solidFill>
                                    <a:srgbClr val="FFFFFF"/>
                                  </a:solidFill>
                                  <a:latin typeface="Cambria Math"/>
                                </a:rPr>
                                <m:t>𝑋</m:t>
                              </m:r>
                            </m:e>
                          </m:acc>
                        </m:e>
                        <m:sub>
                          <m:r>
                            <a:rPr lang="en-US" i="1" smtClean="0">
                              <a:solidFill>
                                <a:srgbClr val="FFFFFF"/>
                              </a:solidFill>
                              <a:latin typeface="Cambria Math"/>
                            </a:rPr>
                            <m:t>6000</m:t>
                          </m:r>
                        </m:sub>
                      </m:sSub>
                    </m:oMath>
                  </m:oMathPara>
                </a14:m>
                <a:endParaRPr lang="en-US" dirty="0">
                  <a:solidFill>
                    <a:srgbClr val="FFFFFF"/>
                  </a:solidFill>
                  <a:ea typeface="ＭＳ Ｐゴシック" pitchFamily="34" charset="-128"/>
                </a:endParaRPr>
              </a:p>
            </p:txBody>
          </p:sp>
        </mc:Choice>
        <mc:Fallback xmlns="">
          <p:sp>
            <p:nvSpPr>
              <p:cNvPr id="25" name="TextBox 24"/>
              <p:cNvSpPr txBox="1">
                <a:spLocks noRot="1" noChangeAspect="1" noMove="1" noResize="1" noEditPoints="1" noAdjustHandles="1" noChangeArrowheads="1" noChangeShapeType="1" noTextEdit="1"/>
              </p:cNvSpPr>
              <p:nvPr/>
            </p:nvSpPr>
            <p:spPr>
              <a:xfrm>
                <a:off x="269876" y="5128219"/>
                <a:ext cx="682626" cy="369332"/>
              </a:xfrm>
              <a:prstGeom prst="rect">
                <a:avLst/>
              </a:prstGeom>
              <a:blipFill rotWithShape="1">
                <a:blip r:embed="rId10"/>
                <a:stretch>
                  <a:fillRect l="-6250" b="-1639"/>
                </a:stretch>
              </a:blipFill>
            </p:spPr>
            <p:txBody>
              <a:bodyPr/>
              <a:lstStyle/>
              <a:p>
                <a:r>
                  <a:rPr lang="en-US">
                    <a:noFill/>
                  </a:rPr>
                  <a:t> </a:t>
                </a:r>
              </a:p>
            </p:txBody>
          </p:sp>
        </mc:Fallback>
      </mc:AlternateContent>
      <p:sp>
        <p:nvSpPr>
          <p:cNvPr id="27" name="TextBox 26"/>
          <p:cNvSpPr txBox="1"/>
          <p:nvPr/>
        </p:nvSpPr>
        <p:spPr>
          <a:xfrm>
            <a:off x="1216024" y="2068286"/>
            <a:ext cx="530222" cy="369332"/>
          </a:xfrm>
          <a:prstGeom prst="rect">
            <a:avLst/>
          </a:prstGeom>
          <a:noFill/>
        </p:spPr>
        <p:txBody>
          <a:bodyPr wrap="square" rtlCol="0">
            <a:spAutoFit/>
          </a:bodyPr>
          <a:lstStyle/>
          <a:p>
            <a:pPr algn="ctr" eaLnBrk="0" fontAlgn="base" hangingPunct="0">
              <a:spcBef>
                <a:spcPct val="0"/>
              </a:spcBef>
              <a:spcAft>
                <a:spcPct val="0"/>
              </a:spcAft>
            </a:pPr>
            <a:r>
              <a:rPr lang="en-US" dirty="0">
                <a:solidFill>
                  <a:srgbClr val="FFFFFF"/>
                </a:solidFill>
                <a:ea typeface="ＭＳ Ｐゴシック" pitchFamily="34" charset="-128"/>
              </a:rPr>
              <a:t>3.1</a:t>
            </a:r>
          </a:p>
        </p:txBody>
      </p:sp>
      <p:sp>
        <p:nvSpPr>
          <p:cNvPr id="28" name="TextBox 27"/>
          <p:cNvSpPr txBox="1"/>
          <p:nvPr/>
        </p:nvSpPr>
        <p:spPr>
          <a:xfrm>
            <a:off x="1216024" y="2590018"/>
            <a:ext cx="530223" cy="369332"/>
          </a:xfrm>
          <a:prstGeom prst="rect">
            <a:avLst/>
          </a:prstGeom>
          <a:noFill/>
        </p:spPr>
        <p:txBody>
          <a:bodyPr wrap="square" rtlCol="0">
            <a:spAutoFit/>
          </a:bodyPr>
          <a:lstStyle/>
          <a:p>
            <a:pPr algn="ctr" eaLnBrk="0" fontAlgn="base" hangingPunct="0">
              <a:spcBef>
                <a:spcPct val="0"/>
              </a:spcBef>
              <a:spcAft>
                <a:spcPct val="0"/>
              </a:spcAft>
            </a:pPr>
            <a:r>
              <a:rPr lang="en-US" dirty="0">
                <a:solidFill>
                  <a:srgbClr val="FFFFFF"/>
                </a:solidFill>
                <a:ea typeface="ＭＳ Ｐゴシック" pitchFamily="34" charset="-128"/>
              </a:rPr>
              <a:t>2.9</a:t>
            </a:r>
          </a:p>
        </p:txBody>
      </p:sp>
      <p:sp>
        <p:nvSpPr>
          <p:cNvPr id="29" name="TextBox 28"/>
          <p:cNvSpPr txBox="1"/>
          <p:nvPr/>
        </p:nvSpPr>
        <p:spPr>
          <a:xfrm>
            <a:off x="1216024" y="3111750"/>
            <a:ext cx="568326" cy="369332"/>
          </a:xfrm>
          <a:prstGeom prst="rect">
            <a:avLst/>
          </a:prstGeom>
          <a:noFill/>
        </p:spPr>
        <p:txBody>
          <a:bodyPr wrap="square" rtlCol="0">
            <a:spAutoFit/>
          </a:bodyPr>
          <a:lstStyle/>
          <a:p>
            <a:pPr algn="ctr" eaLnBrk="0" fontAlgn="base" hangingPunct="0">
              <a:spcBef>
                <a:spcPct val="0"/>
              </a:spcBef>
              <a:spcAft>
                <a:spcPct val="0"/>
              </a:spcAft>
            </a:pPr>
            <a:r>
              <a:rPr lang="en-US" dirty="0">
                <a:solidFill>
                  <a:srgbClr val="FFFFFF"/>
                </a:solidFill>
                <a:ea typeface="ＭＳ Ｐゴシック" pitchFamily="34" charset="-128"/>
              </a:rPr>
              <a:t>4.3</a:t>
            </a:r>
          </a:p>
        </p:txBody>
      </p:sp>
      <p:sp>
        <p:nvSpPr>
          <p:cNvPr id="30" name="TextBox 29"/>
          <p:cNvSpPr txBox="1"/>
          <p:nvPr/>
        </p:nvSpPr>
        <p:spPr>
          <a:xfrm>
            <a:off x="1216024" y="3657600"/>
            <a:ext cx="568327" cy="369332"/>
          </a:xfrm>
          <a:prstGeom prst="rect">
            <a:avLst/>
          </a:prstGeom>
          <a:noFill/>
        </p:spPr>
        <p:txBody>
          <a:bodyPr wrap="square" rtlCol="0">
            <a:spAutoFit/>
          </a:bodyPr>
          <a:lstStyle/>
          <a:p>
            <a:pPr algn="ctr" eaLnBrk="0" fontAlgn="base" hangingPunct="0">
              <a:spcBef>
                <a:spcPct val="0"/>
              </a:spcBef>
              <a:spcAft>
                <a:spcPct val="0"/>
              </a:spcAft>
            </a:pPr>
            <a:r>
              <a:rPr lang="en-US" dirty="0">
                <a:solidFill>
                  <a:srgbClr val="FFFFFF"/>
                </a:solidFill>
                <a:ea typeface="ＭＳ Ｐゴシック" pitchFamily="34" charset="-128"/>
              </a:rPr>
              <a:t>3.1</a:t>
            </a:r>
          </a:p>
        </p:txBody>
      </p:sp>
      <p:sp>
        <p:nvSpPr>
          <p:cNvPr id="31" name="TextBox 30"/>
          <p:cNvSpPr txBox="1"/>
          <p:nvPr/>
        </p:nvSpPr>
        <p:spPr>
          <a:xfrm>
            <a:off x="1216024" y="4114800"/>
            <a:ext cx="454025" cy="369332"/>
          </a:xfrm>
          <a:prstGeom prst="rect">
            <a:avLst/>
          </a:prstGeom>
          <a:noFill/>
        </p:spPr>
        <p:txBody>
          <a:bodyPr wrap="square" rtlCol="0">
            <a:spAutoFit/>
          </a:bodyPr>
          <a:lstStyle/>
          <a:p>
            <a:pPr algn="ctr" eaLnBrk="0" fontAlgn="base" hangingPunct="0">
              <a:spcBef>
                <a:spcPct val="0"/>
              </a:spcBef>
              <a:spcAft>
                <a:spcPct val="0"/>
              </a:spcAft>
            </a:pPr>
            <a:r>
              <a:rPr lang="en-US" dirty="0">
                <a:solidFill>
                  <a:srgbClr val="FFFFFF"/>
                </a:solidFill>
                <a:ea typeface="ＭＳ Ｐゴシック" pitchFamily="34" charset="-128"/>
              </a:rPr>
              <a:t>…</a:t>
            </a:r>
          </a:p>
        </p:txBody>
      </p:sp>
      <p:sp>
        <p:nvSpPr>
          <p:cNvPr id="32" name="TextBox 31"/>
          <p:cNvSpPr txBox="1"/>
          <p:nvPr/>
        </p:nvSpPr>
        <p:spPr>
          <a:xfrm>
            <a:off x="1216024" y="4560221"/>
            <a:ext cx="606425" cy="369332"/>
          </a:xfrm>
          <a:prstGeom prst="rect">
            <a:avLst/>
          </a:prstGeom>
          <a:noFill/>
        </p:spPr>
        <p:txBody>
          <a:bodyPr wrap="square" rtlCol="0">
            <a:spAutoFit/>
          </a:bodyPr>
          <a:lstStyle/>
          <a:p>
            <a:pPr algn="ctr" eaLnBrk="0" fontAlgn="base" hangingPunct="0">
              <a:spcBef>
                <a:spcPct val="0"/>
              </a:spcBef>
              <a:spcAft>
                <a:spcPct val="0"/>
              </a:spcAft>
            </a:pPr>
            <a:r>
              <a:rPr lang="en-US" dirty="0">
                <a:solidFill>
                  <a:srgbClr val="FFFFFF"/>
                </a:solidFill>
                <a:ea typeface="ＭＳ Ｐゴシック" pitchFamily="34" charset="-128"/>
              </a:rPr>
              <a:t>4.2</a:t>
            </a:r>
          </a:p>
        </p:txBody>
      </p:sp>
      <p:sp>
        <p:nvSpPr>
          <p:cNvPr id="33" name="TextBox 32"/>
          <p:cNvSpPr txBox="1"/>
          <p:nvPr/>
        </p:nvSpPr>
        <p:spPr>
          <a:xfrm>
            <a:off x="1216024" y="5128219"/>
            <a:ext cx="682626" cy="369332"/>
          </a:xfrm>
          <a:prstGeom prst="rect">
            <a:avLst/>
          </a:prstGeom>
          <a:noFill/>
        </p:spPr>
        <p:txBody>
          <a:bodyPr wrap="square" rtlCol="0">
            <a:spAutoFit/>
          </a:bodyPr>
          <a:lstStyle/>
          <a:p>
            <a:pPr algn="ctr" eaLnBrk="0" fontAlgn="base" hangingPunct="0">
              <a:spcBef>
                <a:spcPct val="0"/>
              </a:spcBef>
              <a:spcAft>
                <a:spcPct val="0"/>
              </a:spcAft>
            </a:pPr>
            <a:r>
              <a:rPr lang="en-US" dirty="0">
                <a:solidFill>
                  <a:srgbClr val="FFFFFF"/>
                </a:solidFill>
                <a:ea typeface="ＭＳ Ｐゴシック" pitchFamily="34" charset="-128"/>
              </a:rPr>
              <a:t>3.7</a:t>
            </a:r>
          </a:p>
        </p:txBody>
      </p:sp>
      <p:pic>
        <p:nvPicPr>
          <p:cNvPr id="34" name="Picture 9" descr="http://www.iflg.uk.com/captcha/dice3.gif"/>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900819" y="635032"/>
            <a:ext cx="1128381" cy="1159017"/>
          </a:xfrm>
          <a:prstGeom prst="rect">
            <a:avLst/>
          </a:prstGeom>
          <a:noFill/>
          <a:extLst>
            <a:ext uri="{909E8E84-426E-40DD-AFC4-6F175D3DCCD1}">
              <a14:hiddenFill xmlns:a14="http://schemas.microsoft.com/office/drawing/2010/main">
                <a:solidFill>
                  <a:srgbClr val="FFFFFF"/>
                </a:solidFill>
              </a14:hiddenFill>
            </a:ext>
          </a:extLst>
        </p:spPr>
      </p:pic>
      <p:sp>
        <p:nvSpPr>
          <p:cNvPr id="35" name="TextBox 34"/>
          <p:cNvSpPr txBox="1"/>
          <p:nvPr/>
        </p:nvSpPr>
        <p:spPr>
          <a:xfrm>
            <a:off x="1216024" y="1600200"/>
            <a:ext cx="530222" cy="369332"/>
          </a:xfrm>
          <a:prstGeom prst="rect">
            <a:avLst/>
          </a:prstGeom>
          <a:noFill/>
        </p:spPr>
        <p:txBody>
          <a:bodyPr wrap="square" rtlCol="0">
            <a:spAutoFit/>
          </a:bodyPr>
          <a:lstStyle/>
          <a:p>
            <a:pPr algn="ctr" eaLnBrk="0" fontAlgn="base" hangingPunct="0">
              <a:spcBef>
                <a:spcPct val="0"/>
              </a:spcBef>
              <a:spcAft>
                <a:spcPct val="0"/>
              </a:spcAft>
            </a:pPr>
            <a:r>
              <a:rPr lang="en-US" dirty="0">
                <a:solidFill>
                  <a:srgbClr val="FFFFFF"/>
                </a:solidFill>
                <a:ea typeface="ＭＳ Ｐゴシック" pitchFamily="34" charset="-128"/>
              </a:rPr>
              <a:t>3.3</a:t>
            </a:r>
          </a:p>
        </p:txBody>
      </p:sp>
      <p:pic>
        <p:nvPicPr>
          <p:cNvPr id="36" name="Picture 15" descr="http://38.media.tumblr.com/35cfc567ab5232c0e56205e9c6daefc9/tumblr_ntbq7yG9Tf1tlfm47o1_250.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05419" y="658325"/>
            <a:ext cx="1144580" cy="1170475"/>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2" descr="http://www.iflg.uk.com/captcha/dice1.gif"/>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449218" y="590389"/>
            <a:ext cx="1129829" cy="1160504"/>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11" descr="http://www.workforcewellness.co.uk/captcha/dice4.gif"/>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220200" y="3582719"/>
            <a:ext cx="1112730" cy="1142941"/>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916858" y="1850214"/>
            <a:ext cx="1128381" cy="11604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2" name="Picture 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476554" y="1754736"/>
            <a:ext cx="1128381" cy="11604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3" name="Picture 13" descr="http://www.iflg.uk.com/captcha/dice5.gif"/>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152230" y="1773294"/>
            <a:ext cx="1136852" cy="1162573"/>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13" descr="http://www.iflg.uk.com/captcha/dice5.gif"/>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43030" y="1752600"/>
            <a:ext cx="1136852" cy="1162573"/>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2" descr="http://www.iflg.uk.com/captcha/dice1.gif"/>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590800" y="1775363"/>
            <a:ext cx="1129829" cy="1160504"/>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1" name="Chart 60"/>
          <p:cNvGraphicFramePr>
            <a:graphicFrameLocks/>
          </p:cNvGraphicFramePr>
          <p:nvPr/>
        </p:nvGraphicFramePr>
        <p:xfrm>
          <a:off x="2867016" y="3010651"/>
          <a:ext cx="5707280" cy="3586440"/>
        </p:xfrm>
        <a:graphic>
          <a:graphicData uri="http://schemas.openxmlformats.org/drawingml/2006/chart">
            <c:chart xmlns:c="http://schemas.openxmlformats.org/drawingml/2006/chart" xmlns:r="http://schemas.openxmlformats.org/officeDocument/2006/relationships" r:id="rId15"/>
          </a:graphicData>
        </a:graphic>
      </p:graphicFrame>
      <mc:AlternateContent xmlns:mc="http://schemas.openxmlformats.org/markup-compatibility/2006" xmlns:a14="http://schemas.microsoft.com/office/drawing/2010/main">
        <mc:Choice Requires="a14">
          <p:sp>
            <p:nvSpPr>
              <p:cNvPr id="3" name="Rectangle 2"/>
              <p:cNvSpPr/>
              <p:nvPr/>
            </p:nvSpPr>
            <p:spPr>
              <a:xfrm>
                <a:off x="1216951" y="1014212"/>
                <a:ext cx="1054071" cy="369332"/>
              </a:xfrm>
              <a:prstGeom prst="rect">
                <a:avLst/>
              </a:prstGeom>
            </p:spPr>
            <p:txBody>
              <a:bodyPr wrap="none">
                <a:spAutoFit/>
              </a:bodyPr>
              <a:lstStyle/>
              <a:p>
                <a:pPr algn="ctr" eaLnBrk="0" fontAlgn="base" hangingPunct="0">
                  <a:spcBef>
                    <a:spcPct val="0"/>
                  </a:spcBef>
                  <a:spcAft>
                    <a:spcPct val="0"/>
                  </a:spcAft>
                </a:pPr>
                <a:r>
                  <a:rPr lang="en-US" dirty="0">
                    <a:solidFill>
                      <a:srgbClr val="FFFFFF"/>
                    </a:solidFill>
                    <a:ea typeface="ＭＳ Ｐゴシック" pitchFamily="34" charset="-128"/>
                  </a:rPr>
                  <a:t>Value (</a:t>
                </a:r>
                <a14:m>
                  <m:oMath xmlns:m="http://schemas.openxmlformats.org/officeDocument/2006/math">
                    <m:acc>
                      <m:accPr>
                        <m:chr m:val="̅"/>
                        <m:ctrlPr>
                          <a:rPr lang="en-US" i="1">
                            <a:solidFill>
                              <a:srgbClr val="FFFFFF"/>
                            </a:solidFill>
                            <a:latin typeface="Cambria Math" panose="02040503050406030204" pitchFamily="18" charset="0"/>
                          </a:rPr>
                        </m:ctrlPr>
                      </m:accPr>
                      <m:e>
                        <m:r>
                          <a:rPr lang="en-US" i="1">
                            <a:solidFill>
                              <a:srgbClr val="FFFFFF"/>
                            </a:solidFill>
                            <a:latin typeface="Cambria Math"/>
                          </a:rPr>
                          <m:t>𝑥</m:t>
                        </m:r>
                      </m:e>
                    </m:acc>
                    <m:r>
                      <a:rPr lang="en-US" i="1">
                        <a:solidFill>
                          <a:srgbClr val="FFFFFF"/>
                        </a:solidFill>
                        <a:latin typeface="Cambria Math"/>
                      </a:rPr>
                      <m:t>)</m:t>
                    </m:r>
                  </m:oMath>
                </a14:m>
                <a:endParaRPr lang="en-US" dirty="0">
                  <a:solidFill>
                    <a:srgbClr val="FFFFFF"/>
                  </a:solidFill>
                  <a:ea typeface="ＭＳ Ｐゴシック" pitchFamily="34" charset="-128"/>
                </a:endParaRPr>
              </a:p>
            </p:txBody>
          </p:sp>
        </mc:Choice>
        <mc:Fallback xmlns="">
          <p:sp>
            <p:nvSpPr>
              <p:cNvPr id="3" name="Rectangle 2"/>
              <p:cNvSpPr>
                <a:spLocks noRot="1" noChangeAspect="1" noMove="1" noResize="1" noEditPoints="1" noAdjustHandles="1" noChangeArrowheads="1" noChangeShapeType="1" noTextEdit="1"/>
              </p:cNvSpPr>
              <p:nvPr/>
            </p:nvSpPr>
            <p:spPr>
              <a:xfrm>
                <a:off x="1216951" y="1014212"/>
                <a:ext cx="1054071" cy="369332"/>
              </a:xfrm>
              <a:prstGeom prst="rect">
                <a:avLst/>
              </a:prstGeom>
              <a:blipFill rotWithShape="1">
                <a:blip r:embed="rId16"/>
                <a:stretch>
                  <a:fillRect l="-8092" t="-8197" r="-18497" b="-24590"/>
                </a:stretch>
              </a:blipFill>
            </p:spPr>
            <p:txBody>
              <a:bodyPr/>
              <a:lstStyle/>
              <a:p>
                <a:r>
                  <a:rPr lang="en-US">
                    <a:noFill/>
                  </a:rPr>
                  <a:t> </a:t>
                </a:r>
              </a:p>
            </p:txBody>
          </p:sp>
        </mc:Fallback>
      </mc:AlternateContent>
    </p:spTree>
    <p:extLst>
      <p:ext uri="{BB962C8B-B14F-4D97-AF65-F5344CB8AC3E}">
        <p14:creationId xmlns:p14="http://schemas.microsoft.com/office/powerpoint/2010/main" val="2793912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1031"/>
                                        </p:tgtEl>
                                        <p:attrNameLst>
                                          <p:attrName>style.visibility</p:attrName>
                                        </p:attrNameLst>
                                      </p:cBhvr>
                                      <p:to>
                                        <p:strVal val="visible"/>
                                      </p:to>
                                    </p:set>
                                    <p:animEffect transition="in" filter="fade">
                                      <p:cBhvr>
                                        <p:cTn id="10" dur="500"/>
                                        <p:tgtEl>
                                          <p:spTgt spid="1031"/>
                                        </p:tgtEl>
                                      </p:cBhvr>
                                    </p:animEffect>
                                  </p:childTnLst>
                                </p:cTn>
                              </p:par>
                              <p:par>
                                <p:cTn id="11" presetID="10" presetClass="entr" presetSubtype="0" fill="hold" nodeType="withEffect">
                                  <p:stCondLst>
                                    <p:cond delay="0"/>
                                  </p:stCondLst>
                                  <p:childTnLst>
                                    <p:set>
                                      <p:cBhvr>
                                        <p:cTn id="12" dur="1" fill="hold">
                                          <p:stCondLst>
                                            <p:cond delay="0"/>
                                          </p:stCondLst>
                                        </p:cTn>
                                        <p:tgtEl>
                                          <p:spTgt spid="1039"/>
                                        </p:tgtEl>
                                        <p:attrNameLst>
                                          <p:attrName>style.visibility</p:attrName>
                                        </p:attrNameLst>
                                      </p:cBhvr>
                                      <p:to>
                                        <p:strVal val="visible"/>
                                      </p:to>
                                    </p:set>
                                    <p:animEffect transition="in" filter="fade">
                                      <p:cBhvr>
                                        <p:cTn id="13" dur="500"/>
                                        <p:tgtEl>
                                          <p:spTgt spid="1039"/>
                                        </p:tgtEl>
                                      </p:cBhvr>
                                    </p:animEffect>
                                  </p:childTnLst>
                                </p:cTn>
                              </p:par>
                              <p:par>
                                <p:cTn id="14" presetID="10" presetClass="entr" presetSubtype="0" fill="hold" nodeType="withEffect">
                                  <p:stCondLst>
                                    <p:cond delay="0"/>
                                  </p:stCondLst>
                                  <p:childTnLst>
                                    <p:set>
                                      <p:cBhvr>
                                        <p:cTn id="15" dur="1" fill="hold">
                                          <p:stCondLst>
                                            <p:cond delay="0"/>
                                          </p:stCondLst>
                                        </p:cTn>
                                        <p:tgtEl>
                                          <p:spTgt spid="34"/>
                                        </p:tgtEl>
                                        <p:attrNameLst>
                                          <p:attrName>style.visibility</p:attrName>
                                        </p:attrNameLst>
                                      </p:cBhvr>
                                      <p:to>
                                        <p:strVal val="visible"/>
                                      </p:to>
                                    </p:set>
                                    <p:animEffect transition="in" filter="fade">
                                      <p:cBhvr>
                                        <p:cTn id="16" dur="500"/>
                                        <p:tgtEl>
                                          <p:spTgt spid="34"/>
                                        </p:tgtEl>
                                      </p:cBhvr>
                                    </p:animEffect>
                                  </p:childTnLst>
                                </p:cTn>
                              </p:par>
                              <p:par>
                                <p:cTn id="17" presetID="10" presetClass="entr" presetSubtype="0" fill="hold" nodeType="withEffect">
                                  <p:stCondLst>
                                    <p:cond delay="0"/>
                                  </p:stCondLst>
                                  <p:childTnLst>
                                    <p:set>
                                      <p:cBhvr>
                                        <p:cTn id="18" dur="1" fill="hold">
                                          <p:stCondLst>
                                            <p:cond delay="0"/>
                                          </p:stCondLst>
                                        </p:cTn>
                                        <p:tgtEl>
                                          <p:spTgt spid="36"/>
                                        </p:tgtEl>
                                        <p:attrNameLst>
                                          <p:attrName>style.visibility</p:attrName>
                                        </p:attrNameLst>
                                      </p:cBhvr>
                                      <p:to>
                                        <p:strVal val="visible"/>
                                      </p:to>
                                    </p:set>
                                    <p:animEffect transition="in" filter="fade">
                                      <p:cBhvr>
                                        <p:cTn id="19" dur="500"/>
                                        <p:tgtEl>
                                          <p:spTgt spid="36"/>
                                        </p:tgtEl>
                                      </p:cBhvr>
                                    </p:animEffect>
                                  </p:childTnLst>
                                </p:cTn>
                              </p:par>
                              <p:par>
                                <p:cTn id="20" presetID="10" presetClass="entr" presetSubtype="0" fill="hold" nodeType="with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fade">
                                      <p:cBhvr>
                                        <p:cTn id="22" dur="500"/>
                                        <p:tgtEl>
                                          <p:spTgt spid="37"/>
                                        </p:tgtEl>
                                      </p:cBhvr>
                                    </p:animEffect>
                                  </p:childTnLst>
                                </p:cTn>
                              </p:par>
                              <p:par>
                                <p:cTn id="23" presetID="10" presetClass="entr" presetSubtype="0" fill="hold" nodeType="withEffect">
                                  <p:stCondLst>
                                    <p:cond delay="0"/>
                                  </p:stCondLst>
                                  <p:childTnLst>
                                    <p:set>
                                      <p:cBhvr>
                                        <p:cTn id="24" dur="1" fill="hold">
                                          <p:stCondLst>
                                            <p:cond delay="0"/>
                                          </p:stCondLst>
                                        </p:cTn>
                                        <p:tgtEl>
                                          <p:spTgt spid="41"/>
                                        </p:tgtEl>
                                        <p:attrNameLst>
                                          <p:attrName>style.visibility</p:attrName>
                                        </p:attrNameLst>
                                      </p:cBhvr>
                                      <p:to>
                                        <p:strVal val="visible"/>
                                      </p:to>
                                    </p:set>
                                    <p:animEffect transition="in" filter="fade">
                                      <p:cBhvr>
                                        <p:cTn id="25" dur="500"/>
                                        <p:tgtEl>
                                          <p:spTgt spid="41"/>
                                        </p:tgtEl>
                                      </p:cBhvr>
                                    </p:animEffect>
                                  </p:childTnLst>
                                </p:cTn>
                              </p:par>
                              <p:par>
                                <p:cTn id="26" presetID="10" presetClass="entr" presetSubtype="0" fill="hold" nodeType="withEffect">
                                  <p:stCondLst>
                                    <p:cond delay="0"/>
                                  </p:stCondLst>
                                  <p:childTnLst>
                                    <p:set>
                                      <p:cBhvr>
                                        <p:cTn id="27" dur="1" fill="hold">
                                          <p:stCondLst>
                                            <p:cond delay="0"/>
                                          </p:stCondLst>
                                        </p:cTn>
                                        <p:tgtEl>
                                          <p:spTgt spid="42"/>
                                        </p:tgtEl>
                                        <p:attrNameLst>
                                          <p:attrName>style.visibility</p:attrName>
                                        </p:attrNameLst>
                                      </p:cBhvr>
                                      <p:to>
                                        <p:strVal val="visible"/>
                                      </p:to>
                                    </p:set>
                                    <p:animEffect transition="in" filter="fade">
                                      <p:cBhvr>
                                        <p:cTn id="28" dur="500"/>
                                        <p:tgtEl>
                                          <p:spTgt spid="42"/>
                                        </p:tgtEl>
                                      </p:cBhvr>
                                    </p:animEffect>
                                  </p:childTnLst>
                                </p:cTn>
                              </p:par>
                              <p:par>
                                <p:cTn id="29" presetID="10" presetClass="entr" presetSubtype="0" fill="hold" nodeType="withEffect">
                                  <p:stCondLst>
                                    <p:cond delay="0"/>
                                  </p:stCondLst>
                                  <p:childTnLst>
                                    <p:set>
                                      <p:cBhvr>
                                        <p:cTn id="30" dur="1" fill="hold">
                                          <p:stCondLst>
                                            <p:cond delay="0"/>
                                          </p:stCondLst>
                                        </p:cTn>
                                        <p:tgtEl>
                                          <p:spTgt spid="43"/>
                                        </p:tgtEl>
                                        <p:attrNameLst>
                                          <p:attrName>style.visibility</p:attrName>
                                        </p:attrNameLst>
                                      </p:cBhvr>
                                      <p:to>
                                        <p:strVal val="visible"/>
                                      </p:to>
                                    </p:set>
                                    <p:animEffect transition="in" filter="fade">
                                      <p:cBhvr>
                                        <p:cTn id="31" dur="500"/>
                                        <p:tgtEl>
                                          <p:spTgt spid="43"/>
                                        </p:tgtEl>
                                      </p:cBhvr>
                                    </p:animEffect>
                                  </p:childTnLst>
                                </p:cTn>
                              </p:par>
                              <p:par>
                                <p:cTn id="32" presetID="10" presetClass="entr" presetSubtype="0" fill="hold" nodeType="withEffect">
                                  <p:stCondLst>
                                    <p:cond delay="0"/>
                                  </p:stCondLst>
                                  <p:childTnLst>
                                    <p:set>
                                      <p:cBhvr>
                                        <p:cTn id="33" dur="1" fill="hold">
                                          <p:stCondLst>
                                            <p:cond delay="0"/>
                                          </p:stCondLst>
                                        </p:cTn>
                                        <p:tgtEl>
                                          <p:spTgt spid="44"/>
                                        </p:tgtEl>
                                        <p:attrNameLst>
                                          <p:attrName>style.visibility</p:attrName>
                                        </p:attrNameLst>
                                      </p:cBhvr>
                                      <p:to>
                                        <p:strVal val="visible"/>
                                      </p:to>
                                    </p:set>
                                    <p:animEffect transition="in" filter="fade">
                                      <p:cBhvr>
                                        <p:cTn id="34" dur="500"/>
                                        <p:tgtEl>
                                          <p:spTgt spid="44"/>
                                        </p:tgtEl>
                                      </p:cBhvr>
                                    </p:animEffect>
                                  </p:childTnLst>
                                </p:cTn>
                              </p:par>
                              <p:par>
                                <p:cTn id="35" presetID="10" presetClass="entr" presetSubtype="0" fill="hold" nodeType="withEffect">
                                  <p:stCondLst>
                                    <p:cond delay="0"/>
                                  </p:stCondLst>
                                  <p:childTnLst>
                                    <p:set>
                                      <p:cBhvr>
                                        <p:cTn id="36" dur="1" fill="hold">
                                          <p:stCondLst>
                                            <p:cond delay="0"/>
                                          </p:stCondLst>
                                        </p:cTn>
                                        <p:tgtEl>
                                          <p:spTgt spid="45"/>
                                        </p:tgtEl>
                                        <p:attrNameLst>
                                          <p:attrName>style.visibility</p:attrName>
                                        </p:attrNameLst>
                                      </p:cBhvr>
                                      <p:to>
                                        <p:strVal val="visible"/>
                                      </p:to>
                                    </p:set>
                                    <p:animEffect transition="in" filter="fade">
                                      <p:cBhvr>
                                        <p:cTn id="37" dur="500"/>
                                        <p:tgtEl>
                                          <p:spTgt spid="45"/>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5"/>
                                        </p:tgtEl>
                                        <p:attrNameLst>
                                          <p:attrName>style.visibility</p:attrName>
                                        </p:attrNameLst>
                                      </p:cBhvr>
                                      <p:to>
                                        <p:strVal val="visible"/>
                                      </p:to>
                                    </p:set>
                                    <p:animEffect transition="in" filter="fade">
                                      <p:cBhvr>
                                        <p:cTn id="40" dur="500"/>
                                        <p:tgtEl>
                                          <p:spTgt spid="35"/>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19"/>
                                        </p:tgtEl>
                                        <p:attrNameLst>
                                          <p:attrName>style.visibility</p:attrName>
                                        </p:attrNameLst>
                                      </p:cBhvr>
                                      <p:to>
                                        <p:strVal val="visible"/>
                                      </p:to>
                                    </p:set>
                                    <p:animEffect transition="in" filter="fade">
                                      <p:cBhvr>
                                        <p:cTn id="45" dur="500"/>
                                        <p:tgtEl>
                                          <p:spTgt spid="19"/>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0"/>
                                        </p:tgtEl>
                                        <p:attrNameLst>
                                          <p:attrName>style.visibility</p:attrName>
                                        </p:attrNameLst>
                                      </p:cBhvr>
                                      <p:to>
                                        <p:strVal val="visible"/>
                                      </p:to>
                                    </p:set>
                                    <p:animEffect transition="in" filter="fade">
                                      <p:cBhvr>
                                        <p:cTn id="48" dur="500"/>
                                        <p:tgtEl>
                                          <p:spTgt spid="20"/>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21"/>
                                        </p:tgtEl>
                                        <p:attrNameLst>
                                          <p:attrName>style.visibility</p:attrName>
                                        </p:attrNameLst>
                                      </p:cBhvr>
                                      <p:to>
                                        <p:strVal val="visible"/>
                                      </p:to>
                                    </p:set>
                                    <p:animEffect transition="in" filter="fade">
                                      <p:cBhvr>
                                        <p:cTn id="51" dur="500"/>
                                        <p:tgtEl>
                                          <p:spTgt spid="21"/>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22"/>
                                        </p:tgtEl>
                                        <p:attrNameLst>
                                          <p:attrName>style.visibility</p:attrName>
                                        </p:attrNameLst>
                                      </p:cBhvr>
                                      <p:to>
                                        <p:strVal val="visible"/>
                                      </p:to>
                                    </p:set>
                                    <p:animEffect transition="in" filter="fade">
                                      <p:cBhvr>
                                        <p:cTn id="54" dur="500"/>
                                        <p:tgtEl>
                                          <p:spTgt spid="22"/>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23"/>
                                        </p:tgtEl>
                                        <p:attrNameLst>
                                          <p:attrName>style.visibility</p:attrName>
                                        </p:attrNameLst>
                                      </p:cBhvr>
                                      <p:to>
                                        <p:strVal val="visible"/>
                                      </p:to>
                                    </p:set>
                                    <p:animEffect transition="in" filter="fade">
                                      <p:cBhvr>
                                        <p:cTn id="57" dur="500"/>
                                        <p:tgtEl>
                                          <p:spTgt spid="23"/>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24"/>
                                        </p:tgtEl>
                                        <p:attrNameLst>
                                          <p:attrName>style.visibility</p:attrName>
                                        </p:attrNameLst>
                                      </p:cBhvr>
                                      <p:to>
                                        <p:strVal val="visible"/>
                                      </p:to>
                                    </p:set>
                                    <p:animEffect transition="in" filter="fade">
                                      <p:cBhvr>
                                        <p:cTn id="60" dur="500"/>
                                        <p:tgtEl>
                                          <p:spTgt spid="24"/>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25"/>
                                        </p:tgtEl>
                                        <p:attrNameLst>
                                          <p:attrName>style.visibility</p:attrName>
                                        </p:attrNameLst>
                                      </p:cBhvr>
                                      <p:to>
                                        <p:strVal val="visible"/>
                                      </p:to>
                                    </p:set>
                                    <p:animEffect transition="in" filter="fade">
                                      <p:cBhvr>
                                        <p:cTn id="63" dur="500"/>
                                        <p:tgtEl>
                                          <p:spTgt spid="25"/>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27"/>
                                        </p:tgtEl>
                                        <p:attrNameLst>
                                          <p:attrName>style.visibility</p:attrName>
                                        </p:attrNameLst>
                                      </p:cBhvr>
                                      <p:to>
                                        <p:strVal val="visible"/>
                                      </p:to>
                                    </p:set>
                                    <p:animEffect transition="in" filter="fade">
                                      <p:cBhvr>
                                        <p:cTn id="66" dur="500"/>
                                        <p:tgtEl>
                                          <p:spTgt spid="27"/>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28"/>
                                        </p:tgtEl>
                                        <p:attrNameLst>
                                          <p:attrName>style.visibility</p:attrName>
                                        </p:attrNameLst>
                                      </p:cBhvr>
                                      <p:to>
                                        <p:strVal val="visible"/>
                                      </p:to>
                                    </p:set>
                                    <p:animEffect transition="in" filter="fade">
                                      <p:cBhvr>
                                        <p:cTn id="69" dur="500"/>
                                        <p:tgtEl>
                                          <p:spTgt spid="28"/>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29"/>
                                        </p:tgtEl>
                                        <p:attrNameLst>
                                          <p:attrName>style.visibility</p:attrName>
                                        </p:attrNameLst>
                                      </p:cBhvr>
                                      <p:to>
                                        <p:strVal val="visible"/>
                                      </p:to>
                                    </p:set>
                                    <p:animEffect transition="in" filter="fade">
                                      <p:cBhvr>
                                        <p:cTn id="72" dur="500"/>
                                        <p:tgtEl>
                                          <p:spTgt spid="29"/>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30"/>
                                        </p:tgtEl>
                                        <p:attrNameLst>
                                          <p:attrName>style.visibility</p:attrName>
                                        </p:attrNameLst>
                                      </p:cBhvr>
                                      <p:to>
                                        <p:strVal val="visible"/>
                                      </p:to>
                                    </p:set>
                                    <p:animEffect transition="in" filter="fade">
                                      <p:cBhvr>
                                        <p:cTn id="75" dur="500"/>
                                        <p:tgtEl>
                                          <p:spTgt spid="30"/>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31"/>
                                        </p:tgtEl>
                                        <p:attrNameLst>
                                          <p:attrName>style.visibility</p:attrName>
                                        </p:attrNameLst>
                                      </p:cBhvr>
                                      <p:to>
                                        <p:strVal val="visible"/>
                                      </p:to>
                                    </p:set>
                                    <p:animEffect transition="in" filter="fade">
                                      <p:cBhvr>
                                        <p:cTn id="78" dur="500"/>
                                        <p:tgtEl>
                                          <p:spTgt spid="31"/>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32"/>
                                        </p:tgtEl>
                                        <p:attrNameLst>
                                          <p:attrName>style.visibility</p:attrName>
                                        </p:attrNameLst>
                                      </p:cBhvr>
                                      <p:to>
                                        <p:strVal val="visible"/>
                                      </p:to>
                                    </p:set>
                                    <p:animEffect transition="in" filter="fade">
                                      <p:cBhvr>
                                        <p:cTn id="81" dur="500"/>
                                        <p:tgtEl>
                                          <p:spTgt spid="32"/>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33"/>
                                        </p:tgtEl>
                                        <p:attrNameLst>
                                          <p:attrName>style.visibility</p:attrName>
                                        </p:attrNameLst>
                                      </p:cBhvr>
                                      <p:to>
                                        <p:strVal val="visible"/>
                                      </p:to>
                                    </p:set>
                                    <p:animEffect transition="in" filter="fade">
                                      <p:cBhvr>
                                        <p:cTn id="84" dur="500"/>
                                        <p:tgtEl>
                                          <p:spTgt spid="33"/>
                                        </p:tgtEl>
                                      </p:cBhvr>
                                    </p:animEffect>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grpId="0" nodeType="clickEffect">
                                  <p:stCondLst>
                                    <p:cond delay="0"/>
                                  </p:stCondLst>
                                  <p:childTnLst>
                                    <p:set>
                                      <p:cBhvr>
                                        <p:cTn id="88" dur="1" fill="hold">
                                          <p:stCondLst>
                                            <p:cond delay="0"/>
                                          </p:stCondLst>
                                        </p:cTn>
                                        <p:tgtEl>
                                          <p:spTgt spid="61"/>
                                        </p:tgtEl>
                                        <p:attrNameLst>
                                          <p:attrName>style.visibility</p:attrName>
                                        </p:attrNameLst>
                                      </p:cBhvr>
                                      <p:to>
                                        <p:strVal val="visible"/>
                                      </p:to>
                                    </p:set>
                                    <p:animEffect transition="in" filter="fade">
                                      <p:cBhvr>
                                        <p:cTn id="89"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9" grpId="0"/>
      <p:bldP spid="20" grpId="0"/>
      <p:bldP spid="21" grpId="0"/>
      <p:bldP spid="22" grpId="0"/>
      <p:bldP spid="23" grpId="0"/>
      <p:bldP spid="24" grpId="0"/>
      <p:bldP spid="25" grpId="0"/>
      <p:bldP spid="27" grpId="0"/>
      <p:bldP spid="28" grpId="0"/>
      <p:bldP spid="29" grpId="0"/>
      <p:bldP spid="30" grpId="0"/>
      <p:bldP spid="31" grpId="0"/>
      <p:bldP spid="32" grpId="0"/>
      <p:bldP spid="33" grpId="0"/>
      <p:bldP spid="35" grpId="0"/>
      <p:bldGraphic spid="61" grpId="0">
        <p:bldAsOne/>
      </p:bldGraphic>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hart 7"/>
          <p:cNvGraphicFramePr>
            <a:graphicFrameLocks/>
          </p:cNvGraphicFramePr>
          <p:nvPr/>
        </p:nvGraphicFramePr>
        <p:xfrm>
          <a:off x="-238312" y="261609"/>
          <a:ext cx="4378480" cy="21336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9" name="Chart 8"/>
          <p:cNvGraphicFramePr>
            <a:graphicFrameLocks/>
          </p:cNvGraphicFramePr>
          <p:nvPr/>
        </p:nvGraphicFramePr>
        <p:xfrm>
          <a:off x="1752600" y="2286000"/>
          <a:ext cx="5105400" cy="2286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1" name="Chart 10"/>
          <p:cNvGraphicFramePr>
            <a:graphicFrameLocks/>
          </p:cNvGraphicFramePr>
          <p:nvPr/>
        </p:nvGraphicFramePr>
        <p:xfrm>
          <a:off x="3733800" y="4419600"/>
          <a:ext cx="5334000" cy="2209800"/>
        </p:xfrm>
        <a:graphic>
          <a:graphicData uri="http://schemas.openxmlformats.org/drawingml/2006/chart">
            <c:chart xmlns:c="http://schemas.openxmlformats.org/drawingml/2006/chart" xmlns:r="http://schemas.openxmlformats.org/officeDocument/2006/relationships" r:id="rId4"/>
          </a:graphicData>
        </a:graphic>
      </p:graphicFrame>
      <mc:AlternateContent xmlns:mc="http://schemas.openxmlformats.org/markup-compatibility/2006" xmlns:a14="http://schemas.microsoft.com/office/drawing/2010/main">
        <mc:Choice Requires="a14">
          <p:sp>
            <p:nvSpPr>
              <p:cNvPr id="12" name="TextBox 11"/>
              <p:cNvSpPr txBox="1"/>
              <p:nvPr/>
            </p:nvSpPr>
            <p:spPr>
              <a:xfrm>
                <a:off x="3653033" y="1201078"/>
                <a:ext cx="1429687" cy="523220"/>
              </a:xfrm>
              <a:prstGeom prst="rect">
                <a:avLst/>
              </a:prstGeom>
              <a:noFill/>
            </p:spPr>
            <p:txBody>
              <a:bodyPr wrap="none" rtlCol="0">
                <a:spAutoFit/>
              </a:bodyPr>
              <a:lstStyle/>
              <a:p>
                <a:pPr eaLnBrk="0" fontAlgn="base" hangingPunct="0">
                  <a:spcBef>
                    <a:spcPct val="0"/>
                  </a:spcBef>
                  <a:spcAft>
                    <a:spcPct val="0"/>
                  </a:spcAft>
                </a:pPr>
                <a14:m>
                  <m:oMath xmlns:m="http://schemas.openxmlformats.org/officeDocument/2006/math">
                    <m:sSub>
                      <m:sSubPr>
                        <m:ctrlPr>
                          <a:rPr lang="en-US" sz="2800" i="1" smtClean="0">
                            <a:solidFill>
                              <a:srgbClr val="FFFFFF"/>
                            </a:solidFill>
                            <a:latin typeface="Cambria Math" panose="02040503050406030204" pitchFamily="18" charset="0"/>
                          </a:rPr>
                        </m:ctrlPr>
                      </m:sSubPr>
                      <m:e>
                        <m:r>
                          <a:rPr lang="en-US" sz="2800" i="1" smtClean="0">
                            <a:solidFill>
                              <a:srgbClr val="FFFFFF"/>
                            </a:solidFill>
                            <a:latin typeface="Cambria Math"/>
                            <a:ea typeface="Cambria Math"/>
                          </a:rPr>
                          <m:t>𝜇</m:t>
                        </m:r>
                      </m:e>
                      <m:sub>
                        <m:r>
                          <a:rPr lang="en-US" sz="2800" i="1" smtClean="0">
                            <a:solidFill>
                              <a:srgbClr val="FFFFFF"/>
                            </a:solidFill>
                            <a:latin typeface="Cambria Math"/>
                          </a:rPr>
                          <m:t>𝑥</m:t>
                        </m:r>
                      </m:sub>
                    </m:sSub>
                  </m:oMath>
                </a14:m>
                <a:r>
                  <a:rPr lang="en-US" sz="2800" dirty="0">
                    <a:solidFill>
                      <a:srgbClr val="FFFFFF"/>
                    </a:solidFill>
                    <a:ea typeface="ＭＳ Ｐゴシック" pitchFamily="34" charset="-128"/>
                  </a:rPr>
                  <a:t>=3.5,</a:t>
                </a:r>
              </a:p>
            </p:txBody>
          </p:sp>
        </mc:Choice>
        <mc:Fallback xmlns="">
          <p:sp>
            <p:nvSpPr>
              <p:cNvPr id="12" name="TextBox 11"/>
              <p:cNvSpPr txBox="1">
                <a:spLocks noRot="1" noChangeAspect="1" noMove="1" noResize="1" noEditPoints="1" noAdjustHandles="1" noChangeArrowheads="1" noChangeShapeType="1" noTextEdit="1"/>
              </p:cNvSpPr>
              <p:nvPr/>
            </p:nvSpPr>
            <p:spPr>
              <a:xfrm>
                <a:off x="3653033" y="1201078"/>
                <a:ext cx="1429687" cy="523220"/>
              </a:xfrm>
              <a:prstGeom prst="rect">
                <a:avLst/>
              </a:prstGeom>
              <a:blipFill rotWithShape="0">
                <a:blip r:embed="rId5"/>
                <a:stretch>
                  <a:fillRect t="-12791" r="-8085" b="-302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p:cNvSpPr txBox="1"/>
              <p:nvPr/>
            </p:nvSpPr>
            <p:spPr>
              <a:xfrm>
                <a:off x="457200" y="3200400"/>
                <a:ext cx="1482842" cy="523220"/>
              </a:xfrm>
              <a:prstGeom prst="rect">
                <a:avLst/>
              </a:prstGeom>
              <a:noFill/>
            </p:spPr>
            <p:txBody>
              <a:bodyPr wrap="none" rtlCol="0">
                <a:spAutoFit/>
              </a:bodyPr>
              <a:lstStyle/>
              <a:p>
                <a:pPr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sSub>
                        <m:sSubPr>
                          <m:ctrlPr>
                            <a:rPr lang="en-US" sz="2800" i="1" smtClean="0">
                              <a:solidFill>
                                <a:srgbClr val="FFFFFF"/>
                              </a:solidFill>
                              <a:latin typeface="Cambria Math" panose="02040503050406030204" pitchFamily="18" charset="0"/>
                            </a:rPr>
                          </m:ctrlPr>
                        </m:sSubPr>
                        <m:e>
                          <m:r>
                            <a:rPr lang="en-US" sz="2800" i="1" smtClean="0">
                              <a:solidFill>
                                <a:srgbClr val="FFFFFF"/>
                              </a:solidFill>
                              <a:latin typeface="Cambria Math"/>
                              <a:ea typeface="Cambria Math"/>
                            </a:rPr>
                            <m:t>𝜇</m:t>
                          </m:r>
                        </m:e>
                        <m:sub>
                          <m:acc>
                            <m:accPr>
                              <m:chr m:val="̅"/>
                              <m:ctrlPr>
                                <a:rPr lang="en-US" sz="2800" i="1" smtClean="0">
                                  <a:solidFill>
                                    <a:srgbClr val="FFFFFF"/>
                                  </a:solidFill>
                                  <a:latin typeface="Cambria Math" panose="02040503050406030204" pitchFamily="18" charset="0"/>
                                </a:rPr>
                              </m:ctrlPr>
                            </m:accPr>
                            <m:e>
                              <m:r>
                                <a:rPr lang="en-US" sz="2800" i="1" smtClean="0">
                                  <a:solidFill>
                                    <a:srgbClr val="FFFFFF"/>
                                  </a:solidFill>
                                  <a:latin typeface="Cambria Math"/>
                                </a:rPr>
                                <m:t>𝑥</m:t>
                              </m:r>
                            </m:e>
                          </m:acc>
                        </m:sub>
                      </m:sSub>
                      <m:r>
                        <a:rPr lang="en-US" sz="2800" i="1" smtClean="0">
                          <a:solidFill>
                            <a:srgbClr val="FFFFFF"/>
                          </a:solidFill>
                          <a:latin typeface="Cambria Math"/>
                        </a:rPr>
                        <m:t>=</m:t>
                      </m:r>
                      <m:sSub>
                        <m:sSubPr>
                          <m:ctrlPr>
                            <a:rPr lang="en-US" sz="2800" i="1">
                              <a:solidFill>
                                <a:srgbClr val="FFFFFF"/>
                              </a:solidFill>
                              <a:latin typeface="Cambria Math" panose="02040503050406030204" pitchFamily="18" charset="0"/>
                            </a:rPr>
                          </m:ctrlPr>
                        </m:sSubPr>
                        <m:e>
                          <m:r>
                            <a:rPr lang="en-US" sz="2800" i="1">
                              <a:solidFill>
                                <a:srgbClr val="FFFFFF"/>
                              </a:solidFill>
                              <a:latin typeface="Cambria Math"/>
                              <a:ea typeface="Cambria Math"/>
                            </a:rPr>
                            <m:t>𝜇</m:t>
                          </m:r>
                        </m:e>
                        <m:sub>
                          <m:r>
                            <a:rPr lang="en-US" sz="2800" i="1">
                              <a:solidFill>
                                <a:srgbClr val="FFFFFF"/>
                              </a:solidFill>
                              <a:latin typeface="Cambria Math"/>
                            </a:rPr>
                            <m:t>𝑥</m:t>
                          </m:r>
                        </m:sub>
                      </m:sSub>
                    </m:oMath>
                  </m:oMathPara>
                </a14:m>
                <a:endParaRPr lang="en-US" sz="2800" dirty="0">
                  <a:solidFill>
                    <a:srgbClr val="FFFFFF"/>
                  </a:solidFill>
                  <a:ea typeface="ＭＳ Ｐゴシック" pitchFamily="34" charset="-128"/>
                </a:endParaRPr>
              </a:p>
            </p:txBody>
          </p:sp>
        </mc:Choice>
        <mc:Fallback xmlns="">
          <p:sp>
            <p:nvSpPr>
              <p:cNvPr id="13" name="TextBox 12"/>
              <p:cNvSpPr txBox="1">
                <a:spLocks noRot="1" noChangeAspect="1" noMove="1" noResize="1" noEditPoints="1" noAdjustHandles="1" noChangeArrowheads="1" noChangeShapeType="1" noTextEdit="1"/>
              </p:cNvSpPr>
              <p:nvPr/>
            </p:nvSpPr>
            <p:spPr>
              <a:xfrm>
                <a:off x="457200" y="3200400"/>
                <a:ext cx="1482842" cy="523220"/>
              </a:xfrm>
              <a:prstGeom prst="rect">
                <a:avLst/>
              </a:prstGeom>
              <a:blipFill rotWithShape="1">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p:cNvSpPr txBox="1"/>
              <p:nvPr/>
            </p:nvSpPr>
            <p:spPr>
              <a:xfrm>
                <a:off x="468086" y="5334000"/>
                <a:ext cx="1482842" cy="523220"/>
              </a:xfrm>
              <a:prstGeom prst="rect">
                <a:avLst/>
              </a:prstGeom>
              <a:noFill/>
            </p:spPr>
            <p:txBody>
              <a:bodyPr wrap="none" rtlCol="0">
                <a:spAutoFit/>
              </a:bodyPr>
              <a:lstStyle/>
              <a:p>
                <a:pPr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sSub>
                        <m:sSubPr>
                          <m:ctrlPr>
                            <a:rPr lang="en-US" sz="2800" i="1" smtClean="0">
                              <a:solidFill>
                                <a:srgbClr val="FFFFFF"/>
                              </a:solidFill>
                              <a:latin typeface="Cambria Math" panose="02040503050406030204" pitchFamily="18" charset="0"/>
                            </a:rPr>
                          </m:ctrlPr>
                        </m:sSubPr>
                        <m:e>
                          <m:r>
                            <a:rPr lang="en-US" sz="2800" i="1" smtClean="0">
                              <a:solidFill>
                                <a:srgbClr val="FFFFFF"/>
                              </a:solidFill>
                              <a:latin typeface="Cambria Math"/>
                              <a:ea typeface="Cambria Math"/>
                            </a:rPr>
                            <m:t>𝜇</m:t>
                          </m:r>
                        </m:e>
                        <m:sub>
                          <m:acc>
                            <m:accPr>
                              <m:chr m:val="̅"/>
                              <m:ctrlPr>
                                <a:rPr lang="en-US" sz="2800" i="1" smtClean="0">
                                  <a:solidFill>
                                    <a:srgbClr val="FFFFFF"/>
                                  </a:solidFill>
                                  <a:latin typeface="Cambria Math" panose="02040503050406030204" pitchFamily="18" charset="0"/>
                                </a:rPr>
                              </m:ctrlPr>
                            </m:accPr>
                            <m:e>
                              <m:r>
                                <a:rPr lang="en-US" sz="2800" i="1" smtClean="0">
                                  <a:solidFill>
                                    <a:srgbClr val="FFFFFF"/>
                                  </a:solidFill>
                                  <a:latin typeface="Cambria Math"/>
                                </a:rPr>
                                <m:t>𝑥</m:t>
                              </m:r>
                            </m:e>
                          </m:acc>
                        </m:sub>
                      </m:sSub>
                      <m:r>
                        <a:rPr lang="en-US" sz="2800" i="1" smtClean="0">
                          <a:solidFill>
                            <a:srgbClr val="FFFFFF"/>
                          </a:solidFill>
                          <a:latin typeface="Cambria Math"/>
                        </a:rPr>
                        <m:t>=</m:t>
                      </m:r>
                      <m:sSub>
                        <m:sSubPr>
                          <m:ctrlPr>
                            <a:rPr lang="en-US" sz="2800" i="1">
                              <a:solidFill>
                                <a:srgbClr val="FFFFFF"/>
                              </a:solidFill>
                              <a:latin typeface="Cambria Math" panose="02040503050406030204" pitchFamily="18" charset="0"/>
                            </a:rPr>
                          </m:ctrlPr>
                        </m:sSubPr>
                        <m:e>
                          <m:r>
                            <a:rPr lang="en-US" sz="2800" i="1">
                              <a:solidFill>
                                <a:srgbClr val="FFFFFF"/>
                              </a:solidFill>
                              <a:latin typeface="Cambria Math"/>
                              <a:ea typeface="Cambria Math"/>
                            </a:rPr>
                            <m:t>𝜇</m:t>
                          </m:r>
                        </m:e>
                        <m:sub>
                          <m:r>
                            <a:rPr lang="en-US" sz="2800" i="1">
                              <a:solidFill>
                                <a:srgbClr val="FFFFFF"/>
                              </a:solidFill>
                              <a:latin typeface="Cambria Math"/>
                            </a:rPr>
                            <m:t>𝑥</m:t>
                          </m:r>
                        </m:sub>
                      </m:sSub>
                    </m:oMath>
                  </m:oMathPara>
                </a14:m>
                <a:endParaRPr lang="en-US" sz="2800" dirty="0">
                  <a:solidFill>
                    <a:srgbClr val="FFFFFF"/>
                  </a:solidFill>
                  <a:ea typeface="ＭＳ Ｐゴシック" pitchFamily="34" charset="-128"/>
                </a:endParaRPr>
              </a:p>
            </p:txBody>
          </p:sp>
        </mc:Choice>
        <mc:Fallback xmlns="">
          <p:sp>
            <p:nvSpPr>
              <p:cNvPr id="14" name="TextBox 13"/>
              <p:cNvSpPr txBox="1">
                <a:spLocks noRot="1" noChangeAspect="1" noMove="1" noResize="1" noEditPoints="1" noAdjustHandles="1" noChangeArrowheads="1" noChangeShapeType="1" noTextEdit="1"/>
              </p:cNvSpPr>
              <p:nvPr/>
            </p:nvSpPr>
            <p:spPr>
              <a:xfrm>
                <a:off x="468086" y="5334000"/>
                <a:ext cx="1482842" cy="523220"/>
              </a:xfrm>
              <a:prstGeom prst="rect">
                <a:avLst/>
              </a:prstGeom>
              <a:blipFill rotWithShape="1">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Rectangle 14"/>
              <p:cNvSpPr/>
              <p:nvPr/>
            </p:nvSpPr>
            <p:spPr>
              <a:xfrm>
                <a:off x="2362200" y="5083162"/>
                <a:ext cx="1951175" cy="1024896"/>
              </a:xfrm>
              <a:prstGeom prst="rect">
                <a:avLst/>
              </a:prstGeom>
            </p:spPr>
            <p:txBody>
              <a:bodyPr wrap="none">
                <a:spAutoFit/>
              </a:bodyPr>
              <a:lstStyle/>
              <a:p>
                <a:pPr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sSub>
                        <m:sSubPr>
                          <m:ctrlPr>
                            <a:rPr lang="en-US" altLang="en-US" sz="3200" i="1" smtClean="0">
                              <a:solidFill>
                                <a:srgbClr val="FFFFFF"/>
                              </a:solidFill>
                              <a:latin typeface="Cambria Math" panose="02040503050406030204" pitchFamily="18" charset="0"/>
                            </a:rPr>
                          </m:ctrlPr>
                        </m:sSubPr>
                        <m:e>
                          <m:r>
                            <a:rPr lang="en-US" altLang="en-US" sz="3200" i="1">
                              <a:solidFill>
                                <a:srgbClr val="FFFFFF"/>
                              </a:solidFill>
                              <a:latin typeface="Cambria Math"/>
                              <a:ea typeface="Cambria Math"/>
                            </a:rPr>
                            <m:t>𝜎</m:t>
                          </m:r>
                        </m:e>
                        <m:sub>
                          <m:acc>
                            <m:accPr>
                              <m:chr m:val="̅"/>
                              <m:ctrlPr>
                                <a:rPr lang="en-US" altLang="en-US" sz="3200" i="1">
                                  <a:solidFill>
                                    <a:srgbClr val="FFFFFF"/>
                                  </a:solidFill>
                                  <a:latin typeface="Cambria Math" panose="02040503050406030204" pitchFamily="18" charset="0"/>
                                </a:rPr>
                              </m:ctrlPr>
                            </m:accPr>
                            <m:e>
                              <m:r>
                                <a:rPr lang="en-US" altLang="en-US" sz="3200" i="1">
                                  <a:solidFill>
                                    <a:srgbClr val="FFFFFF"/>
                                  </a:solidFill>
                                  <a:latin typeface="Cambria Math"/>
                                </a:rPr>
                                <m:t>𝑥</m:t>
                              </m:r>
                            </m:e>
                          </m:acc>
                        </m:sub>
                      </m:sSub>
                      <m:r>
                        <a:rPr lang="en-US" altLang="en-US" sz="3200">
                          <a:solidFill>
                            <a:srgbClr val="FFFFFF"/>
                          </a:solidFill>
                          <a:latin typeface="Cambria Math"/>
                        </a:rPr>
                        <m:t>=</m:t>
                      </m:r>
                      <m:f>
                        <m:fPr>
                          <m:ctrlPr>
                            <a:rPr lang="en-US" altLang="en-US" sz="3200" i="1">
                              <a:solidFill>
                                <a:srgbClr val="FFFFFF"/>
                              </a:solidFill>
                              <a:latin typeface="Cambria Math" panose="02040503050406030204" pitchFamily="18" charset="0"/>
                            </a:rPr>
                          </m:ctrlPr>
                        </m:fPr>
                        <m:num>
                          <m:sSub>
                            <m:sSubPr>
                              <m:ctrlPr>
                                <a:rPr lang="en-US" altLang="en-US" sz="3200" i="1">
                                  <a:solidFill>
                                    <a:srgbClr val="FFFFFF"/>
                                  </a:solidFill>
                                  <a:latin typeface="Cambria Math" panose="02040503050406030204" pitchFamily="18" charset="0"/>
                                </a:rPr>
                              </m:ctrlPr>
                            </m:sSubPr>
                            <m:e>
                              <m:r>
                                <a:rPr lang="en-US" altLang="en-US" sz="3200" i="1">
                                  <a:solidFill>
                                    <a:srgbClr val="FFFFFF"/>
                                  </a:solidFill>
                                  <a:latin typeface="Cambria Math"/>
                                  <a:ea typeface="Cambria Math"/>
                                </a:rPr>
                                <m:t>𝜎</m:t>
                              </m:r>
                            </m:e>
                            <m:sub>
                              <m:r>
                                <a:rPr lang="en-US" altLang="en-US" sz="3200" i="1">
                                  <a:solidFill>
                                    <a:srgbClr val="FFFFFF"/>
                                  </a:solidFill>
                                  <a:latin typeface="Cambria Math"/>
                                </a:rPr>
                                <m:t>𝑥</m:t>
                              </m:r>
                            </m:sub>
                          </m:sSub>
                        </m:num>
                        <m:den>
                          <m:rad>
                            <m:radPr>
                              <m:degHide m:val="on"/>
                              <m:ctrlPr>
                                <a:rPr lang="en-US" altLang="en-US" sz="3200" i="1">
                                  <a:solidFill>
                                    <a:srgbClr val="FFFFFF"/>
                                  </a:solidFill>
                                  <a:latin typeface="Cambria Math" panose="02040503050406030204" pitchFamily="18" charset="0"/>
                                </a:rPr>
                              </m:ctrlPr>
                            </m:radPr>
                            <m:deg/>
                            <m:e>
                              <m:r>
                                <a:rPr lang="en-US" altLang="en-US" sz="3200" smtClean="0">
                                  <a:solidFill>
                                    <a:srgbClr val="FFFFFF"/>
                                  </a:solidFill>
                                  <a:latin typeface="Cambria Math"/>
                                </a:rPr>
                                <m:t>10</m:t>
                              </m:r>
                            </m:e>
                          </m:rad>
                        </m:den>
                      </m:f>
                    </m:oMath>
                  </m:oMathPara>
                </a14:m>
                <a:endParaRPr lang="en-US" sz="3200" dirty="0">
                  <a:solidFill>
                    <a:srgbClr val="FFFFFF"/>
                  </a:solidFill>
                  <a:ea typeface="ＭＳ Ｐゴシック" pitchFamily="34" charset="-128"/>
                </a:endParaRPr>
              </a:p>
            </p:txBody>
          </p:sp>
        </mc:Choice>
        <mc:Fallback xmlns="">
          <p:sp>
            <p:nvSpPr>
              <p:cNvPr id="15" name="Rectangle 14"/>
              <p:cNvSpPr>
                <a:spLocks noRot="1" noChangeAspect="1" noMove="1" noResize="1" noEditPoints="1" noAdjustHandles="1" noChangeArrowheads="1" noChangeShapeType="1" noTextEdit="1"/>
              </p:cNvSpPr>
              <p:nvPr/>
            </p:nvSpPr>
            <p:spPr>
              <a:xfrm>
                <a:off x="2362200" y="5083162"/>
                <a:ext cx="1951175" cy="1024896"/>
              </a:xfrm>
              <a:prstGeom prst="rect">
                <a:avLst/>
              </a:prstGeom>
              <a:blipFill rotWithShape="1">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Rectangle 15"/>
              <p:cNvSpPr/>
              <p:nvPr/>
            </p:nvSpPr>
            <p:spPr>
              <a:xfrm>
                <a:off x="6075335" y="2949562"/>
                <a:ext cx="1723549" cy="1024896"/>
              </a:xfrm>
              <a:prstGeom prst="rect">
                <a:avLst/>
              </a:prstGeom>
            </p:spPr>
            <p:txBody>
              <a:bodyPr wrap="none">
                <a:spAutoFit/>
              </a:bodyPr>
              <a:lstStyle/>
              <a:p>
                <a:pPr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sSub>
                        <m:sSubPr>
                          <m:ctrlPr>
                            <a:rPr lang="en-US" altLang="en-US" sz="3200" i="1" smtClean="0">
                              <a:solidFill>
                                <a:srgbClr val="FFFFFF"/>
                              </a:solidFill>
                              <a:latin typeface="Cambria Math" panose="02040503050406030204" pitchFamily="18" charset="0"/>
                            </a:rPr>
                          </m:ctrlPr>
                        </m:sSubPr>
                        <m:e>
                          <m:r>
                            <a:rPr lang="en-US" altLang="en-US" sz="3200" i="1">
                              <a:solidFill>
                                <a:srgbClr val="FFFFFF"/>
                              </a:solidFill>
                              <a:latin typeface="Cambria Math"/>
                              <a:ea typeface="Cambria Math"/>
                            </a:rPr>
                            <m:t>𝜎</m:t>
                          </m:r>
                        </m:e>
                        <m:sub>
                          <m:acc>
                            <m:accPr>
                              <m:chr m:val="̅"/>
                              <m:ctrlPr>
                                <a:rPr lang="en-US" altLang="en-US" sz="3200" i="1">
                                  <a:solidFill>
                                    <a:srgbClr val="FFFFFF"/>
                                  </a:solidFill>
                                  <a:latin typeface="Cambria Math" panose="02040503050406030204" pitchFamily="18" charset="0"/>
                                </a:rPr>
                              </m:ctrlPr>
                            </m:accPr>
                            <m:e>
                              <m:r>
                                <a:rPr lang="en-US" altLang="en-US" sz="3200" i="1">
                                  <a:solidFill>
                                    <a:srgbClr val="FFFFFF"/>
                                  </a:solidFill>
                                  <a:latin typeface="Cambria Math"/>
                                </a:rPr>
                                <m:t>𝑥</m:t>
                              </m:r>
                            </m:e>
                          </m:acc>
                        </m:sub>
                      </m:sSub>
                      <m:r>
                        <a:rPr lang="en-US" altLang="en-US" sz="3200">
                          <a:solidFill>
                            <a:srgbClr val="FFFFFF"/>
                          </a:solidFill>
                          <a:latin typeface="Cambria Math"/>
                        </a:rPr>
                        <m:t>=</m:t>
                      </m:r>
                      <m:f>
                        <m:fPr>
                          <m:ctrlPr>
                            <a:rPr lang="en-US" altLang="en-US" sz="3200" i="1">
                              <a:solidFill>
                                <a:srgbClr val="FFFFFF"/>
                              </a:solidFill>
                              <a:latin typeface="Cambria Math" panose="02040503050406030204" pitchFamily="18" charset="0"/>
                            </a:rPr>
                          </m:ctrlPr>
                        </m:fPr>
                        <m:num>
                          <m:sSub>
                            <m:sSubPr>
                              <m:ctrlPr>
                                <a:rPr lang="en-US" altLang="en-US" sz="3200" i="1">
                                  <a:solidFill>
                                    <a:srgbClr val="FFFFFF"/>
                                  </a:solidFill>
                                  <a:latin typeface="Cambria Math" panose="02040503050406030204" pitchFamily="18" charset="0"/>
                                </a:rPr>
                              </m:ctrlPr>
                            </m:sSubPr>
                            <m:e>
                              <m:r>
                                <a:rPr lang="en-US" altLang="en-US" sz="3200" i="1">
                                  <a:solidFill>
                                    <a:srgbClr val="FFFFFF"/>
                                  </a:solidFill>
                                  <a:latin typeface="Cambria Math"/>
                                  <a:ea typeface="Cambria Math"/>
                                </a:rPr>
                                <m:t>𝜎</m:t>
                              </m:r>
                            </m:e>
                            <m:sub>
                              <m:r>
                                <a:rPr lang="en-US" altLang="en-US" sz="3200" i="1">
                                  <a:solidFill>
                                    <a:srgbClr val="FFFFFF"/>
                                  </a:solidFill>
                                  <a:latin typeface="Cambria Math"/>
                                </a:rPr>
                                <m:t>𝑥</m:t>
                              </m:r>
                            </m:sub>
                          </m:sSub>
                        </m:num>
                        <m:den>
                          <m:rad>
                            <m:radPr>
                              <m:degHide m:val="on"/>
                              <m:ctrlPr>
                                <a:rPr lang="en-US" altLang="en-US" sz="3200" i="1">
                                  <a:solidFill>
                                    <a:srgbClr val="FFFFFF"/>
                                  </a:solidFill>
                                  <a:latin typeface="Cambria Math" panose="02040503050406030204" pitchFamily="18" charset="0"/>
                                </a:rPr>
                              </m:ctrlPr>
                            </m:radPr>
                            <m:deg/>
                            <m:e>
                              <m:r>
                                <a:rPr lang="en-US" altLang="en-US" sz="3200" smtClean="0">
                                  <a:solidFill>
                                    <a:srgbClr val="FFFFFF"/>
                                  </a:solidFill>
                                  <a:latin typeface="Cambria Math"/>
                                </a:rPr>
                                <m:t>2</m:t>
                              </m:r>
                            </m:e>
                          </m:rad>
                        </m:den>
                      </m:f>
                    </m:oMath>
                  </m:oMathPara>
                </a14:m>
                <a:endParaRPr lang="en-US" sz="3200" dirty="0">
                  <a:solidFill>
                    <a:srgbClr val="FFFFFF"/>
                  </a:solidFill>
                  <a:ea typeface="ＭＳ Ｐゴシック" pitchFamily="34" charset="-128"/>
                </a:endParaRPr>
              </a:p>
            </p:txBody>
          </p:sp>
        </mc:Choice>
        <mc:Fallback xmlns="">
          <p:sp>
            <p:nvSpPr>
              <p:cNvPr id="16" name="Rectangle 15"/>
              <p:cNvSpPr>
                <a:spLocks noRot="1" noChangeAspect="1" noMove="1" noResize="1" noEditPoints="1" noAdjustHandles="1" noChangeArrowheads="1" noChangeShapeType="1" noTextEdit="1"/>
              </p:cNvSpPr>
              <p:nvPr/>
            </p:nvSpPr>
            <p:spPr>
              <a:xfrm>
                <a:off x="6075335" y="2949562"/>
                <a:ext cx="1723549" cy="1024896"/>
              </a:xfrm>
              <a:prstGeom prst="rect">
                <a:avLst/>
              </a:prstGeom>
              <a:blipFill rotWithShape="1">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Rectangle 16"/>
              <p:cNvSpPr/>
              <p:nvPr/>
            </p:nvSpPr>
            <p:spPr>
              <a:xfrm>
                <a:off x="4973716" y="1102717"/>
                <a:ext cx="692241" cy="584775"/>
              </a:xfrm>
              <a:prstGeom prst="rect">
                <a:avLst/>
              </a:prstGeom>
            </p:spPr>
            <p:txBody>
              <a:bodyPr wrap="none">
                <a:spAutoFit/>
              </a:bodyPr>
              <a:lstStyle/>
              <a:p>
                <a:pPr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sSub>
                        <m:sSubPr>
                          <m:ctrlPr>
                            <a:rPr lang="en-US" altLang="en-US" sz="3200" i="1" smtClean="0">
                              <a:solidFill>
                                <a:srgbClr val="FFFFFF"/>
                              </a:solidFill>
                              <a:latin typeface="Cambria Math" panose="02040503050406030204" pitchFamily="18" charset="0"/>
                            </a:rPr>
                          </m:ctrlPr>
                        </m:sSubPr>
                        <m:e>
                          <m:r>
                            <a:rPr lang="en-US" altLang="en-US" sz="3200" i="1">
                              <a:solidFill>
                                <a:srgbClr val="FFFFFF"/>
                              </a:solidFill>
                              <a:latin typeface="Cambria Math"/>
                              <a:ea typeface="Cambria Math"/>
                            </a:rPr>
                            <m:t>𝜎</m:t>
                          </m:r>
                        </m:e>
                        <m:sub>
                          <m:r>
                            <a:rPr lang="en-US" altLang="en-US" sz="3200" i="1" smtClean="0">
                              <a:solidFill>
                                <a:srgbClr val="FFFFFF"/>
                              </a:solidFill>
                              <a:latin typeface="Cambria Math"/>
                              <a:ea typeface="Cambria Math"/>
                            </a:rPr>
                            <m:t>𝑥</m:t>
                          </m:r>
                        </m:sub>
                      </m:sSub>
                    </m:oMath>
                  </m:oMathPara>
                </a14:m>
                <a:endParaRPr lang="en-US" sz="3200" i="1" dirty="0">
                  <a:solidFill>
                    <a:srgbClr val="FFFFFF"/>
                  </a:solidFill>
                  <a:ea typeface="ＭＳ Ｐゴシック" pitchFamily="34" charset="-128"/>
                </a:endParaRPr>
              </a:p>
            </p:txBody>
          </p:sp>
        </mc:Choice>
        <mc:Fallback xmlns="">
          <p:sp>
            <p:nvSpPr>
              <p:cNvPr id="17" name="Rectangle 16"/>
              <p:cNvSpPr>
                <a:spLocks noRot="1" noChangeAspect="1" noMove="1" noResize="1" noEditPoints="1" noAdjustHandles="1" noChangeArrowheads="1" noChangeShapeType="1" noTextEdit="1"/>
              </p:cNvSpPr>
              <p:nvPr/>
            </p:nvSpPr>
            <p:spPr>
              <a:xfrm>
                <a:off x="4973716" y="1102717"/>
                <a:ext cx="692241" cy="584775"/>
              </a:xfrm>
              <a:prstGeom prst="rect">
                <a:avLst/>
              </a:prstGeom>
              <a:blipFill rotWithShape="0">
                <a:blip r:embed="rId10"/>
                <a:stretch>
                  <a:fillRect/>
                </a:stretch>
              </a:blipFill>
            </p:spPr>
            <p:txBody>
              <a:bodyPr/>
              <a:lstStyle/>
              <a:p>
                <a:r>
                  <a:rPr lang="en-US">
                    <a:noFill/>
                  </a:rPr>
                  <a:t> </a:t>
                </a:r>
              </a:p>
            </p:txBody>
          </p:sp>
        </mc:Fallback>
      </mc:AlternateContent>
      <p:sp>
        <p:nvSpPr>
          <p:cNvPr id="2" name="TextBox 1"/>
          <p:cNvSpPr txBox="1"/>
          <p:nvPr/>
        </p:nvSpPr>
        <p:spPr>
          <a:xfrm>
            <a:off x="4689520" y="101680"/>
            <a:ext cx="4267200" cy="1077218"/>
          </a:xfrm>
          <a:prstGeom prst="rect">
            <a:avLst/>
          </a:prstGeom>
          <a:noFill/>
        </p:spPr>
        <p:txBody>
          <a:bodyPr wrap="square" rtlCol="0">
            <a:spAutoFit/>
          </a:bodyPr>
          <a:lstStyle/>
          <a:p>
            <a:pPr algn="ctr" eaLnBrk="0" fontAlgn="base" hangingPunct="0">
              <a:spcBef>
                <a:spcPct val="0"/>
              </a:spcBef>
              <a:spcAft>
                <a:spcPct val="0"/>
              </a:spcAft>
            </a:pPr>
            <a:r>
              <a:rPr lang="en-US" sz="3200" dirty="0">
                <a:solidFill>
                  <a:srgbClr val="FFFFFF"/>
                </a:solidFill>
                <a:ea typeface="ＭＳ Ｐゴシック" pitchFamily="34" charset="-128"/>
              </a:rPr>
              <a:t>THE CENTRAL LIMIT THEOREM!!!</a:t>
            </a:r>
          </a:p>
        </p:txBody>
      </p:sp>
    </p:spTree>
    <p:extLst>
      <p:ext uri="{BB962C8B-B14F-4D97-AF65-F5344CB8AC3E}">
        <p14:creationId xmlns:p14="http://schemas.microsoft.com/office/powerpoint/2010/main" val="651917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500"/>
                                        <p:tgtEl>
                                          <p:spTgt spid="1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500"/>
                                        <p:tgtEl>
                                          <p:spTgt spid="14"/>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 grpId="0">
        <p:bldAsOne/>
      </p:bldGraphic>
      <p:bldGraphic spid="11" grpId="0">
        <p:bldAsOne/>
      </p:bldGraphic>
      <p:bldP spid="13" grpId="0"/>
      <p:bldP spid="14" grpId="0"/>
      <p:bldP spid="15" grpId="0"/>
      <p:bldP spid="16"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eaLnBrk="1" hangingPunct="1">
              <a:defRPr/>
            </a:pPr>
            <a:r>
              <a:rPr lang="en-US" sz="4000" dirty="0">
                <a:ea typeface="+mj-ea"/>
              </a:rPr>
              <a:t>CENTRAL LIMIT THEOREM Cont.</a:t>
            </a:r>
          </a:p>
        </p:txBody>
      </p:sp>
      <mc:AlternateContent xmlns:mc="http://schemas.openxmlformats.org/markup-compatibility/2006" xmlns:a14="http://schemas.microsoft.com/office/drawing/2010/main">
        <mc:Choice Requires="a14">
          <p:sp>
            <p:nvSpPr>
              <p:cNvPr id="8196" name="Rectangle 4"/>
              <p:cNvSpPr>
                <a:spLocks noChangeArrowheads="1"/>
              </p:cNvSpPr>
              <p:nvPr/>
            </p:nvSpPr>
            <p:spPr bwMode="auto">
              <a:xfrm>
                <a:off x="533400" y="1828799"/>
                <a:ext cx="8153400" cy="1600201"/>
              </a:xfrm>
              <a:prstGeom prst="rect">
                <a:avLst/>
              </a:prstGeom>
              <a:noFill/>
              <a:ln>
                <a:noFill/>
              </a:ln>
              <a:extLst>
                <a:ext uri="{909E8E84-426E-40DD-AFC4-6F175D3DCCD1}">
                  <a14:hiddenFill>
                    <a:solidFill>
                      <a:srgbClr val="FFFFFF"/>
                    </a:solidFill>
                  </a14:hiddenFill>
                </a:ext>
                <a:ext uri="{91240B29-F687-4F45-9708-019B960494DF}">
                  <a14:hiddenLine w="12700">
                    <a:solidFill>
                      <a:srgbClr val="000000"/>
                    </a:solidFill>
                    <a:miter lim="800000"/>
                    <a:headEnd/>
                    <a:tailEnd/>
                  </a14:hiddenLine>
                </a:ext>
              </a:extLst>
            </p:spPr>
            <p:txBody>
              <a:bodyPr lIns="90488" tIns="44450" rIns="90488" bIns="44450"/>
              <a:lstStyle>
                <a:lvl1pPr marL="342900" indent="-342900">
                  <a:spcBef>
                    <a:spcPct val="20000"/>
                  </a:spcBef>
                  <a:buClr>
                    <a:schemeClr val="hlink"/>
                  </a:buClr>
                  <a:buSzPct val="120000"/>
                  <a:buChar char="•"/>
                  <a:defRPr sz="3200">
                    <a:solidFill>
                      <a:schemeClr val="tx1"/>
                    </a:solidFill>
                    <a:latin typeface="Tahoma" pitchFamily="34" charset="0"/>
                    <a:ea typeface="ＭＳ Ｐゴシック" pitchFamily="34" charset="-128"/>
                  </a:defRPr>
                </a:lvl1pPr>
                <a:lvl2pPr marL="37931725" indent="-37474525">
                  <a:spcBef>
                    <a:spcPct val="20000"/>
                  </a:spcBef>
                  <a:buFont typeface="Tahoma" pitchFamily="34" charset="0"/>
                  <a:buChar char="–"/>
                  <a:defRPr sz="2800">
                    <a:solidFill>
                      <a:schemeClr val="tx1"/>
                    </a:solidFill>
                    <a:latin typeface="Tahoma" pitchFamily="34" charset="0"/>
                    <a:ea typeface="ＭＳ Ｐゴシック" pitchFamily="34" charset="-128"/>
                  </a:defRPr>
                </a:lvl2pPr>
                <a:lvl3pPr marL="1143000" indent="-228600">
                  <a:spcBef>
                    <a:spcPct val="20000"/>
                  </a:spcBef>
                  <a:buClr>
                    <a:schemeClr val="hlink"/>
                  </a:buClr>
                  <a:buSzPct val="120000"/>
                  <a:buChar char="•"/>
                  <a:defRPr sz="2400">
                    <a:solidFill>
                      <a:schemeClr val="tx1"/>
                    </a:solidFill>
                    <a:latin typeface="Tahoma" pitchFamily="34" charset="0"/>
                    <a:ea typeface="ＭＳ Ｐゴシック" pitchFamily="34" charset="-128"/>
                  </a:defRPr>
                </a:lvl3pPr>
                <a:lvl4pPr marL="1600200" indent="-228600">
                  <a:spcBef>
                    <a:spcPct val="20000"/>
                  </a:spcBef>
                  <a:buFont typeface="Tahoma" pitchFamily="34" charset="0"/>
                  <a:buChar char="–"/>
                  <a:defRPr sz="2000">
                    <a:solidFill>
                      <a:schemeClr val="tx1"/>
                    </a:solidFill>
                    <a:latin typeface="Tahoma" pitchFamily="34" charset="0"/>
                    <a:ea typeface="ＭＳ Ｐゴシック" pitchFamily="34" charset="-128"/>
                  </a:defRPr>
                </a:lvl4pPr>
                <a:lvl5pPr marL="2057400" indent="-228600">
                  <a:spcBef>
                    <a:spcPct val="20000"/>
                  </a:spcBef>
                  <a:buClr>
                    <a:schemeClr val="hlink"/>
                  </a:buClr>
                  <a:buSzPct val="80000"/>
                  <a:buFont typeface="Wingdings" pitchFamily="2" charset="2"/>
                  <a:buChar char="v"/>
                  <a:defRPr sz="2000">
                    <a:solidFill>
                      <a:schemeClr val="tx1"/>
                    </a:solidFill>
                    <a:latin typeface="Tahoma" pitchFamily="34" charset="0"/>
                    <a:ea typeface="ＭＳ Ｐゴシック" pitchFamily="34" charset="-128"/>
                  </a:defRPr>
                </a:lvl5pPr>
                <a:lvl6pPr marL="2514600" indent="-228600" eaLnBrk="0" fontAlgn="base" hangingPunct="0">
                  <a:spcBef>
                    <a:spcPct val="20000"/>
                  </a:spcBef>
                  <a:spcAft>
                    <a:spcPct val="0"/>
                  </a:spcAft>
                  <a:buClr>
                    <a:schemeClr val="hlink"/>
                  </a:buClr>
                  <a:buSzPct val="80000"/>
                  <a:buFont typeface="Wingdings" pitchFamily="2" charset="2"/>
                  <a:buChar char="v"/>
                  <a:defRPr sz="2000">
                    <a:solidFill>
                      <a:schemeClr val="tx1"/>
                    </a:solidFill>
                    <a:latin typeface="Tahoma" pitchFamily="34" charset="0"/>
                    <a:ea typeface="ＭＳ Ｐゴシック" pitchFamily="34" charset="-128"/>
                  </a:defRPr>
                </a:lvl6pPr>
                <a:lvl7pPr marL="2971800" indent="-228600" eaLnBrk="0" fontAlgn="base" hangingPunct="0">
                  <a:spcBef>
                    <a:spcPct val="20000"/>
                  </a:spcBef>
                  <a:spcAft>
                    <a:spcPct val="0"/>
                  </a:spcAft>
                  <a:buClr>
                    <a:schemeClr val="hlink"/>
                  </a:buClr>
                  <a:buSzPct val="80000"/>
                  <a:buFont typeface="Wingdings" pitchFamily="2" charset="2"/>
                  <a:buChar char="v"/>
                  <a:defRPr sz="2000">
                    <a:solidFill>
                      <a:schemeClr val="tx1"/>
                    </a:solidFill>
                    <a:latin typeface="Tahoma" pitchFamily="34" charset="0"/>
                    <a:ea typeface="ＭＳ Ｐゴシック" pitchFamily="34" charset="-128"/>
                  </a:defRPr>
                </a:lvl7pPr>
                <a:lvl8pPr marL="3429000" indent="-228600" eaLnBrk="0" fontAlgn="base" hangingPunct="0">
                  <a:spcBef>
                    <a:spcPct val="20000"/>
                  </a:spcBef>
                  <a:spcAft>
                    <a:spcPct val="0"/>
                  </a:spcAft>
                  <a:buClr>
                    <a:schemeClr val="hlink"/>
                  </a:buClr>
                  <a:buSzPct val="80000"/>
                  <a:buFont typeface="Wingdings" pitchFamily="2" charset="2"/>
                  <a:buChar char="v"/>
                  <a:defRPr sz="2000">
                    <a:solidFill>
                      <a:schemeClr val="tx1"/>
                    </a:solidFill>
                    <a:latin typeface="Tahoma" pitchFamily="34" charset="0"/>
                    <a:ea typeface="ＭＳ Ｐゴシック" pitchFamily="34" charset="-128"/>
                  </a:defRPr>
                </a:lvl8pPr>
                <a:lvl9pPr marL="3886200" indent="-228600" eaLnBrk="0" fontAlgn="base" hangingPunct="0">
                  <a:spcBef>
                    <a:spcPct val="20000"/>
                  </a:spcBef>
                  <a:spcAft>
                    <a:spcPct val="0"/>
                  </a:spcAft>
                  <a:buClr>
                    <a:schemeClr val="hlink"/>
                  </a:buClr>
                  <a:buSzPct val="80000"/>
                  <a:buFont typeface="Wingdings" pitchFamily="2" charset="2"/>
                  <a:buChar char="v"/>
                  <a:defRPr sz="2000">
                    <a:solidFill>
                      <a:schemeClr val="tx1"/>
                    </a:solidFill>
                    <a:latin typeface="Tahoma" pitchFamily="34" charset="0"/>
                    <a:ea typeface="ＭＳ Ｐゴシック" pitchFamily="34" charset="-128"/>
                  </a:defRPr>
                </a:lvl9pPr>
              </a:lstStyle>
              <a:p>
                <a:pPr eaLnBrk="0" fontAlgn="base" hangingPunct="0">
                  <a:spcBef>
                    <a:spcPct val="30000"/>
                  </a:spcBef>
                  <a:spcAft>
                    <a:spcPct val="30000"/>
                  </a:spcAft>
                  <a:buClrTx/>
                  <a:buSzTx/>
                  <a:buFontTx/>
                  <a:buNone/>
                </a:pPr>
                <a:r>
                  <a:rPr lang="en-US" altLang="en-US" sz="2800" b="1" dirty="0">
                    <a:solidFill>
                      <a:srgbClr val="FFFFFF"/>
                    </a:solidFill>
                    <a:latin typeface="Arial" pitchFamily="34" charset="0"/>
                  </a:rPr>
                  <a:t>1. The distribution of sample </a:t>
                </a:r>
                <a14:m>
                  <m:oMath xmlns:m="http://schemas.openxmlformats.org/officeDocument/2006/math">
                    <m:acc>
                      <m:accPr>
                        <m:chr m:val="̅"/>
                        <m:ctrlPr>
                          <a:rPr lang="en-US" altLang="en-US" sz="2800" b="1" i="1" smtClean="0">
                            <a:solidFill>
                              <a:srgbClr val="FFFFFF"/>
                            </a:solidFill>
                            <a:latin typeface="Cambria Math" panose="02040503050406030204" pitchFamily="18" charset="0"/>
                          </a:rPr>
                        </m:ctrlPr>
                      </m:accPr>
                      <m:e>
                        <m:r>
                          <a:rPr lang="en-US" altLang="en-US" sz="2800" b="1" i="1" smtClean="0">
                            <a:solidFill>
                              <a:srgbClr val="FFFFFF"/>
                            </a:solidFill>
                            <a:latin typeface="Cambria Math" panose="02040503050406030204" pitchFamily="18" charset="0"/>
                          </a:rPr>
                          <m:t>𝒙</m:t>
                        </m:r>
                      </m:e>
                    </m:acc>
                  </m:oMath>
                </a14:m>
                <a:r>
                  <a:rPr lang="en-US" altLang="en-US" sz="2800" b="1" i="1" dirty="0">
                    <a:solidFill>
                      <a:srgbClr val="FFFFFF"/>
                    </a:solidFill>
                    <a:latin typeface="Arial" pitchFamily="34" charset="0"/>
                  </a:rPr>
                  <a:t>’s</a:t>
                </a:r>
                <a:r>
                  <a:rPr lang="en-US" altLang="en-US" sz="2800" b="1" dirty="0">
                    <a:solidFill>
                      <a:srgbClr val="FFFFFF"/>
                    </a:solidFill>
                    <a:latin typeface="Arial" pitchFamily="34" charset="0"/>
                  </a:rPr>
                  <a:t> will, as the sample size increases, approach a </a:t>
                </a:r>
                <a:r>
                  <a:rPr lang="en-US" altLang="en-US" sz="2800" b="1" dirty="0">
                    <a:solidFill>
                      <a:srgbClr val="FFCC00"/>
                    </a:solidFill>
                    <a:latin typeface="Arial" pitchFamily="34" charset="0"/>
                  </a:rPr>
                  <a:t>normal</a:t>
                </a:r>
                <a:r>
                  <a:rPr lang="en-US" altLang="en-US" sz="2800" b="1" dirty="0">
                    <a:solidFill>
                      <a:srgbClr val="FFFFFF"/>
                    </a:solidFill>
                    <a:latin typeface="Arial" pitchFamily="34" charset="0"/>
                  </a:rPr>
                  <a:t> distribution.</a:t>
                </a:r>
              </a:p>
            </p:txBody>
          </p:sp>
        </mc:Choice>
        <mc:Fallback xmlns="">
          <p:sp>
            <p:nvSpPr>
              <p:cNvPr id="8196" name="Rectangle 4"/>
              <p:cNvSpPr>
                <a:spLocks noRot="1" noChangeAspect="1" noMove="1" noResize="1" noEditPoints="1" noAdjustHandles="1" noChangeArrowheads="1" noChangeShapeType="1" noTextEdit="1"/>
              </p:cNvSpPr>
              <p:nvPr/>
            </p:nvSpPr>
            <p:spPr bwMode="auto">
              <a:xfrm>
                <a:off x="533400" y="1828799"/>
                <a:ext cx="8153400" cy="1600201"/>
              </a:xfrm>
              <a:prstGeom prst="rect">
                <a:avLst/>
              </a:prstGeom>
              <a:blipFill>
                <a:blip r:embed="rId2"/>
                <a:stretch>
                  <a:fillRect l="-1571" t="-4183"/>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angle 4">
                <a:extLst>
                  <a:ext uri="{FF2B5EF4-FFF2-40B4-BE49-F238E27FC236}">
                    <a16:creationId xmlns:a16="http://schemas.microsoft.com/office/drawing/2014/main" id="{16EB3291-709C-4F62-A4FA-A2FB0A547919}"/>
                  </a:ext>
                </a:extLst>
              </p:cNvPr>
              <p:cNvSpPr>
                <a:spLocks noChangeArrowheads="1"/>
              </p:cNvSpPr>
              <p:nvPr/>
            </p:nvSpPr>
            <p:spPr bwMode="auto">
              <a:xfrm>
                <a:off x="533400" y="5029200"/>
                <a:ext cx="8153400" cy="1133476"/>
              </a:xfrm>
              <a:prstGeom prst="rect">
                <a:avLst/>
              </a:prstGeom>
              <a:noFill/>
              <a:ln>
                <a:noFill/>
              </a:ln>
              <a:extLst>
                <a:ext uri="{909E8E84-426E-40DD-AFC4-6F175D3DCCD1}">
                  <a14:hiddenFill>
                    <a:solidFill>
                      <a:srgbClr val="FFFFFF"/>
                    </a:solidFill>
                  </a14:hiddenFill>
                </a:ext>
                <a:ext uri="{91240B29-F687-4F45-9708-019B960494DF}">
                  <a14:hiddenLine w="12700">
                    <a:solidFill>
                      <a:srgbClr val="000000"/>
                    </a:solidFill>
                    <a:miter lim="800000"/>
                    <a:headEnd/>
                    <a:tailEnd/>
                  </a14:hiddenLine>
                </a:ext>
              </a:extLst>
            </p:spPr>
            <p:txBody>
              <a:bodyPr lIns="90488" tIns="44450" rIns="90488" bIns="44450"/>
              <a:lstStyle>
                <a:lvl1pPr marL="342900" indent="-342900">
                  <a:spcBef>
                    <a:spcPct val="20000"/>
                  </a:spcBef>
                  <a:buClr>
                    <a:schemeClr val="hlink"/>
                  </a:buClr>
                  <a:buSzPct val="120000"/>
                  <a:buChar char="•"/>
                  <a:defRPr sz="3200">
                    <a:solidFill>
                      <a:schemeClr val="tx1"/>
                    </a:solidFill>
                    <a:latin typeface="Tahoma" pitchFamily="34" charset="0"/>
                    <a:ea typeface="ＭＳ Ｐゴシック" pitchFamily="34" charset="-128"/>
                  </a:defRPr>
                </a:lvl1pPr>
                <a:lvl2pPr marL="37931725" indent="-37474525">
                  <a:spcBef>
                    <a:spcPct val="20000"/>
                  </a:spcBef>
                  <a:buFont typeface="Tahoma" pitchFamily="34" charset="0"/>
                  <a:buChar char="–"/>
                  <a:defRPr sz="2800">
                    <a:solidFill>
                      <a:schemeClr val="tx1"/>
                    </a:solidFill>
                    <a:latin typeface="Tahoma" pitchFamily="34" charset="0"/>
                    <a:ea typeface="ＭＳ Ｐゴシック" pitchFamily="34" charset="-128"/>
                  </a:defRPr>
                </a:lvl2pPr>
                <a:lvl3pPr marL="1143000" indent="-228600">
                  <a:spcBef>
                    <a:spcPct val="20000"/>
                  </a:spcBef>
                  <a:buClr>
                    <a:schemeClr val="hlink"/>
                  </a:buClr>
                  <a:buSzPct val="120000"/>
                  <a:buChar char="•"/>
                  <a:defRPr sz="2400">
                    <a:solidFill>
                      <a:schemeClr val="tx1"/>
                    </a:solidFill>
                    <a:latin typeface="Tahoma" pitchFamily="34" charset="0"/>
                    <a:ea typeface="ＭＳ Ｐゴシック" pitchFamily="34" charset="-128"/>
                  </a:defRPr>
                </a:lvl3pPr>
                <a:lvl4pPr marL="1600200" indent="-228600">
                  <a:spcBef>
                    <a:spcPct val="20000"/>
                  </a:spcBef>
                  <a:buFont typeface="Tahoma" pitchFamily="34" charset="0"/>
                  <a:buChar char="–"/>
                  <a:defRPr sz="2000">
                    <a:solidFill>
                      <a:schemeClr val="tx1"/>
                    </a:solidFill>
                    <a:latin typeface="Tahoma" pitchFamily="34" charset="0"/>
                    <a:ea typeface="ＭＳ Ｐゴシック" pitchFamily="34" charset="-128"/>
                  </a:defRPr>
                </a:lvl4pPr>
                <a:lvl5pPr marL="2057400" indent="-228600">
                  <a:spcBef>
                    <a:spcPct val="20000"/>
                  </a:spcBef>
                  <a:buClr>
                    <a:schemeClr val="hlink"/>
                  </a:buClr>
                  <a:buSzPct val="80000"/>
                  <a:buFont typeface="Wingdings" pitchFamily="2" charset="2"/>
                  <a:buChar char="v"/>
                  <a:defRPr sz="2000">
                    <a:solidFill>
                      <a:schemeClr val="tx1"/>
                    </a:solidFill>
                    <a:latin typeface="Tahoma" pitchFamily="34" charset="0"/>
                    <a:ea typeface="ＭＳ Ｐゴシック" pitchFamily="34" charset="-128"/>
                  </a:defRPr>
                </a:lvl5pPr>
                <a:lvl6pPr marL="2514600" indent="-228600" eaLnBrk="0" fontAlgn="base" hangingPunct="0">
                  <a:spcBef>
                    <a:spcPct val="20000"/>
                  </a:spcBef>
                  <a:spcAft>
                    <a:spcPct val="0"/>
                  </a:spcAft>
                  <a:buClr>
                    <a:schemeClr val="hlink"/>
                  </a:buClr>
                  <a:buSzPct val="80000"/>
                  <a:buFont typeface="Wingdings" pitchFamily="2" charset="2"/>
                  <a:buChar char="v"/>
                  <a:defRPr sz="2000">
                    <a:solidFill>
                      <a:schemeClr val="tx1"/>
                    </a:solidFill>
                    <a:latin typeface="Tahoma" pitchFamily="34" charset="0"/>
                    <a:ea typeface="ＭＳ Ｐゴシック" pitchFamily="34" charset="-128"/>
                  </a:defRPr>
                </a:lvl6pPr>
                <a:lvl7pPr marL="2971800" indent="-228600" eaLnBrk="0" fontAlgn="base" hangingPunct="0">
                  <a:spcBef>
                    <a:spcPct val="20000"/>
                  </a:spcBef>
                  <a:spcAft>
                    <a:spcPct val="0"/>
                  </a:spcAft>
                  <a:buClr>
                    <a:schemeClr val="hlink"/>
                  </a:buClr>
                  <a:buSzPct val="80000"/>
                  <a:buFont typeface="Wingdings" pitchFamily="2" charset="2"/>
                  <a:buChar char="v"/>
                  <a:defRPr sz="2000">
                    <a:solidFill>
                      <a:schemeClr val="tx1"/>
                    </a:solidFill>
                    <a:latin typeface="Tahoma" pitchFamily="34" charset="0"/>
                    <a:ea typeface="ＭＳ Ｐゴシック" pitchFamily="34" charset="-128"/>
                  </a:defRPr>
                </a:lvl7pPr>
                <a:lvl8pPr marL="3429000" indent="-228600" eaLnBrk="0" fontAlgn="base" hangingPunct="0">
                  <a:spcBef>
                    <a:spcPct val="20000"/>
                  </a:spcBef>
                  <a:spcAft>
                    <a:spcPct val="0"/>
                  </a:spcAft>
                  <a:buClr>
                    <a:schemeClr val="hlink"/>
                  </a:buClr>
                  <a:buSzPct val="80000"/>
                  <a:buFont typeface="Wingdings" pitchFamily="2" charset="2"/>
                  <a:buChar char="v"/>
                  <a:defRPr sz="2000">
                    <a:solidFill>
                      <a:schemeClr val="tx1"/>
                    </a:solidFill>
                    <a:latin typeface="Tahoma" pitchFamily="34" charset="0"/>
                    <a:ea typeface="ＭＳ Ｐゴシック" pitchFamily="34" charset="-128"/>
                  </a:defRPr>
                </a:lvl8pPr>
                <a:lvl9pPr marL="3886200" indent="-228600" eaLnBrk="0" fontAlgn="base" hangingPunct="0">
                  <a:spcBef>
                    <a:spcPct val="20000"/>
                  </a:spcBef>
                  <a:spcAft>
                    <a:spcPct val="0"/>
                  </a:spcAft>
                  <a:buClr>
                    <a:schemeClr val="hlink"/>
                  </a:buClr>
                  <a:buSzPct val="80000"/>
                  <a:buFont typeface="Wingdings" pitchFamily="2" charset="2"/>
                  <a:buChar char="v"/>
                  <a:defRPr sz="2000">
                    <a:solidFill>
                      <a:schemeClr val="tx1"/>
                    </a:solidFill>
                    <a:latin typeface="Tahoma" pitchFamily="34" charset="0"/>
                    <a:ea typeface="ＭＳ Ｐゴシック" pitchFamily="34" charset="-128"/>
                  </a:defRPr>
                </a:lvl9pPr>
              </a:lstStyle>
              <a:p>
                <a:pPr eaLnBrk="0" fontAlgn="base" hangingPunct="0">
                  <a:spcBef>
                    <a:spcPct val="30000"/>
                  </a:spcBef>
                  <a:spcAft>
                    <a:spcPct val="30000"/>
                  </a:spcAft>
                  <a:buClrTx/>
                  <a:buSzTx/>
                  <a:buFontTx/>
                  <a:buNone/>
                </a:pPr>
                <a:r>
                  <a:rPr lang="en-US" altLang="en-US" sz="2800" b="1" dirty="0">
                    <a:solidFill>
                      <a:srgbClr val="FFFFFF"/>
                    </a:solidFill>
                    <a:latin typeface="Arial" pitchFamily="34" charset="0"/>
                  </a:rPr>
                  <a:t>3. The standard deviation of the distribution of sample means is </a:t>
                </a:r>
                <a14:m>
                  <m:oMath xmlns:m="http://schemas.openxmlformats.org/officeDocument/2006/math">
                    <m:f>
                      <m:fPr>
                        <m:ctrlPr>
                          <a:rPr lang="en-US" altLang="en-US" sz="2800" b="1" i="1" smtClean="0">
                            <a:solidFill>
                              <a:srgbClr val="FFFFFF"/>
                            </a:solidFill>
                            <a:latin typeface="Cambria Math" panose="02040503050406030204" pitchFamily="18" charset="0"/>
                          </a:rPr>
                        </m:ctrlPr>
                      </m:fPr>
                      <m:num>
                        <m:sSub>
                          <m:sSubPr>
                            <m:ctrlPr>
                              <a:rPr lang="en-US" altLang="en-US" sz="2800" b="1" i="1" smtClean="0">
                                <a:solidFill>
                                  <a:srgbClr val="FFFFFF"/>
                                </a:solidFill>
                                <a:latin typeface="Cambria Math" panose="02040503050406030204" pitchFamily="18" charset="0"/>
                              </a:rPr>
                            </m:ctrlPr>
                          </m:sSubPr>
                          <m:e>
                            <m:r>
                              <a:rPr lang="en-US" altLang="en-US" sz="2800" b="1" i="1" smtClean="0">
                                <a:solidFill>
                                  <a:srgbClr val="FFFFFF"/>
                                </a:solidFill>
                                <a:latin typeface="Cambria Math" panose="02040503050406030204" pitchFamily="18" charset="0"/>
                                <a:ea typeface="Cambria Math" panose="02040503050406030204" pitchFamily="18" charset="0"/>
                              </a:rPr>
                              <m:t>𝝈</m:t>
                            </m:r>
                          </m:e>
                          <m:sub>
                            <m:r>
                              <a:rPr lang="en-US" altLang="en-US" sz="2800" b="1" i="1" smtClean="0">
                                <a:solidFill>
                                  <a:srgbClr val="FFFFFF"/>
                                </a:solidFill>
                                <a:latin typeface="Cambria Math" panose="02040503050406030204" pitchFamily="18" charset="0"/>
                              </a:rPr>
                              <m:t>𝒙</m:t>
                            </m:r>
                          </m:sub>
                        </m:sSub>
                      </m:num>
                      <m:den>
                        <m:rad>
                          <m:radPr>
                            <m:degHide m:val="on"/>
                            <m:ctrlPr>
                              <a:rPr lang="en-US" altLang="en-US" sz="2800" b="1" i="1" smtClean="0">
                                <a:solidFill>
                                  <a:srgbClr val="FFFFFF"/>
                                </a:solidFill>
                                <a:latin typeface="Cambria Math" panose="02040503050406030204" pitchFamily="18" charset="0"/>
                              </a:rPr>
                            </m:ctrlPr>
                          </m:radPr>
                          <m:deg/>
                          <m:e>
                            <m:r>
                              <a:rPr lang="en-US" altLang="en-US" sz="2800" b="1" i="1" smtClean="0">
                                <a:solidFill>
                                  <a:srgbClr val="FFFFFF"/>
                                </a:solidFill>
                                <a:latin typeface="Cambria Math" panose="02040503050406030204" pitchFamily="18" charset="0"/>
                              </a:rPr>
                              <m:t>𝒏</m:t>
                            </m:r>
                          </m:e>
                        </m:rad>
                      </m:den>
                    </m:f>
                  </m:oMath>
                </a14:m>
                <a:r>
                  <a:rPr lang="en-US" altLang="en-US" sz="2800" b="1" dirty="0">
                    <a:solidFill>
                      <a:srgbClr val="FFFFFF"/>
                    </a:solidFill>
                    <a:latin typeface="Symbol" pitchFamily="18" charset="2"/>
                  </a:rPr>
                  <a:t>.  </a:t>
                </a:r>
                <a14:m>
                  <m:oMath xmlns:m="http://schemas.openxmlformats.org/officeDocument/2006/math">
                    <m:sSub>
                      <m:sSubPr>
                        <m:ctrlPr>
                          <a:rPr lang="en-US" altLang="en-US" sz="2800" b="1" i="1" smtClean="0">
                            <a:solidFill>
                              <a:srgbClr val="FFFFFF"/>
                            </a:solidFill>
                            <a:latin typeface="Cambria Math" panose="02040503050406030204" pitchFamily="18" charset="0"/>
                          </a:rPr>
                        </m:ctrlPr>
                      </m:sSubPr>
                      <m:e>
                        <m:r>
                          <a:rPr lang="en-US" altLang="en-US" sz="2800" b="1" i="1" smtClean="0">
                            <a:solidFill>
                              <a:srgbClr val="FFFFFF"/>
                            </a:solidFill>
                            <a:latin typeface="Cambria Math" panose="02040503050406030204" pitchFamily="18" charset="0"/>
                            <a:ea typeface="Cambria Math" panose="02040503050406030204" pitchFamily="18" charset="0"/>
                          </a:rPr>
                          <m:t>𝝈</m:t>
                        </m:r>
                      </m:e>
                      <m:sub>
                        <m:acc>
                          <m:accPr>
                            <m:chr m:val="̅"/>
                            <m:ctrlPr>
                              <a:rPr lang="en-US" altLang="en-US" sz="2800" b="1" i="1" smtClean="0">
                                <a:solidFill>
                                  <a:srgbClr val="FFFFFF"/>
                                </a:solidFill>
                                <a:latin typeface="Cambria Math" panose="02040503050406030204" pitchFamily="18" charset="0"/>
                              </a:rPr>
                            </m:ctrlPr>
                          </m:accPr>
                          <m:e>
                            <m:r>
                              <a:rPr lang="en-US" altLang="en-US" sz="2800" b="1" i="1" smtClean="0">
                                <a:solidFill>
                                  <a:srgbClr val="FFFFFF"/>
                                </a:solidFill>
                                <a:latin typeface="Cambria Math" panose="02040503050406030204" pitchFamily="18" charset="0"/>
                              </a:rPr>
                              <m:t>𝒙</m:t>
                            </m:r>
                          </m:e>
                        </m:acc>
                      </m:sub>
                    </m:sSub>
                    <m:r>
                      <a:rPr lang="en-US" altLang="en-US" sz="2800" b="1" i="1" smtClean="0">
                        <a:solidFill>
                          <a:srgbClr val="FFFFFF"/>
                        </a:solidFill>
                        <a:latin typeface="Cambria Math" panose="02040503050406030204" pitchFamily="18" charset="0"/>
                      </a:rPr>
                      <m:t>=</m:t>
                    </m:r>
                    <m:f>
                      <m:fPr>
                        <m:ctrlPr>
                          <a:rPr lang="en-US" altLang="en-US" sz="2800" b="1" i="1" smtClean="0">
                            <a:solidFill>
                              <a:srgbClr val="FFFFFF"/>
                            </a:solidFill>
                            <a:latin typeface="Cambria Math" panose="02040503050406030204" pitchFamily="18" charset="0"/>
                          </a:rPr>
                        </m:ctrlPr>
                      </m:fPr>
                      <m:num>
                        <m:sSub>
                          <m:sSubPr>
                            <m:ctrlPr>
                              <a:rPr lang="en-US" altLang="en-US" sz="2800" b="1" i="1" smtClean="0">
                                <a:solidFill>
                                  <a:srgbClr val="FFFFFF"/>
                                </a:solidFill>
                                <a:latin typeface="Cambria Math" panose="02040503050406030204" pitchFamily="18" charset="0"/>
                              </a:rPr>
                            </m:ctrlPr>
                          </m:sSubPr>
                          <m:e>
                            <m:r>
                              <a:rPr lang="en-US" altLang="en-US" sz="2800" b="1" i="1" smtClean="0">
                                <a:solidFill>
                                  <a:srgbClr val="FFFFFF"/>
                                </a:solidFill>
                                <a:latin typeface="Cambria Math" panose="02040503050406030204" pitchFamily="18" charset="0"/>
                                <a:ea typeface="Cambria Math" panose="02040503050406030204" pitchFamily="18" charset="0"/>
                              </a:rPr>
                              <m:t>𝝈</m:t>
                            </m:r>
                          </m:e>
                          <m:sub>
                            <m:r>
                              <a:rPr lang="en-US" altLang="en-US" sz="2800" b="1" i="1" smtClean="0">
                                <a:solidFill>
                                  <a:srgbClr val="FFFFFF"/>
                                </a:solidFill>
                                <a:latin typeface="Cambria Math" panose="02040503050406030204" pitchFamily="18" charset="0"/>
                              </a:rPr>
                              <m:t>𝒙</m:t>
                            </m:r>
                          </m:sub>
                        </m:sSub>
                      </m:num>
                      <m:den>
                        <m:rad>
                          <m:radPr>
                            <m:degHide m:val="on"/>
                            <m:ctrlPr>
                              <a:rPr lang="en-US" altLang="en-US" sz="2800" b="1" i="1" smtClean="0">
                                <a:solidFill>
                                  <a:srgbClr val="FFFFFF"/>
                                </a:solidFill>
                                <a:latin typeface="Cambria Math" panose="02040503050406030204" pitchFamily="18" charset="0"/>
                              </a:rPr>
                            </m:ctrlPr>
                          </m:radPr>
                          <m:deg/>
                          <m:e>
                            <m:r>
                              <a:rPr lang="en-US" altLang="en-US" sz="2800" b="1" i="1" smtClean="0">
                                <a:solidFill>
                                  <a:srgbClr val="FFFFFF"/>
                                </a:solidFill>
                                <a:latin typeface="Cambria Math" panose="02040503050406030204" pitchFamily="18" charset="0"/>
                              </a:rPr>
                              <m:t>𝒏</m:t>
                            </m:r>
                          </m:e>
                        </m:rad>
                      </m:den>
                    </m:f>
                  </m:oMath>
                </a14:m>
                <a:r>
                  <a:rPr lang="en-US" altLang="en-US" sz="2800" b="1" dirty="0">
                    <a:solidFill>
                      <a:srgbClr val="FFFFFF"/>
                    </a:solidFill>
                    <a:latin typeface="Symbol" pitchFamily="18" charset="2"/>
                  </a:rPr>
                  <a:t> </a:t>
                </a:r>
                <a:r>
                  <a:rPr lang="en-US" altLang="en-US" sz="3600" b="1" dirty="0">
                    <a:solidFill>
                      <a:srgbClr val="FFFFFF"/>
                    </a:solidFill>
                    <a:latin typeface="Symbol" pitchFamily="18" charset="2"/>
                  </a:rPr>
                  <a:t></a:t>
                </a:r>
                <a:endParaRPr lang="en-US" altLang="en-US" sz="2800" b="1" dirty="0">
                  <a:solidFill>
                    <a:srgbClr val="FFFFFF"/>
                  </a:solidFill>
                  <a:latin typeface="Arial" pitchFamily="34" charset="0"/>
                </a:endParaRPr>
              </a:p>
              <a:p>
                <a:pPr eaLnBrk="0" fontAlgn="base" latinLnBrk="1" hangingPunct="0">
                  <a:spcBef>
                    <a:spcPct val="30000"/>
                  </a:spcBef>
                  <a:spcAft>
                    <a:spcPct val="30000"/>
                  </a:spcAft>
                  <a:buClrTx/>
                  <a:buSzTx/>
                  <a:buFontTx/>
                  <a:buNone/>
                </a:pPr>
                <a:endParaRPr lang="en-US" altLang="en-US" sz="2800" b="1" dirty="0">
                  <a:solidFill>
                    <a:srgbClr val="FFFFFF"/>
                  </a:solidFill>
                  <a:latin typeface="Arial" pitchFamily="34" charset="0"/>
                </a:endParaRPr>
              </a:p>
            </p:txBody>
          </p:sp>
        </mc:Choice>
        <mc:Fallback xmlns="">
          <p:sp>
            <p:nvSpPr>
              <p:cNvPr id="4" name="Rectangle 4">
                <a:extLst>
                  <a:ext uri="{FF2B5EF4-FFF2-40B4-BE49-F238E27FC236}">
                    <a16:creationId xmlns:a16="http://schemas.microsoft.com/office/drawing/2014/main" id="{16EB3291-709C-4F62-A4FA-A2FB0A547919}"/>
                  </a:ext>
                </a:extLst>
              </p:cNvPr>
              <p:cNvSpPr>
                <a:spLocks noRot="1" noChangeAspect="1" noMove="1" noResize="1" noEditPoints="1" noAdjustHandles="1" noChangeArrowheads="1" noChangeShapeType="1" noTextEdit="1"/>
              </p:cNvSpPr>
              <p:nvPr/>
            </p:nvSpPr>
            <p:spPr bwMode="auto">
              <a:xfrm>
                <a:off x="533400" y="5029200"/>
                <a:ext cx="8153400" cy="1133476"/>
              </a:xfrm>
              <a:prstGeom prst="rect">
                <a:avLst/>
              </a:prstGeom>
              <a:blipFill>
                <a:blip r:embed="rId3"/>
                <a:stretch>
                  <a:fillRect l="-1571" t="-5914" r="-1272" b="-10753"/>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62936940-6DD6-40EF-95FF-BBF63A261EA9}"/>
                  </a:ext>
                </a:extLst>
              </p:cNvPr>
              <p:cNvSpPr>
                <a:spLocks noChangeArrowheads="1"/>
              </p:cNvSpPr>
              <p:nvPr/>
            </p:nvSpPr>
            <p:spPr bwMode="auto">
              <a:xfrm>
                <a:off x="533400" y="3552824"/>
                <a:ext cx="8153400" cy="1542829"/>
              </a:xfrm>
              <a:prstGeom prst="rect">
                <a:avLst/>
              </a:prstGeom>
              <a:noFill/>
              <a:ln>
                <a:noFill/>
              </a:ln>
              <a:extLst>
                <a:ext uri="{909E8E84-426E-40DD-AFC4-6F175D3DCCD1}">
                  <a14:hiddenFill>
                    <a:solidFill>
                      <a:srgbClr val="FFFFFF"/>
                    </a:solidFill>
                  </a14:hiddenFill>
                </a:ext>
                <a:ext uri="{91240B29-F687-4F45-9708-019B960494DF}">
                  <a14:hiddenLine w="12700">
                    <a:solidFill>
                      <a:srgbClr val="000000"/>
                    </a:solidFill>
                    <a:miter lim="800000"/>
                    <a:headEnd/>
                    <a:tailEnd/>
                  </a14:hiddenLine>
                </a:ext>
              </a:extLst>
            </p:spPr>
            <p:txBody>
              <a:bodyPr lIns="90488" tIns="44450" rIns="90488" bIns="44450"/>
              <a:lstStyle>
                <a:lvl1pPr marL="342900" indent="-342900">
                  <a:spcBef>
                    <a:spcPct val="20000"/>
                  </a:spcBef>
                  <a:buClr>
                    <a:schemeClr val="hlink"/>
                  </a:buClr>
                  <a:buSzPct val="120000"/>
                  <a:buChar char="•"/>
                  <a:defRPr sz="3200">
                    <a:solidFill>
                      <a:schemeClr val="tx1"/>
                    </a:solidFill>
                    <a:latin typeface="Tahoma" pitchFamily="34" charset="0"/>
                    <a:ea typeface="ＭＳ Ｐゴシック" pitchFamily="34" charset="-128"/>
                  </a:defRPr>
                </a:lvl1pPr>
                <a:lvl2pPr marL="37931725" indent="-37474525">
                  <a:spcBef>
                    <a:spcPct val="20000"/>
                  </a:spcBef>
                  <a:buFont typeface="Tahoma" pitchFamily="34" charset="0"/>
                  <a:buChar char="–"/>
                  <a:defRPr sz="2800">
                    <a:solidFill>
                      <a:schemeClr val="tx1"/>
                    </a:solidFill>
                    <a:latin typeface="Tahoma" pitchFamily="34" charset="0"/>
                    <a:ea typeface="ＭＳ Ｐゴシック" pitchFamily="34" charset="-128"/>
                  </a:defRPr>
                </a:lvl2pPr>
                <a:lvl3pPr marL="1143000" indent="-228600">
                  <a:spcBef>
                    <a:spcPct val="20000"/>
                  </a:spcBef>
                  <a:buClr>
                    <a:schemeClr val="hlink"/>
                  </a:buClr>
                  <a:buSzPct val="120000"/>
                  <a:buChar char="•"/>
                  <a:defRPr sz="2400">
                    <a:solidFill>
                      <a:schemeClr val="tx1"/>
                    </a:solidFill>
                    <a:latin typeface="Tahoma" pitchFamily="34" charset="0"/>
                    <a:ea typeface="ＭＳ Ｐゴシック" pitchFamily="34" charset="-128"/>
                  </a:defRPr>
                </a:lvl3pPr>
                <a:lvl4pPr marL="1600200" indent="-228600">
                  <a:spcBef>
                    <a:spcPct val="20000"/>
                  </a:spcBef>
                  <a:buFont typeface="Tahoma" pitchFamily="34" charset="0"/>
                  <a:buChar char="–"/>
                  <a:defRPr sz="2000">
                    <a:solidFill>
                      <a:schemeClr val="tx1"/>
                    </a:solidFill>
                    <a:latin typeface="Tahoma" pitchFamily="34" charset="0"/>
                    <a:ea typeface="ＭＳ Ｐゴシック" pitchFamily="34" charset="-128"/>
                  </a:defRPr>
                </a:lvl4pPr>
                <a:lvl5pPr marL="2057400" indent="-228600">
                  <a:spcBef>
                    <a:spcPct val="20000"/>
                  </a:spcBef>
                  <a:buClr>
                    <a:schemeClr val="hlink"/>
                  </a:buClr>
                  <a:buSzPct val="80000"/>
                  <a:buFont typeface="Wingdings" pitchFamily="2" charset="2"/>
                  <a:buChar char="v"/>
                  <a:defRPr sz="2000">
                    <a:solidFill>
                      <a:schemeClr val="tx1"/>
                    </a:solidFill>
                    <a:latin typeface="Tahoma" pitchFamily="34" charset="0"/>
                    <a:ea typeface="ＭＳ Ｐゴシック" pitchFamily="34" charset="-128"/>
                  </a:defRPr>
                </a:lvl5pPr>
                <a:lvl6pPr marL="2514600" indent="-228600" eaLnBrk="0" fontAlgn="base" hangingPunct="0">
                  <a:spcBef>
                    <a:spcPct val="20000"/>
                  </a:spcBef>
                  <a:spcAft>
                    <a:spcPct val="0"/>
                  </a:spcAft>
                  <a:buClr>
                    <a:schemeClr val="hlink"/>
                  </a:buClr>
                  <a:buSzPct val="80000"/>
                  <a:buFont typeface="Wingdings" pitchFamily="2" charset="2"/>
                  <a:buChar char="v"/>
                  <a:defRPr sz="2000">
                    <a:solidFill>
                      <a:schemeClr val="tx1"/>
                    </a:solidFill>
                    <a:latin typeface="Tahoma" pitchFamily="34" charset="0"/>
                    <a:ea typeface="ＭＳ Ｐゴシック" pitchFamily="34" charset="-128"/>
                  </a:defRPr>
                </a:lvl6pPr>
                <a:lvl7pPr marL="2971800" indent="-228600" eaLnBrk="0" fontAlgn="base" hangingPunct="0">
                  <a:spcBef>
                    <a:spcPct val="20000"/>
                  </a:spcBef>
                  <a:spcAft>
                    <a:spcPct val="0"/>
                  </a:spcAft>
                  <a:buClr>
                    <a:schemeClr val="hlink"/>
                  </a:buClr>
                  <a:buSzPct val="80000"/>
                  <a:buFont typeface="Wingdings" pitchFamily="2" charset="2"/>
                  <a:buChar char="v"/>
                  <a:defRPr sz="2000">
                    <a:solidFill>
                      <a:schemeClr val="tx1"/>
                    </a:solidFill>
                    <a:latin typeface="Tahoma" pitchFamily="34" charset="0"/>
                    <a:ea typeface="ＭＳ Ｐゴシック" pitchFamily="34" charset="-128"/>
                  </a:defRPr>
                </a:lvl7pPr>
                <a:lvl8pPr marL="3429000" indent="-228600" eaLnBrk="0" fontAlgn="base" hangingPunct="0">
                  <a:spcBef>
                    <a:spcPct val="20000"/>
                  </a:spcBef>
                  <a:spcAft>
                    <a:spcPct val="0"/>
                  </a:spcAft>
                  <a:buClr>
                    <a:schemeClr val="hlink"/>
                  </a:buClr>
                  <a:buSzPct val="80000"/>
                  <a:buFont typeface="Wingdings" pitchFamily="2" charset="2"/>
                  <a:buChar char="v"/>
                  <a:defRPr sz="2000">
                    <a:solidFill>
                      <a:schemeClr val="tx1"/>
                    </a:solidFill>
                    <a:latin typeface="Tahoma" pitchFamily="34" charset="0"/>
                    <a:ea typeface="ＭＳ Ｐゴシック" pitchFamily="34" charset="-128"/>
                  </a:defRPr>
                </a:lvl8pPr>
                <a:lvl9pPr marL="3886200" indent="-228600" eaLnBrk="0" fontAlgn="base" hangingPunct="0">
                  <a:spcBef>
                    <a:spcPct val="20000"/>
                  </a:spcBef>
                  <a:spcAft>
                    <a:spcPct val="0"/>
                  </a:spcAft>
                  <a:buClr>
                    <a:schemeClr val="hlink"/>
                  </a:buClr>
                  <a:buSzPct val="80000"/>
                  <a:buFont typeface="Wingdings" pitchFamily="2" charset="2"/>
                  <a:buChar char="v"/>
                  <a:defRPr sz="2000">
                    <a:solidFill>
                      <a:schemeClr val="tx1"/>
                    </a:solidFill>
                    <a:latin typeface="Tahoma" pitchFamily="34" charset="0"/>
                    <a:ea typeface="ＭＳ Ｐゴシック" pitchFamily="34" charset="-128"/>
                  </a:defRPr>
                </a:lvl9pPr>
              </a:lstStyle>
              <a:p>
                <a:pPr eaLnBrk="0" fontAlgn="base" hangingPunct="0">
                  <a:spcBef>
                    <a:spcPct val="30000"/>
                  </a:spcBef>
                  <a:spcAft>
                    <a:spcPct val="30000"/>
                  </a:spcAft>
                  <a:buClrTx/>
                  <a:buSzTx/>
                  <a:buFontTx/>
                  <a:buNone/>
                </a:pPr>
                <a:r>
                  <a:rPr lang="en-US" altLang="en-US" sz="2800" b="1" dirty="0">
                    <a:solidFill>
                      <a:srgbClr val="FFFFFF"/>
                    </a:solidFill>
                    <a:latin typeface="Arial" pitchFamily="34" charset="0"/>
                  </a:rPr>
                  <a:t>2. The mean of the sample means is the  population mean </a:t>
                </a:r>
                <a:r>
                  <a:rPr lang="en-US" altLang="en-US" sz="2800" b="1" i="1" dirty="0">
                    <a:solidFill>
                      <a:srgbClr val="FFFFFF"/>
                    </a:solidFill>
                    <a:latin typeface="Arial" pitchFamily="34" charset="0"/>
                  </a:rPr>
                  <a:t>µ</a:t>
                </a:r>
                <a:r>
                  <a:rPr lang="en-US" altLang="en-US" sz="2800" b="1" dirty="0">
                    <a:solidFill>
                      <a:srgbClr val="FFFFFF"/>
                    </a:solidFill>
                    <a:latin typeface="Arial" pitchFamily="34" charset="0"/>
                  </a:rPr>
                  <a:t>.  </a:t>
                </a:r>
                <a14:m>
                  <m:oMath xmlns:m="http://schemas.openxmlformats.org/officeDocument/2006/math">
                    <m:sSub>
                      <m:sSubPr>
                        <m:ctrlPr>
                          <a:rPr lang="en-US" altLang="en-US" sz="2800" b="1" i="1" smtClean="0">
                            <a:solidFill>
                              <a:srgbClr val="FFFFFF"/>
                            </a:solidFill>
                            <a:latin typeface="Cambria Math" panose="02040503050406030204" pitchFamily="18" charset="0"/>
                          </a:rPr>
                        </m:ctrlPr>
                      </m:sSubPr>
                      <m:e>
                        <m:r>
                          <a:rPr lang="en-US" altLang="en-US" sz="2800" b="1" i="1" smtClean="0">
                            <a:solidFill>
                              <a:srgbClr val="FFFFFF"/>
                            </a:solidFill>
                            <a:latin typeface="Cambria Math" panose="02040503050406030204" pitchFamily="18" charset="0"/>
                            <a:ea typeface="Cambria Math" panose="02040503050406030204" pitchFamily="18" charset="0"/>
                          </a:rPr>
                          <m:t>𝝁</m:t>
                        </m:r>
                      </m:e>
                      <m:sub>
                        <m:acc>
                          <m:accPr>
                            <m:chr m:val="̅"/>
                            <m:ctrlPr>
                              <a:rPr lang="en-US" altLang="en-US" sz="2800" b="1" i="1" smtClean="0">
                                <a:solidFill>
                                  <a:srgbClr val="FFFFFF"/>
                                </a:solidFill>
                                <a:latin typeface="Cambria Math" panose="02040503050406030204" pitchFamily="18" charset="0"/>
                              </a:rPr>
                            </m:ctrlPr>
                          </m:accPr>
                          <m:e>
                            <m:r>
                              <a:rPr lang="en-US" altLang="en-US" sz="2800" b="1" i="1" smtClean="0">
                                <a:solidFill>
                                  <a:srgbClr val="FFFFFF"/>
                                </a:solidFill>
                                <a:latin typeface="Cambria Math" panose="02040503050406030204" pitchFamily="18" charset="0"/>
                              </a:rPr>
                              <m:t>𝒙</m:t>
                            </m:r>
                          </m:e>
                        </m:acc>
                      </m:sub>
                    </m:sSub>
                    <m:r>
                      <a:rPr lang="en-US" altLang="en-US" sz="2800" b="1" i="1" smtClean="0">
                        <a:solidFill>
                          <a:srgbClr val="FFFFFF"/>
                        </a:solidFill>
                        <a:latin typeface="Cambria Math" panose="02040503050406030204" pitchFamily="18" charset="0"/>
                      </a:rPr>
                      <m:t>=</m:t>
                    </m:r>
                    <m:sSub>
                      <m:sSubPr>
                        <m:ctrlPr>
                          <a:rPr lang="en-US" altLang="en-US" sz="2800" b="1" i="1" smtClean="0">
                            <a:solidFill>
                              <a:srgbClr val="FFFFFF"/>
                            </a:solidFill>
                            <a:latin typeface="Cambria Math" panose="02040503050406030204" pitchFamily="18" charset="0"/>
                          </a:rPr>
                        </m:ctrlPr>
                      </m:sSubPr>
                      <m:e>
                        <m:r>
                          <a:rPr lang="en-US" altLang="en-US" sz="2800" b="1" i="1" smtClean="0">
                            <a:solidFill>
                              <a:srgbClr val="FFFFFF"/>
                            </a:solidFill>
                            <a:latin typeface="Cambria Math" panose="02040503050406030204" pitchFamily="18" charset="0"/>
                            <a:ea typeface="Cambria Math" panose="02040503050406030204" pitchFamily="18" charset="0"/>
                          </a:rPr>
                          <m:t>𝝁</m:t>
                        </m:r>
                      </m:e>
                      <m:sub>
                        <m:r>
                          <a:rPr lang="en-US" altLang="en-US" sz="2800" b="1" i="1" smtClean="0">
                            <a:solidFill>
                              <a:srgbClr val="FFFFFF"/>
                            </a:solidFill>
                            <a:latin typeface="Cambria Math" panose="02040503050406030204" pitchFamily="18" charset="0"/>
                          </a:rPr>
                          <m:t>𝒙</m:t>
                        </m:r>
                      </m:sub>
                    </m:sSub>
                  </m:oMath>
                </a14:m>
                <a:endParaRPr lang="en-US" altLang="en-US" sz="2800" b="1" dirty="0">
                  <a:solidFill>
                    <a:srgbClr val="FFFFFF"/>
                  </a:solidFill>
                  <a:latin typeface="Arial" pitchFamily="34" charset="0"/>
                </a:endParaRPr>
              </a:p>
            </p:txBody>
          </p:sp>
        </mc:Choice>
        <mc:Fallback xmlns="">
          <p:sp>
            <p:nvSpPr>
              <p:cNvPr id="5" name="Rectangle 4">
                <a:extLst>
                  <a:ext uri="{FF2B5EF4-FFF2-40B4-BE49-F238E27FC236}">
                    <a16:creationId xmlns:a16="http://schemas.microsoft.com/office/drawing/2014/main" id="{62936940-6DD6-40EF-95FF-BBF63A261EA9}"/>
                  </a:ext>
                </a:extLst>
              </p:cNvPr>
              <p:cNvSpPr>
                <a:spLocks noRot="1" noChangeAspect="1" noMove="1" noResize="1" noEditPoints="1" noAdjustHandles="1" noChangeArrowheads="1" noChangeShapeType="1" noTextEdit="1"/>
              </p:cNvSpPr>
              <p:nvPr/>
            </p:nvSpPr>
            <p:spPr bwMode="auto">
              <a:xfrm>
                <a:off x="533400" y="3552824"/>
                <a:ext cx="8153400" cy="1542829"/>
              </a:xfrm>
              <a:prstGeom prst="rect">
                <a:avLst/>
              </a:prstGeom>
              <a:blipFill>
                <a:blip r:embed="rId4"/>
                <a:stretch>
                  <a:fillRect l="-1571" t="-4348"/>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r>
                  <a:rPr lang="en-US">
                    <a:noFill/>
                  </a:rPr>
                  <a:t> </a:t>
                </a:r>
              </a:p>
            </p:txBody>
          </p:sp>
        </mc:Fallback>
      </mc:AlternateContent>
    </p:spTree>
    <p:extLst>
      <p:ext uri="{BB962C8B-B14F-4D97-AF65-F5344CB8AC3E}">
        <p14:creationId xmlns:p14="http://schemas.microsoft.com/office/powerpoint/2010/main" val="2810030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0281C4-2F4F-334B-B566-AF6900128D79}"/>
              </a:ext>
            </a:extLst>
          </p:cNvPr>
          <p:cNvSpPr>
            <a:spLocks noGrp="1"/>
          </p:cNvSpPr>
          <p:nvPr>
            <p:ph type="title"/>
          </p:nvPr>
        </p:nvSpPr>
        <p:spPr/>
        <p:txBody>
          <a:bodyPr/>
          <a:lstStyle/>
          <a:p>
            <a:r>
              <a:rPr lang="en-US" dirty="0"/>
              <a:t>QQQ 2</a:t>
            </a:r>
          </a:p>
        </p:txBody>
      </p:sp>
      <p:sp>
        <p:nvSpPr>
          <p:cNvPr id="4" name="Slide Number Placeholder 3">
            <a:extLst>
              <a:ext uri="{FF2B5EF4-FFF2-40B4-BE49-F238E27FC236}">
                <a16:creationId xmlns:a16="http://schemas.microsoft.com/office/drawing/2014/main" id="{026001A4-B8BB-8241-952E-0894B4769B8C}"/>
              </a:ext>
            </a:extLst>
          </p:cNvPr>
          <p:cNvSpPr>
            <a:spLocks noGrp="1"/>
          </p:cNvSpPr>
          <p:nvPr>
            <p:ph type="sldNum" sz="quarter" idx="12"/>
          </p:nvPr>
        </p:nvSpPr>
        <p:spPr/>
        <p:txBody>
          <a:bodyPr/>
          <a:lstStyle/>
          <a:p>
            <a:pPr>
              <a:defRPr/>
            </a:pPr>
            <a:fld id="{85BC5B7D-D6B0-4550-9BAF-D21F2647AC79}" type="slidenum">
              <a:rPr lang="en-US" altLang="en-US" smtClean="0"/>
              <a:pPr>
                <a:defRPr/>
              </a:pPr>
              <a:t>4</a:t>
            </a:fld>
            <a:endParaRPr lang="en-US" altLang="en-US" dirty="0"/>
          </a:p>
        </p:txBody>
      </p:sp>
      <p:pic>
        <p:nvPicPr>
          <p:cNvPr id="5" name="Picture 4">
            <a:extLst>
              <a:ext uri="{FF2B5EF4-FFF2-40B4-BE49-F238E27FC236}">
                <a16:creationId xmlns:a16="http://schemas.microsoft.com/office/drawing/2014/main" id="{11F55C13-2722-1144-8678-80EB52C4E775}"/>
              </a:ext>
            </a:extLst>
          </p:cNvPr>
          <p:cNvPicPr>
            <a:picLocks noChangeAspect="1"/>
          </p:cNvPicPr>
          <p:nvPr/>
        </p:nvPicPr>
        <p:blipFill>
          <a:blip r:embed="rId2"/>
          <a:stretch>
            <a:fillRect/>
          </a:stretch>
        </p:blipFill>
        <p:spPr>
          <a:xfrm>
            <a:off x="1195556" y="2003884"/>
            <a:ext cx="6752887" cy="4000244"/>
          </a:xfrm>
          <a:prstGeom prst="rect">
            <a:avLst/>
          </a:prstGeom>
        </p:spPr>
      </p:pic>
    </p:spTree>
    <p:extLst>
      <p:ext uri="{BB962C8B-B14F-4D97-AF65-F5344CB8AC3E}">
        <p14:creationId xmlns:p14="http://schemas.microsoft.com/office/powerpoint/2010/main" val="176727556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Appendix A T-</a:t>
            </a:r>
            <a:r>
              <a:rPr lang="en-US" dirty="0" err="1"/>
              <a:t>Distrbution</a:t>
            </a:r>
            <a:r>
              <a:rPr lang="en-US" dirty="0"/>
              <a:t> and s</a:t>
            </a:r>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2"/>
          </p:nvPr>
        </p:nvSpPr>
        <p:spPr/>
        <p:txBody>
          <a:bodyPr/>
          <a:lstStyle/>
          <a:p>
            <a:pPr>
              <a:defRPr/>
            </a:pPr>
            <a:fld id="{85BC5B7D-D6B0-4550-9BAF-D21F2647AC79}" type="slidenum">
              <a:rPr lang="en-US" altLang="en-US" smtClean="0"/>
              <a:pPr>
                <a:defRPr/>
              </a:pPr>
              <a:t>40</a:t>
            </a:fld>
            <a:endParaRPr lang="en-US" altLang="en-US" dirty="0"/>
          </a:p>
        </p:txBody>
      </p:sp>
    </p:spTree>
    <p:extLst>
      <p:ext uri="{BB962C8B-B14F-4D97-AF65-F5344CB8AC3E}">
        <p14:creationId xmlns:p14="http://schemas.microsoft.com/office/powerpoint/2010/main" val="26783364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r>
                  <a:rPr lang="en-US" dirty="0"/>
                  <a:t>About that known </a:t>
                </a:r>
                <a14:m>
                  <m:oMath xmlns:m="http://schemas.openxmlformats.org/officeDocument/2006/math">
                    <m:r>
                      <a:rPr lang="en-US" i="1" smtClean="0">
                        <a:latin typeface="Cambria Math" charset="0"/>
                        <a:ea typeface="Cambria Math" charset="0"/>
                        <a:cs typeface="Cambria Math" charset="0"/>
                      </a:rPr>
                      <m:t>𝜎</m:t>
                    </m:r>
                    <m:r>
                      <a:rPr lang="en-US" b="0" i="1" smtClean="0">
                        <a:latin typeface="Cambria Math" charset="0"/>
                        <a:ea typeface="Cambria Math" charset="0"/>
                        <a:cs typeface="Cambria Math" charset="0"/>
                      </a:rPr>
                      <m:t>…</m:t>
                    </m:r>
                  </m:oMath>
                </a14:m>
                <a:endParaRPr lang="en-US"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0">
                <a:blip r:embed="rId3"/>
                <a:stretch>
                  <a:fillRect l="-3635" b="-22689"/>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85BC5B7D-D6B0-4550-9BAF-D21F2647AC79}" type="slidenum">
              <a:rPr lang="en-US" altLang="en-US" smtClean="0"/>
              <a:pPr>
                <a:defRPr/>
              </a:pPr>
              <a:t>41</a:t>
            </a:fld>
            <a:endParaRPr lang="en-US" altLang="en-US" dirty="0"/>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07681953-80C2-4231-BB0F-7D45A666F81A}"/>
                  </a:ext>
                </a:extLst>
              </p:cNvPr>
              <p:cNvSpPr txBox="1">
                <a:spLocks/>
              </p:cNvSpPr>
              <p:nvPr/>
            </p:nvSpPr>
            <p:spPr>
              <a:xfrm>
                <a:off x="373552" y="1870713"/>
                <a:ext cx="7543802" cy="548637"/>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a:t>So far, we have treated the population standard deviation, </a:t>
                </a:r>
                <a14:m>
                  <m:oMath xmlns:m="http://schemas.openxmlformats.org/officeDocument/2006/math">
                    <m:r>
                      <a:rPr lang="en-US" i="1" smtClean="0">
                        <a:latin typeface="Cambria Math" charset="0"/>
                        <a:ea typeface="Cambria Math" charset="0"/>
                        <a:cs typeface="Cambria Math" charset="0"/>
                      </a:rPr>
                      <m:t>𝜎</m:t>
                    </m:r>
                  </m:oMath>
                </a14:m>
                <a:r>
                  <a:rPr lang="en-US" dirty="0"/>
                  <a:t>, as </a:t>
                </a:r>
                <a:r>
                  <a:rPr lang="en-US" dirty="0">
                    <a:solidFill>
                      <a:srgbClr val="FF0000"/>
                    </a:solidFill>
                  </a:rPr>
                  <a:t>known</a:t>
                </a:r>
                <a:r>
                  <a:rPr lang="en-US" dirty="0">
                    <a:solidFill>
                      <a:srgbClr val="000000"/>
                    </a:solidFill>
                  </a:rPr>
                  <a:t>.</a:t>
                </a:r>
              </a:p>
            </p:txBody>
          </p:sp>
        </mc:Choice>
        <mc:Fallback xmlns="">
          <p:sp>
            <p:nvSpPr>
              <p:cNvPr id="5" name="Content Placeholder 2">
                <a:extLst>
                  <a:ext uri="{FF2B5EF4-FFF2-40B4-BE49-F238E27FC236}">
                    <a16:creationId xmlns:a16="http://schemas.microsoft.com/office/drawing/2014/main" id="{07681953-80C2-4231-BB0F-7D45A666F81A}"/>
                  </a:ext>
                </a:extLst>
              </p:cNvPr>
              <p:cNvSpPr txBox="1">
                <a:spLocks noRot="1" noChangeAspect="1" noMove="1" noResize="1" noEditPoints="1" noAdjustHandles="1" noChangeArrowheads="1" noChangeShapeType="1" noTextEdit="1"/>
              </p:cNvSpPr>
              <p:nvPr/>
            </p:nvSpPr>
            <p:spPr>
              <a:xfrm>
                <a:off x="373552" y="1870713"/>
                <a:ext cx="7543802" cy="548637"/>
              </a:xfrm>
              <a:prstGeom prst="rect">
                <a:avLst/>
              </a:prstGeom>
              <a:blipFill>
                <a:blip r:embed="rId5"/>
                <a:stretch>
                  <a:fillRect l="-808" t="-12222" r="-113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AC18DDA8-2299-4E54-9F71-0893A10D4E63}"/>
                  </a:ext>
                </a:extLst>
              </p:cNvPr>
              <p:cNvSpPr txBox="1">
                <a:spLocks/>
              </p:cNvSpPr>
              <p:nvPr/>
            </p:nvSpPr>
            <p:spPr>
              <a:xfrm>
                <a:off x="373552" y="2402142"/>
                <a:ext cx="7543802" cy="645858"/>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a:solidFill>
                      <a:schemeClr val="tx1"/>
                    </a:solidFill>
                  </a:rPr>
                  <a:t>While this can happen in practice, often we have to </a:t>
                </a:r>
                <a:r>
                  <a:rPr lang="en-US" b="1" u="sng" cap="small" dirty="0"/>
                  <a:t>Estimate</a:t>
                </a:r>
                <a:r>
                  <a:rPr lang="en-US" dirty="0">
                    <a:solidFill>
                      <a:schemeClr val="tx1"/>
                    </a:solidFill>
                  </a:rPr>
                  <a:t> </a:t>
                </a:r>
                <a14:m>
                  <m:oMath xmlns:m="http://schemas.openxmlformats.org/officeDocument/2006/math">
                    <m:r>
                      <a:rPr lang="en-US" i="1">
                        <a:latin typeface="Cambria Math" charset="0"/>
                        <a:ea typeface="Cambria Math" charset="0"/>
                        <a:cs typeface="Cambria Math" charset="0"/>
                      </a:rPr>
                      <m:t>𝜎</m:t>
                    </m:r>
                    <m:r>
                      <a:rPr lang="en-US" i="1" smtClean="0">
                        <a:latin typeface="Cambria Math" charset="0"/>
                        <a:ea typeface="Cambria Math" charset="0"/>
                        <a:cs typeface="Cambria Math" charset="0"/>
                      </a:rPr>
                      <m:t> </m:t>
                    </m:r>
                  </m:oMath>
                </a14:m>
                <a:r>
                  <a:rPr lang="en-US" dirty="0">
                    <a:solidFill>
                      <a:schemeClr val="tx1"/>
                    </a:solidFill>
                  </a:rPr>
                  <a:t>using the same data we use to estimate </a:t>
                </a:r>
                <a14:m>
                  <m:oMath xmlns:m="http://schemas.openxmlformats.org/officeDocument/2006/math">
                    <m:r>
                      <a:rPr lang="en-US" i="1" smtClean="0">
                        <a:solidFill>
                          <a:schemeClr val="tx1"/>
                        </a:solidFill>
                        <a:latin typeface="Cambria Math" charset="0"/>
                        <a:ea typeface="Cambria Math" charset="0"/>
                        <a:cs typeface="Cambria Math" charset="0"/>
                      </a:rPr>
                      <m:t>𝜇</m:t>
                    </m:r>
                  </m:oMath>
                </a14:m>
                <a:r>
                  <a:rPr lang="en-US" dirty="0">
                    <a:solidFill>
                      <a:schemeClr val="tx1"/>
                    </a:solidFill>
                  </a:rPr>
                  <a:t>.</a:t>
                </a:r>
              </a:p>
            </p:txBody>
          </p:sp>
        </mc:Choice>
        <mc:Fallback xmlns="">
          <p:sp>
            <p:nvSpPr>
              <p:cNvPr id="6" name="Content Placeholder 2">
                <a:extLst>
                  <a:ext uri="{FF2B5EF4-FFF2-40B4-BE49-F238E27FC236}">
                    <a16:creationId xmlns:a16="http://schemas.microsoft.com/office/drawing/2014/main" id="{AC18DDA8-2299-4E54-9F71-0893A10D4E63}"/>
                  </a:ext>
                </a:extLst>
              </p:cNvPr>
              <p:cNvSpPr txBox="1">
                <a:spLocks noRot="1" noChangeAspect="1" noMove="1" noResize="1" noEditPoints="1" noAdjustHandles="1" noChangeArrowheads="1" noChangeShapeType="1" noTextEdit="1"/>
              </p:cNvSpPr>
              <p:nvPr/>
            </p:nvSpPr>
            <p:spPr>
              <a:xfrm>
                <a:off x="373552" y="2402142"/>
                <a:ext cx="7543802" cy="645858"/>
              </a:xfrm>
              <a:prstGeom prst="rect">
                <a:avLst/>
              </a:prstGeom>
              <a:blipFill>
                <a:blip r:embed="rId6"/>
                <a:stretch>
                  <a:fillRect l="-808" t="-9434" r="-2342" b="-160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728F4D09-A00A-48B7-95EE-DD2A95ECB9FF}"/>
                  </a:ext>
                </a:extLst>
              </p:cNvPr>
              <p:cNvSpPr txBox="1">
                <a:spLocks/>
              </p:cNvSpPr>
              <p:nvPr/>
            </p:nvSpPr>
            <p:spPr>
              <a:xfrm>
                <a:off x="373552" y="5149152"/>
                <a:ext cx="7543802" cy="1231486"/>
              </a:xfrm>
              <a:prstGeom prst="rect">
                <a:avLst/>
              </a:prstGeom>
            </p:spPr>
            <p:txBody>
              <a:bodyPr vert="horz" lIns="0" tIns="45720" rIns="0" bIns="45720" rtlCol="0">
                <a:normAutofit lnSpcReduction="1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a:solidFill>
                      <a:schemeClr val="tx1"/>
                    </a:solidFill>
                  </a:rPr>
                  <a:t>Answer: Because </a:t>
                </a:r>
                <a14:m>
                  <m:oMath xmlns:m="http://schemas.openxmlformats.org/officeDocument/2006/math">
                    <m:acc>
                      <m:accPr>
                        <m:chr m:val="̅"/>
                        <m:ctrlPr>
                          <a:rPr lang="en-US" i="1" smtClean="0">
                            <a:solidFill>
                              <a:schemeClr val="tx1"/>
                            </a:solidFill>
                            <a:latin typeface="Cambria Math" panose="02040503050406030204" pitchFamily="18" charset="0"/>
                          </a:rPr>
                        </m:ctrlPr>
                      </m:accPr>
                      <m:e>
                        <m:r>
                          <a:rPr lang="en-US" i="1" smtClean="0">
                            <a:solidFill>
                              <a:schemeClr val="tx1"/>
                            </a:solidFill>
                            <a:latin typeface="Cambria Math" charset="0"/>
                          </a:rPr>
                          <m:t>𝑦</m:t>
                        </m:r>
                      </m:e>
                    </m:acc>
                    <m:r>
                      <a:rPr lang="en-US" i="1" smtClean="0">
                        <a:solidFill>
                          <a:schemeClr val="tx1"/>
                        </a:solidFill>
                        <a:latin typeface="Cambria Math" charset="0"/>
                      </a:rPr>
                      <m:t>=85</m:t>
                    </m:r>
                  </m:oMath>
                </a14:m>
                <a:r>
                  <a:rPr lang="en-US" dirty="0">
                    <a:solidFill>
                      <a:schemeClr val="tx1"/>
                    </a:solidFill>
                  </a:rPr>
                  <a:t>,</a:t>
                </a:r>
              </a:p>
              <a:p>
                <a14:m>
                  <m:oMath xmlns:m="http://schemas.openxmlformats.org/officeDocument/2006/math">
                    <m:r>
                      <a:rPr lang="en-US" i="1" dirty="0">
                        <a:solidFill>
                          <a:schemeClr val="tx1"/>
                        </a:solidFill>
                        <a:latin typeface="Cambria Math" charset="0"/>
                      </a:rPr>
                      <m:t>𝑠</m:t>
                    </m:r>
                    <m:r>
                      <a:rPr lang="en-US" i="1" dirty="0">
                        <a:solidFill>
                          <a:schemeClr val="tx1"/>
                        </a:solidFill>
                        <a:latin typeface="Cambria Math" charset="0"/>
                      </a:rPr>
                      <m:t>= </m:t>
                    </m:r>
                    <m:f>
                      <m:fPr>
                        <m:ctrlPr>
                          <a:rPr lang="en-US" i="1" dirty="0">
                            <a:solidFill>
                              <a:schemeClr val="tx1"/>
                            </a:solidFill>
                            <a:latin typeface="Cambria Math" panose="02040503050406030204" pitchFamily="18" charset="0"/>
                          </a:rPr>
                        </m:ctrlPr>
                      </m:fPr>
                      <m:num>
                        <m:rad>
                          <m:radPr>
                            <m:degHide m:val="on"/>
                            <m:ctrlPr>
                              <a:rPr lang="en-US" i="1">
                                <a:solidFill>
                                  <a:schemeClr val="tx1"/>
                                </a:solidFill>
                                <a:latin typeface="Cambria Math" panose="02040503050406030204" pitchFamily="18" charset="0"/>
                              </a:rPr>
                            </m:ctrlPr>
                          </m:radPr>
                          <m:deg/>
                          <m:e>
                            <m:sSup>
                              <m:sSupPr>
                                <m:ctrlPr>
                                  <a:rPr lang="en-US" i="1">
                                    <a:solidFill>
                                      <a:schemeClr val="tx1"/>
                                    </a:solidFill>
                                    <a:latin typeface="Cambria Math" panose="02040503050406030204" pitchFamily="18" charset="0"/>
                                  </a:rPr>
                                </m:ctrlPr>
                              </m:sSupPr>
                              <m:e>
                                <m:r>
                                  <a:rPr lang="en-US" i="1">
                                    <a:solidFill>
                                      <a:schemeClr val="tx1"/>
                                    </a:solidFill>
                                    <a:latin typeface="Cambria Math" charset="0"/>
                                  </a:rPr>
                                  <m:t>(</m:t>
                                </m:r>
                                <m:r>
                                  <a:rPr lang="en-US" i="1" smtClean="0">
                                    <a:solidFill>
                                      <a:schemeClr val="tx1"/>
                                    </a:solidFill>
                                    <a:latin typeface="Cambria Math" charset="0"/>
                                  </a:rPr>
                                  <m:t>79</m:t>
                                </m:r>
                                <m:r>
                                  <a:rPr lang="en-US" i="1">
                                    <a:solidFill>
                                      <a:schemeClr val="tx1"/>
                                    </a:solidFill>
                                    <a:latin typeface="Cambria Math" charset="0"/>
                                  </a:rPr>
                                  <m:t>−</m:t>
                                </m:r>
                                <m:r>
                                  <a:rPr lang="en-US" i="1" smtClean="0">
                                    <a:solidFill>
                                      <a:schemeClr val="tx1"/>
                                    </a:solidFill>
                                    <a:latin typeface="Cambria Math" charset="0"/>
                                  </a:rPr>
                                  <m:t>85</m:t>
                                </m:r>
                                <m:r>
                                  <a:rPr lang="en-US" i="1">
                                    <a:solidFill>
                                      <a:schemeClr val="tx1"/>
                                    </a:solidFill>
                                    <a:latin typeface="Cambria Math" charset="0"/>
                                  </a:rPr>
                                  <m:t>)</m:t>
                                </m:r>
                              </m:e>
                              <m:sup>
                                <m:r>
                                  <a:rPr lang="en-US" i="1">
                                    <a:solidFill>
                                      <a:schemeClr val="tx1"/>
                                    </a:solidFill>
                                    <a:latin typeface="Cambria Math" charset="0"/>
                                  </a:rPr>
                                  <m:t>2</m:t>
                                </m:r>
                              </m:sup>
                            </m:sSup>
                            <m:r>
                              <a:rPr lang="en-US" i="1">
                                <a:solidFill>
                                  <a:schemeClr val="tx1"/>
                                </a:solidFill>
                                <a:latin typeface="Cambria Math" charset="0"/>
                              </a:rPr>
                              <m:t>+</m:t>
                            </m:r>
                            <m:sSup>
                              <m:sSupPr>
                                <m:ctrlPr>
                                  <a:rPr lang="en-US" i="1">
                                    <a:solidFill>
                                      <a:schemeClr val="tx1"/>
                                    </a:solidFill>
                                    <a:latin typeface="Cambria Math" panose="02040503050406030204" pitchFamily="18" charset="0"/>
                                  </a:rPr>
                                </m:ctrlPr>
                              </m:sSupPr>
                              <m:e>
                                <m:r>
                                  <a:rPr lang="en-US" i="1">
                                    <a:solidFill>
                                      <a:schemeClr val="tx1"/>
                                    </a:solidFill>
                                    <a:latin typeface="Cambria Math" charset="0"/>
                                  </a:rPr>
                                  <m:t>(</m:t>
                                </m:r>
                                <m:r>
                                  <a:rPr lang="en-US" i="1" smtClean="0">
                                    <a:solidFill>
                                      <a:schemeClr val="tx1"/>
                                    </a:solidFill>
                                    <a:latin typeface="Cambria Math" charset="0"/>
                                  </a:rPr>
                                  <m:t>83</m:t>
                                </m:r>
                                <m:r>
                                  <a:rPr lang="en-US" i="1">
                                    <a:solidFill>
                                      <a:schemeClr val="tx1"/>
                                    </a:solidFill>
                                    <a:latin typeface="Cambria Math" charset="0"/>
                                  </a:rPr>
                                  <m:t>−85)</m:t>
                                </m:r>
                              </m:e>
                              <m:sup>
                                <m:r>
                                  <a:rPr lang="en-US" i="1">
                                    <a:solidFill>
                                      <a:schemeClr val="tx1"/>
                                    </a:solidFill>
                                    <a:latin typeface="Cambria Math" charset="0"/>
                                  </a:rPr>
                                  <m:t>2</m:t>
                                </m:r>
                              </m:sup>
                            </m:sSup>
                            <m:r>
                              <a:rPr lang="en-US" i="1" smtClean="0">
                                <a:solidFill>
                                  <a:schemeClr val="tx1"/>
                                </a:solidFill>
                                <a:latin typeface="Cambria Math" charset="0"/>
                              </a:rPr>
                              <m:t>+</m:t>
                            </m:r>
                            <m:sSup>
                              <m:sSupPr>
                                <m:ctrlPr>
                                  <a:rPr lang="en-US" i="1">
                                    <a:solidFill>
                                      <a:schemeClr val="tx1"/>
                                    </a:solidFill>
                                    <a:latin typeface="Cambria Math" panose="02040503050406030204" pitchFamily="18" charset="0"/>
                                  </a:rPr>
                                </m:ctrlPr>
                              </m:sSupPr>
                              <m:e>
                                <m:r>
                                  <a:rPr lang="en-US" i="1">
                                    <a:solidFill>
                                      <a:schemeClr val="tx1"/>
                                    </a:solidFill>
                                    <a:latin typeface="Cambria Math" charset="0"/>
                                  </a:rPr>
                                  <m:t>(</m:t>
                                </m:r>
                                <m:r>
                                  <a:rPr lang="en-US" i="1" smtClean="0">
                                    <a:solidFill>
                                      <a:schemeClr val="tx1"/>
                                    </a:solidFill>
                                    <a:latin typeface="Cambria Math" charset="0"/>
                                  </a:rPr>
                                  <m:t>84</m:t>
                                </m:r>
                                <m:r>
                                  <a:rPr lang="en-US" i="1">
                                    <a:solidFill>
                                      <a:schemeClr val="tx1"/>
                                    </a:solidFill>
                                    <a:latin typeface="Cambria Math" charset="0"/>
                                  </a:rPr>
                                  <m:t>−85)</m:t>
                                </m:r>
                              </m:e>
                              <m:sup>
                                <m:r>
                                  <a:rPr lang="en-US" i="1">
                                    <a:solidFill>
                                      <a:schemeClr val="tx1"/>
                                    </a:solidFill>
                                    <a:latin typeface="Cambria Math" charset="0"/>
                                  </a:rPr>
                                  <m:t>2</m:t>
                                </m:r>
                              </m:sup>
                            </m:sSup>
                            <m:r>
                              <a:rPr lang="en-US" i="1" smtClean="0">
                                <a:solidFill>
                                  <a:schemeClr val="tx1"/>
                                </a:solidFill>
                                <a:latin typeface="Cambria Math" charset="0"/>
                              </a:rPr>
                              <m:t>+</m:t>
                            </m:r>
                            <m:sSup>
                              <m:sSupPr>
                                <m:ctrlPr>
                                  <a:rPr lang="en-US" i="1">
                                    <a:solidFill>
                                      <a:schemeClr val="tx1"/>
                                    </a:solidFill>
                                    <a:latin typeface="Cambria Math" panose="02040503050406030204" pitchFamily="18" charset="0"/>
                                  </a:rPr>
                                </m:ctrlPr>
                              </m:sSupPr>
                              <m:e>
                                <m:r>
                                  <a:rPr lang="en-US" i="1">
                                    <a:solidFill>
                                      <a:schemeClr val="tx1"/>
                                    </a:solidFill>
                                    <a:latin typeface="Cambria Math" charset="0"/>
                                  </a:rPr>
                                  <m:t>(</m:t>
                                </m:r>
                                <m:r>
                                  <a:rPr lang="en-US" i="1" smtClean="0">
                                    <a:solidFill>
                                      <a:schemeClr val="tx1"/>
                                    </a:solidFill>
                                    <a:latin typeface="Cambria Math" charset="0"/>
                                  </a:rPr>
                                  <m:t>89</m:t>
                                </m:r>
                                <m:r>
                                  <a:rPr lang="en-US" i="1">
                                    <a:solidFill>
                                      <a:schemeClr val="tx1"/>
                                    </a:solidFill>
                                    <a:latin typeface="Cambria Math" charset="0"/>
                                  </a:rPr>
                                  <m:t>−85)</m:t>
                                </m:r>
                              </m:e>
                              <m:sup>
                                <m:r>
                                  <a:rPr lang="en-US" i="1">
                                    <a:solidFill>
                                      <a:schemeClr val="tx1"/>
                                    </a:solidFill>
                                    <a:latin typeface="Cambria Math" charset="0"/>
                                  </a:rPr>
                                  <m:t>2</m:t>
                                </m:r>
                              </m:sup>
                            </m:sSup>
                            <m:r>
                              <a:rPr lang="en-US" i="1" smtClean="0">
                                <a:solidFill>
                                  <a:schemeClr val="tx1"/>
                                </a:solidFill>
                                <a:latin typeface="Cambria Math" charset="0"/>
                              </a:rPr>
                              <m:t>+</m:t>
                            </m:r>
                            <m:sSup>
                              <m:sSupPr>
                                <m:ctrlPr>
                                  <a:rPr lang="en-US" i="1">
                                    <a:solidFill>
                                      <a:schemeClr val="tx1"/>
                                    </a:solidFill>
                                    <a:latin typeface="Cambria Math" panose="02040503050406030204" pitchFamily="18" charset="0"/>
                                  </a:rPr>
                                </m:ctrlPr>
                              </m:sSupPr>
                              <m:e>
                                <m:r>
                                  <a:rPr lang="en-US" i="1">
                                    <a:solidFill>
                                      <a:schemeClr val="tx1"/>
                                    </a:solidFill>
                                    <a:latin typeface="Cambria Math" charset="0"/>
                                  </a:rPr>
                                  <m:t>(</m:t>
                                </m:r>
                                <m:r>
                                  <a:rPr lang="en-US" i="1" smtClean="0">
                                    <a:solidFill>
                                      <a:schemeClr val="tx1"/>
                                    </a:solidFill>
                                    <a:latin typeface="Cambria Math" charset="0"/>
                                  </a:rPr>
                                  <m:t>90</m:t>
                                </m:r>
                                <m:r>
                                  <a:rPr lang="en-US" i="1">
                                    <a:solidFill>
                                      <a:schemeClr val="tx1"/>
                                    </a:solidFill>
                                    <a:latin typeface="Cambria Math" charset="0"/>
                                  </a:rPr>
                                  <m:t>−85)</m:t>
                                </m:r>
                              </m:e>
                              <m:sup>
                                <m:r>
                                  <a:rPr lang="en-US" i="1">
                                    <a:solidFill>
                                      <a:schemeClr val="tx1"/>
                                    </a:solidFill>
                                    <a:latin typeface="Cambria Math" charset="0"/>
                                  </a:rPr>
                                  <m:t>2</m:t>
                                </m:r>
                              </m:sup>
                            </m:sSup>
                          </m:e>
                        </m:rad>
                        <m:r>
                          <m:rPr>
                            <m:nor/>
                          </m:rPr>
                          <a:rPr lang="en-US" dirty="0">
                            <a:solidFill>
                              <a:schemeClr val="tx1"/>
                            </a:solidFill>
                          </a:rPr>
                          <m:t> </m:t>
                        </m:r>
                      </m:num>
                      <m:den>
                        <m:rad>
                          <m:radPr>
                            <m:degHide m:val="on"/>
                            <m:ctrlPr>
                              <a:rPr lang="en-US" i="1" dirty="0">
                                <a:solidFill>
                                  <a:schemeClr val="tx1"/>
                                </a:solidFill>
                                <a:latin typeface="Cambria Math" panose="02040503050406030204" pitchFamily="18" charset="0"/>
                              </a:rPr>
                            </m:ctrlPr>
                          </m:radPr>
                          <m:deg/>
                          <m:e>
                            <m:r>
                              <a:rPr lang="en-US" i="1" dirty="0" smtClean="0">
                                <a:solidFill>
                                  <a:schemeClr val="tx1"/>
                                </a:solidFill>
                                <a:latin typeface="Cambria Math" charset="0"/>
                              </a:rPr>
                              <m:t>5</m:t>
                            </m:r>
                            <m:r>
                              <a:rPr lang="en-US" i="1" dirty="0">
                                <a:solidFill>
                                  <a:schemeClr val="tx1"/>
                                </a:solidFill>
                                <a:latin typeface="Cambria Math" charset="0"/>
                              </a:rPr>
                              <m:t>−1</m:t>
                            </m:r>
                          </m:e>
                        </m:rad>
                      </m:den>
                    </m:f>
                    <m:r>
                      <a:rPr lang="en-US" i="1" dirty="0" smtClean="0">
                        <a:solidFill>
                          <a:schemeClr val="tx1"/>
                        </a:solidFill>
                        <a:latin typeface="Cambria Math" charset="0"/>
                      </a:rPr>
                      <m:t> </m:t>
                    </m:r>
                  </m:oMath>
                </a14:m>
                <a:r>
                  <a:rPr lang="en-US" dirty="0">
                    <a:solidFill>
                      <a:schemeClr val="tx1"/>
                    </a:solidFill>
                  </a:rPr>
                  <a:t>= </a:t>
                </a:r>
                <a14:m>
                  <m:oMath xmlns:m="http://schemas.openxmlformats.org/officeDocument/2006/math">
                    <m:r>
                      <a:rPr lang="en-US" i="1" dirty="0">
                        <a:solidFill>
                          <a:schemeClr val="tx1"/>
                        </a:solidFill>
                        <a:latin typeface="Cambria Math" charset="0"/>
                      </a:rPr>
                      <m:t> </m:t>
                    </m:r>
                    <m:f>
                      <m:fPr>
                        <m:ctrlPr>
                          <a:rPr lang="en-US" i="1" dirty="0">
                            <a:solidFill>
                              <a:schemeClr val="tx1"/>
                            </a:solidFill>
                            <a:latin typeface="Cambria Math" panose="02040503050406030204" pitchFamily="18" charset="0"/>
                          </a:rPr>
                        </m:ctrlPr>
                      </m:fPr>
                      <m:num>
                        <m:rad>
                          <m:radPr>
                            <m:degHide m:val="on"/>
                            <m:ctrlPr>
                              <a:rPr lang="en-US" i="1">
                                <a:solidFill>
                                  <a:schemeClr val="tx1"/>
                                </a:solidFill>
                                <a:latin typeface="Cambria Math" panose="02040503050406030204" pitchFamily="18" charset="0"/>
                              </a:rPr>
                            </m:ctrlPr>
                          </m:radPr>
                          <m:deg/>
                          <m:e>
                            <m:sSup>
                              <m:sSupPr>
                                <m:ctrlPr>
                                  <a:rPr lang="en-US" i="1">
                                    <a:solidFill>
                                      <a:schemeClr val="tx1"/>
                                    </a:solidFill>
                                    <a:latin typeface="Cambria Math" panose="02040503050406030204" pitchFamily="18" charset="0"/>
                                  </a:rPr>
                                </m:ctrlPr>
                              </m:sSupPr>
                              <m:e>
                                <m:r>
                                  <a:rPr lang="en-US" i="1" smtClean="0">
                                    <a:solidFill>
                                      <a:schemeClr val="tx1"/>
                                    </a:solidFill>
                                    <a:latin typeface="Cambria Math" charset="0"/>
                                  </a:rPr>
                                  <m:t>6</m:t>
                                </m:r>
                              </m:e>
                              <m:sup>
                                <m:r>
                                  <a:rPr lang="en-US" i="1">
                                    <a:solidFill>
                                      <a:schemeClr val="tx1"/>
                                    </a:solidFill>
                                    <a:latin typeface="Cambria Math" charset="0"/>
                                  </a:rPr>
                                  <m:t>2</m:t>
                                </m:r>
                              </m:sup>
                            </m:sSup>
                            <m:r>
                              <a:rPr lang="en-US" i="1">
                                <a:solidFill>
                                  <a:schemeClr val="tx1"/>
                                </a:solidFill>
                                <a:latin typeface="Cambria Math" charset="0"/>
                              </a:rPr>
                              <m:t>+</m:t>
                            </m:r>
                            <m:sSup>
                              <m:sSupPr>
                                <m:ctrlPr>
                                  <a:rPr lang="en-US" i="1">
                                    <a:solidFill>
                                      <a:schemeClr val="tx1"/>
                                    </a:solidFill>
                                    <a:latin typeface="Cambria Math" panose="02040503050406030204" pitchFamily="18" charset="0"/>
                                  </a:rPr>
                                </m:ctrlPr>
                              </m:sSupPr>
                              <m:e>
                                <m:r>
                                  <a:rPr lang="en-US" i="1" smtClean="0">
                                    <a:solidFill>
                                      <a:schemeClr val="tx1"/>
                                    </a:solidFill>
                                    <a:latin typeface="Cambria Math" charset="0"/>
                                  </a:rPr>
                                  <m:t>2</m:t>
                                </m:r>
                              </m:e>
                              <m:sup>
                                <m:r>
                                  <a:rPr lang="en-US" i="1">
                                    <a:solidFill>
                                      <a:schemeClr val="tx1"/>
                                    </a:solidFill>
                                    <a:latin typeface="Cambria Math" charset="0"/>
                                  </a:rPr>
                                  <m:t>2</m:t>
                                </m:r>
                              </m:sup>
                            </m:sSup>
                            <m:r>
                              <a:rPr lang="en-US" i="1">
                                <a:solidFill>
                                  <a:schemeClr val="tx1"/>
                                </a:solidFill>
                                <a:latin typeface="Cambria Math" charset="0"/>
                              </a:rPr>
                              <m:t>+</m:t>
                            </m:r>
                            <m:sSup>
                              <m:sSupPr>
                                <m:ctrlPr>
                                  <a:rPr lang="en-US" i="1">
                                    <a:solidFill>
                                      <a:schemeClr val="tx1"/>
                                    </a:solidFill>
                                    <a:latin typeface="Cambria Math" panose="02040503050406030204" pitchFamily="18" charset="0"/>
                                  </a:rPr>
                                </m:ctrlPr>
                              </m:sSupPr>
                              <m:e>
                                <m:r>
                                  <a:rPr lang="en-US" i="1" smtClean="0">
                                    <a:solidFill>
                                      <a:schemeClr val="tx1"/>
                                    </a:solidFill>
                                    <a:latin typeface="Cambria Math" charset="0"/>
                                  </a:rPr>
                                  <m:t>1</m:t>
                                </m:r>
                              </m:e>
                              <m:sup>
                                <m:r>
                                  <a:rPr lang="en-US" i="1">
                                    <a:solidFill>
                                      <a:schemeClr val="tx1"/>
                                    </a:solidFill>
                                    <a:latin typeface="Cambria Math" charset="0"/>
                                  </a:rPr>
                                  <m:t>2</m:t>
                                </m:r>
                              </m:sup>
                            </m:sSup>
                            <m:r>
                              <a:rPr lang="en-US" i="1">
                                <a:solidFill>
                                  <a:schemeClr val="tx1"/>
                                </a:solidFill>
                                <a:latin typeface="Cambria Math" charset="0"/>
                              </a:rPr>
                              <m:t>+</m:t>
                            </m:r>
                            <m:sSup>
                              <m:sSupPr>
                                <m:ctrlPr>
                                  <a:rPr lang="en-US" i="1">
                                    <a:solidFill>
                                      <a:schemeClr val="tx1"/>
                                    </a:solidFill>
                                    <a:latin typeface="Cambria Math" panose="02040503050406030204" pitchFamily="18" charset="0"/>
                                  </a:rPr>
                                </m:ctrlPr>
                              </m:sSupPr>
                              <m:e>
                                <m:r>
                                  <a:rPr lang="en-US" i="1" smtClean="0">
                                    <a:solidFill>
                                      <a:schemeClr val="tx1"/>
                                    </a:solidFill>
                                    <a:latin typeface="Cambria Math" charset="0"/>
                                  </a:rPr>
                                  <m:t>4</m:t>
                                </m:r>
                              </m:e>
                              <m:sup>
                                <m:r>
                                  <a:rPr lang="en-US" i="1">
                                    <a:solidFill>
                                      <a:schemeClr val="tx1"/>
                                    </a:solidFill>
                                    <a:latin typeface="Cambria Math" charset="0"/>
                                  </a:rPr>
                                  <m:t>2</m:t>
                                </m:r>
                              </m:sup>
                            </m:sSup>
                            <m:r>
                              <a:rPr lang="en-US" i="1">
                                <a:solidFill>
                                  <a:schemeClr val="tx1"/>
                                </a:solidFill>
                                <a:latin typeface="Cambria Math" charset="0"/>
                              </a:rPr>
                              <m:t>+</m:t>
                            </m:r>
                            <m:sSup>
                              <m:sSupPr>
                                <m:ctrlPr>
                                  <a:rPr lang="en-US" i="1">
                                    <a:solidFill>
                                      <a:schemeClr val="tx1"/>
                                    </a:solidFill>
                                    <a:latin typeface="Cambria Math" panose="02040503050406030204" pitchFamily="18" charset="0"/>
                                  </a:rPr>
                                </m:ctrlPr>
                              </m:sSupPr>
                              <m:e>
                                <m:r>
                                  <a:rPr lang="en-US" i="1" smtClean="0">
                                    <a:solidFill>
                                      <a:schemeClr val="tx1"/>
                                    </a:solidFill>
                                    <a:latin typeface="Cambria Math" charset="0"/>
                                  </a:rPr>
                                  <m:t>5</m:t>
                                </m:r>
                              </m:e>
                              <m:sup>
                                <m:r>
                                  <a:rPr lang="en-US" i="1">
                                    <a:solidFill>
                                      <a:schemeClr val="tx1"/>
                                    </a:solidFill>
                                    <a:latin typeface="Cambria Math" charset="0"/>
                                  </a:rPr>
                                  <m:t>2</m:t>
                                </m:r>
                              </m:sup>
                            </m:sSup>
                          </m:e>
                        </m:rad>
                        <m:r>
                          <m:rPr>
                            <m:nor/>
                          </m:rPr>
                          <a:rPr lang="en-US" dirty="0">
                            <a:solidFill>
                              <a:schemeClr val="tx1"/>
                            </a:solidFill>
                          </a:rPr>
                          <m:t> </m:t>
                        </m:r>
                      </m:num>
                      <m:den>
                        <m:rad>
                          <m:radPr>
                            <m:degHide m:val="on"/>
                            <m:ctrlPr>
                              <a:rPr lang="en-US" i="1" dirty="0">
                                <a:solidFill>
                                  <a:schemeClr val="tx1"/>
                                </a:solidFill>
                                <a:latin typeface="Cambria Math" panose="02040503050406030204" pitchFamily="18" charset="0"/>
                              </a:rPr>
                            </m:ctrlPr>
                          </m:radPr>
                          <m:deg/>
                          <m:e>
                            <m:r>
                              <a:rPr lang="en-US" i="1" dirty="0" smtClean="0">
                                <a:solidFill>
                                  <a:schemeClr val="tx1"/>
                                </a:solidFill>
                                <a:latin typeface="Cambria Math" charset="0"/>
                              </a:rPr>
                              <m:t>4</m:t>
                            </m:r>
                          </m:e>
                        </m:rad>
                      </m:den>
                    </m:f>
                  </m:oMath>
                </a14:m>
                <a:r>
                  <a:rPr lang="en-US" dirty="0">
                    <a:solidFill>
                      <a:schemeClr val="tx1"/>
                    </a:solidFill>
                  </a:rPr>
                  <a:t> = 6.403</a:t>
                </a:r>
              </a:p>
              <a:p>
                <a:endParaRPr lang="en-US" dirty="0">
                  <a:solidFill>
                    <a:schemeClr val="tx1"/>
                  </a:solidFill>
                </a:endParaRPr>
              </a:p>
            </p:txBody>
          </p:sp>
        </mc:Choice>
        <mc:Fallback xmlns="">
          <p:sp>
            <p:nvSpPr>
              <p:cNvPr id="7" name="Content Placeholder 2">
                <a:extLst>
                  <a:ext uri="{FF2B5EF4-FFF2-40B4-BE49-F238E27FC236}">
                    <a16:creationId xmlns:a16="http://schemas.microsoft.com/office/drawing/2014/main" id="{728F4D09-A00A-48B7-95EE-DD2A95ECB9FF}"/>
                  </a:ext>
                </a:extLst>
              </p:cNvPr>
              <p:cNvSpPr txBox="1">
                <a:spLocks noRot="1" noChangeAspect="1" noMove="1" noResize="1" noEditPoints="1" noAdjustHandles="1" noChangeArrowheads="1" noChangeShapeType="1" noTextEdit="1"/>
              </p:cNvSpPr>
              <p:nvPr/>
            </p:nvSpPr>
            <p:spPr>
              <a:xfrm>
                <a:off x="373552" y="5149152"/>
                <a:ext cx="7543802" cy="1231486"/>
              </a:xfrm>
              <a:prstGeom prst="rect">
                <a:avLst/>
              </a:prstGeom>
              <a:blipFill>
                <a:blip r:embed="rId7"/>
                <a:stretch>
                  <a:fillRect l="-808" t="-7426" b="-4950"/>
                </a:stretch>
              </a:blipFill>
            </p:spPr>
            <p:txBody>
              <a:bodyPr/>
              <a:lstStyle/>
              <a:p>
                <a:r>
                  <a:rPr lang="en-US">
                    <a:noFill/>
                  </a:rPr>
                  <a:t> </a:t>
                </a:r>
              </a:p>
            </p:txBody>
          </p:sp>
        </mc:Fallback>
      </mc:AlternateContent>
      <p:sp>
        <p:nvSpPr>
          <p:cNvPr id="8" name="Content Placeholder 2">
            <a:extLst>
              <a:ext uri="{FF2B5EF4-FFF2-40B4-BE49-F238E27FC236}">
                <a16:creationId xmlns:a16="http://schemas.microsoft.com/office/drawing/2014/main" id="{5B2DDC1B-DA8F-457E-AC81-A0DDF144B18F}"/>
              </a:ext>
            </a:extLst>
          </p:cNvPr>
          <p:cNvSpPr txBox="1">
            <a:spLocks/>
          </p:cNvSpPr>
          <p:nvPr/>
        </p:nvSpPr>
        <p:spPr>
          <a:xfrm>
            <a:off x="373552" y="4448109"/>
            <a:ext cx="7543802" cy="645858"/>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b="1" dirty="0">
                <a:solidFill>
                  <a:schemeClr val="tx1"/>
                </a:solidFill>
              </a:rPr>
              <a:t>Example:</a:t>
            </a:r>
            <a:r>
              <a:rPr lang="en-US" dirty="0">
                <a:solidFill>
                  <a:schemeClr val="tx1"/>
                </a:solidFill>
              </a:rPr>
              <a:t> If we have data 79, 83, 84, 89, 90 mm for digitus tertius (the human middle finger).  What is an estimate of the standard deviation?</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3BD8F120-DDCE-4B77-96F8-86486FF6BDED}"/>
                  </a:ext>
                </a:extLst>
              </p:cNvPr>
              <p:cNvSpPr txBox="1"/>
              <p:nvPr/>
            </p:nvSpPr>
            <p:spPr>
              <a:xfrm>
                <a:off x="373552" y="3228975"/>
                <a:ext cx="8551373" cy="847348"/>
              </a:xfrm>
              <a:prstGeom prst="rect">
                <a:avLst/>
              </a:prstGeom>
              <a:noFill/>
            </p:spPr>
            <p:txBody>
              <a:bodyPr wrap="square" rtlCol="0">
                <a:spAutoFit/>
              </a:bodyPr>
              <a:lstStyle/>
              <a:p>
                <a:r>
                  <a:rPr lang="en-US" b="1" u="sng" cap="small" dirty="0"/>
                  <a:t>Estimate</a:t>
                </a:r>
                <a:r>
                  <a:rPr lang="en-US" dirty="0"/>
                  <a:t> </a:t>
                </a:r>
                <a14:m>
                  <m:oMath xmlns:m="http://schemas.openxmlformats.org/officeDocument/2006/math">
                    <m:r>
                      <a:rPr lang="en-US" i="1">
                        <a:latin typeface="Cambria Math" charset="0"/>
                        <a:ea typeface="Cambria Math" charset="0"/>
                        <a:cs typeface="Cambria Math" charset="0"/>
                      </a:rPr>
                      <m:t>𝜎</m:t>
                    </m:r>
                  </m:oMath>
                </a14:m>
                <a:r>
                  <a:rPr lang="en-US" dirty="0"/>
                  <a:t>:    </a:t>
                </a:r>
                <a14:m>
                  <m:oMath xmlns:m="http://schemas.openxmlformats.org/officeDocument/2006/math">
                    <m:r>
                      <a:rPr lang="en-US" i="1" dirty="0">
                        <a:latin typeface="Cambria Math" charset="0"/>
                      </a:rPr>
                      <m:t>𝑠</m:t>
                    </m:r>
                    <m:r>
                      <a:rPr lang="en-US" i="1" dirty="0">
                        <a:latin typeface="Cambria Math" charset="0"/>
                      </a:rPr>
                      <m:t>= </m:t>
                    </m:r>
                    <m:f>
                      <m:fPr>
                        <m:ctrlPr>
                          <a:rPr lang="en-US" i="1" dirty="0">
                            <a:latin typeface="Cambria Math" panose="02040503050406030204" pitchFamily="18" charset="0"/>
                          </a:rPr>
                        </m:ctrlPr>
                      </m:fPr>
                      <m:num>
                        <m:rad>
                          <m:radPr>
                            <m:degHide m:val="on"/>
                            <m:ctrlPr>
                              <a:rPr lang="en-US" i="1">
                                <a:latin typeface="Cambria Math" panose="02040503050406030204" pitchFamily="18" charset="0"/>
                              </a:rPr>
                            </m:ctrlPr>
                          </m:radPr>
                          <m:deg/>
                          <m:e>
                            <m:sSup>
                              <m:sSupPr>
                                <m:ctrlPr>
                                  <a:rPr lang="en-US" i="1">
                                    <a:latin typeface="Cambria Math" panose="02040503050406030204" pitchFamily="18" charset="0"/>
                                  </a:rPr>
                                </m:ctrlPr>
                              </m:sSupPr>
                              <m:e>
                                <m:r>
                                  <a:rPr lang="en-US" i="1">
                                    <a:latin typeface="Cambria Math" charset="0"/>
                                  </a:rPr>
                                  <m:t>(</m:t>
                                </m:r>
                                <m:sSub>
                                  <m:sSubPr>
                                    <m:ctrlPr>
                                      <a:rPr lang="en-US" i="1">
                                        <a:latin typeface="Cambria Math" panose="02040503050406030204" pitchFamily="18" charset="0"/>
                                      </a:rPr>
                                    </m:ctrlPr>
                                  </m:sSubPr>
                                  <m:e>
                                    <m:r>
                                      <a:rPr lang="en-US" i="1">
                                        <a:latin typeface="Cambria Math" charset="0"/>
                                      </a:rPr>
                                      <m:t>𝑌</m:t>
                                    </m:r>
                                  </m:e>
                                  <m:sub>
                                    <m:r>
                                      <a:rPr lang="en-US" i="1">
                                        <a:latin typeface="Cambria Math" charset="0"/>
                                      </a:rPr>
                                      <m:t>1 </m:t>
                                    </m:r>
                                  </m:sub>
                                </m:sSub>
                                <m:r>
                                  <a:rPr lang="en-US" i="1">
                                    <a:latin typeface="Cambria Math" charset="0"/>
                                  </a:rPr>
                                  <m:t>− </m:t>
                                </m:r>
                                <m:acc>
                                  <m:accPr>
                                    <m:chr m:val="̅"/>
                                    <m:ctrlPr>
                                      <a:rPr lang="en-US" i="1">
                                        <a:latin typeface="Cambria Math" panose="02040503050406030204" pitchFamily="18" charset="0"/>
                                      </a:rPr>
                                    </m:ctrlPr>
                                  </m:accPr>
                                  <m:e>
                                    <m:r>
                                      <a:rPr lang="en-US" i="1">
                                        <a:latin typeface="Cambria Math" charset="0"/>
                                      </a:rPr>
                                      <m:t>𝑦</m:t>
                                    </m:r>
                                  </m:e>
                                </m:acc>
                                <m:r>
                                  <a:rPr lang="en-US" i="1">
                                    <a:latin typeface="Cambria Math" charset="0"/>
                                  </a:rPr>
                                  <m:t>)</m:t>
                                </m:r>
                              </m:e>
                              <m:sup>
                                <m:r>
                                  <a:rPr lang="en-US" i="1">
                                    <a:latin typeface="Cambria Math" charset="0"/>
                                  </a:rPr>
                                  <m:t>2</m:t>
                                </m:r>
                              </m:sup>
                            </m:sSup>
                            <m:r>
                              <a:rPr lang="en-US" i="1">
                                <a:latin typeface="Cambria Math" charset="0"/>
                              </a:rPr>
                              <m:t>+</m:t>
                            </m:r>
                            <m:sSup>
                              <m:sSupPr>
                                <m:ctrlPr>
                                  <a:rPr lang="en-US" i="1">
                                    <a:latin typeface="Cambria Math" panose="02040503050406030204" pitchFamily="18" charset="0"/>
                                  </a:rPr>
                                </m:ctrlPr>
                              </m:sSupPr>
                              <m:e>
                                <m:r>
                                  <a:rPr lang="en-US" i="1">
                                    <a:latin typeface="Cambria Math" charset="0"/>
                                  </a:rPr>
                                  <m:t>(</m:t>
                                </m:r>
                                <m:sSub>
                                  <m:sSubPr>
                                    <m:ctrlPr>
                                      <a:rPr lang="en-US" i="1">
                                        <a:latin typeface="Cambria Math" panose="02040503050406030204" pitchFamily="18" charset="0"/>
                                      </a:rPr>
                                    </m:ctrlPr>
                                  </m:sSubPr>
                                  <m:e>
                                    <m:r>
                                      <a:rPr lang="en-US" i="1">
                                        <a:latin typeface="Cambria Math" charset="0"/>
                                      </a:rPr>
                                      <m:t>𝑌</m:t>
                                    </m:r>
                                  </m:e>
                                  <m:sub>
                                    <m:r>
                                      <a:rPr lang="en-US" i="1">
                                        <a:latin typeface="Cambria Math" charset="0"/>
                                      </a:rPr>
                                      <m:t>2</m:t>
                                    </m:r>
                                  </m:sub>
                                </m:sSub>
                                <m:r>
                                  <a:rPr lang="en-US" i="1">
                                    <a:latin typeface="Cambria Math" charset="0"/>
                                  </a:rPr>
                                  <m:t>− </m:t>
                                </m:r>
                                <m:acc>
                                  <m:accPr>
                                    <m:chr m:val="̅"/>
                                    <m:ctrlPr>
                                      <a:rPr lang="en-US" i="1">
                                        <a:latin typeface="Cambria Math" panose="02040503050406030204" pitchFamily="18" charset="0"/>
                                      </a:rPr>
                                    </m:ctrlPr>
                                  </m:accPr>
                                  <m:e>
                                    <m:r>
                                      <a:rPr lang="en-US" i="1">
                                        <a:latin typeface="Cambria Math" charset="0"/>
                                      </a:rPr>
                                      <m:t>𝑦</m:t>
                                    </m:r>
                                  </m:e>
                                </m:acc>
                                <m:r>
                                  <a:rPr lang="en-US" i="1">
                                    <a:latin typeface="Cambria Math" charset="0"/>
                                  </a:rPr>
                                  <m:t>)</m:t>
                                </m:r>
                              </m:e>
                              <m:sup>
                                <m:r>
                                  <a:rPr lang="en-US" i="1">
                                    <a:latin typeface="Cambria Math" charset="0"/>
                                  </a:rPr>
                                  <m:t>2</m:t>
                                </m:r>
                              </m:sup>
                            </m:sSup>
                            <m:r>
                              <a:rPr lang="en-US" i="1">
                                <a:latin typeface="Cambria Math" charset="0"/>
                              </a:rPr>
                              <m:t>+ …+</m:t>
                            </m:r>
                            <m:sSup>
                              <m:sSupPr>
                                <m:ctrlPr>
                                  <a:rPr lang="en-US" i="1">
                                    <a:latin typeface="Cambria Math" panose="02040503050406030204" pitchFamily="18" charset="0"/>
                                  </a:rPr>
                                </m:ctrlPr>
                              </m:sSupPr>
                              <m:e>
                                <m:r>
                                  <a:rPr lang="en-US" i="1">
                                    <a:latin typeface="Cambria Math" charset="0"/>
                                  </a:rPr>
                                  <m:t>(</m:t>
                                </m:r>
                                <m:sSub>
                                  <m:sSubPr>
                                    <m:ctrlPr>
                                      <a:rPr lang="en-US" i="1">
                                        <a:latin typeface="Cambria Math" panose="02040503050406030204" pitchFamily="18" charset="0"/>
                                      </a:rPr>
                                    </m:ctrlPr>
                                  </m:sSubPr>
                                  <m:e>
                                    <m:r>
                                      <a:rPr lang="en-US" i="1">
                                        <a:latin typeface="Cambria Math" charset="0"/>
                                      </a:rPr>
                                      <m:t>𝑌</m:t>
                                    </m:r>
                                  </m:e>
                                  <m:sub>
                                    <m:r>
                                      <a:rPr lang="en-US" i="1">
                                        <a:latin typeface="Cambria Math" charset="0"/>
                                      </a:rPr>
                                      <m:t>𝑛</m:t>
                                    </m:r>
                                    <m:r>
                                      <a:rPr lang="en-US" i="1">
                                        <a:latin typeface="Cambria Math" charset="0"/>
                                      </a:rPr>
                                      <m:t> </m:t>
                                    </m:r>
                                  </m:sub>
                                </m:sSub>
                                <m:r>
                                  <a:rPr lang="en-US" i="1">
                                    <a:latin typeface="Cambria Math" charset="0"/>
                                  </a:rPr>
                                  <m:t>− </m:t>
                                </m:r>
                                <m:acc>
                                  <m:accPr>
                                    <m:chr m:val="̅"/>
                                    <m:ctrlPr>
                                      <a:rPr lang="en-US" i="1">
                                        <a:latin typeface="Cambria Math" panose="02040503050406030204" pitchFamily="18" charset="0"/>
                                      </a:rPr>
                                    </m:ctrlPr>
                                  </m:accPr>
                                  <m:e>
                                    <m:r>
                                      <a:rPr lang="en-US" i="1">
                                        <a:latin typeface="Cambria Math" charset="0"/>
                                      </a:rPr>
                                      <m:t>𝑦</m:t>
                                    </m:r>
                                  </m:e>
                                </m:acc>
                                <m:r>
                                  <a:rPr lang="en-US" i="1">
                                    <a:latin typeface="Cambria Math" charset="0"/>
                                  </a:rPr>
                                  <m:t>)</m:t>
                                </m:r>
                              </m:e>
                              <m:sup>
                                <m:r>
                                  <a:rPr lang="en-US" i="1">
                                    <a:latin typeface="Cambria Math" charset="0"/>
                                  </a:rPr>
                                  <m:t>2</m:t>
                                </m:r>
                              </m:sup>
                            </m:sSup>
                          </m:e>
                        </m:rad>
                        <m:r>
                          <m:rPr>
                            <m:nor/>
                          </m:rPr>
                          <a:rPr lang="en-US" dirty="0"/>
                          <m:t> </m:t>
                        </m:r>
                      </m:num>
                      <m:den>
                        <m:rad>
                          <m:radPr>
                            <m:degHide m:val="on"/>
                            <m:ctrlPr>
                              <a:rPr lang="en-US" i="1" dirty="0">
                                <a:latin typeface="Cambria Math" panose="02040503050406030204" pitchFamily="18" charset="0"/>
                              </a:rPr>
                            </m:ctrlPr>
                          </m:radPr>
                          <m:deg/>
                          <m:e>
                            <m:r>
                              <a:rPr lang="en-US" i="1" dirty="0">
                                <a:latin typeface="Cambria Math" charset="0"/>
                              </a:rPr>
                              <m:t>𝑛</m:t>
                            </m:r>
                            <m:r>
                              <a:rPr lang="en-US" i="1" dirty="0">
                                <a:latin typeface="Cambria Math" charset="0"/>
                              </a:rPr>
                              <m:t>−1</m:t>
                            </m:r>
                          </m:e>
                        </m:rad>
                      </m:den>
                    </m:f>
                  </m:oMath>
                </a14:m>
                <a:r>
                  <a:rPr lang="en-US" dirty="0"/>
                  <a:t>, we can think of the standard deviation as the average distance from each data point to the mean. (It’s not exactly this, though.)</a:t>
                </a:r>
              </a:p>
            </p:txBody>
          </p:sp>
        </mc:Choice>
        <mc:Fallback xmlns="">
          <p:sp>
            <p:nvSpPr>
              <p:cNvPr id="11" name="TextBox 10">
                <a:extLst>
                  <a:ext uri="{FF2B5EF4-FFF2-40B4-BE49-F238E27FC236}">
                    <a16:creationId xmlns:a16="http://schemas.microsoft.com/office/drawing/2014/main" id="{3BD8F120-DDCE-4B77-96F8-86486FF6BDED}"/>
                  </a:ext>
                </a:extLst>
              </p:cNvPr>
              <p:cNvSpPr txBox="1">
                <a:spLocks noRot="1" noChangeAspect="1" noMove="1" noResize="1" noEditPoints="1" noAdjustHandles="1" noChangeArrowheads="1" noChangeShapeType="1" noTextEdit="1"/>
              </p:cNvSpPr>
              <p:nvPr/>
            </p:nvSpPr>
            <p:spPr>
              <a:xfrm>
                <a:off x="373552" y="3228975"/>
                <a:ext cx="8551373" cy="847348"/>
              </a:xfrm>
              <a:prstGeom prst="rect">
                <a:avLst/>
              </a:prstGeom>
              <a:blipFill>
                <a:blip r:embed="rId8"/>
                <a:stretch>
                  <a:fillRect l="-570" b="-10791"/>
                </a:stretch>
              </a:blipFill>
            </p:spPr>
            <p:txBody>
              <a:bodyPr/>
              <a:lstStyle/>
              <a:p>
                <a:r>
                  <a:rPr lang="en-US">
                    <a:noFill/>
                  </a:rPr>
                  <a:t> </a:t>
                </a:r>
              </a:p>
            </p:txBody>
          </p:sp>
        </mc:Fallback>
      </mc:AlternateContent>
    </p:spTree>
    <p:extLst>
      <p:ext uri="{BB962C8B-B14F-4D97-AF65-F5344CB8AC3E}">
        <p14:creationId xmlns:p14="http://schemas.microsoft.com/office/powerpoint/2010/main" val="2822705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T-ratio</a:t>
            </a:r>
          </a:p>
        </p:txBody>
      </p:sp>
      <p:sp>
        <p:nvSpPr>
          <p:cNvPr id="4" name="Slide Number Placeholder 3"/>
          <p:cNvSpPr>
            <a:spLocks noGrp="1"/>
          </p:cNvSpPr>
          <p:nvPr>
            <p:ph type="sldNum" sz="quarter" idx="12"/>
          </p:nvPr>
        </p:nvSpPr>
        <p:spPr/>
        <p:txBody>
          <a:bodyPr/>
          <a:lstStyle/>
          <a:p>
            <a:pPr>
              <a:defRPr/>
            </a:pPr>
            <a:fld id="{85BC5B7D-D6B0-4550-9BAF-D21F2647AC79}" type="slidenum">
              <a:rPr lang="en-US" altLang="en-US" smtClean="0"/>
              <a:pPr>
                <a:defRPr/>
              </a:pPr>
              <a:t>42</a:t>
            </a:fld>
            <a:endParaRPr lang="en-US" altLang="en-US" dirty="0"/>
          </a:p>
        </p:txBody>
      </p:sp>
      <p:sp>
        <p:nvSpPr>
          <p:cNvPr id="5" name="TextBox 4"/>
          <p:cNvSpPr txBox="1"/>
          <p:nvPr/>
        </p:nvSpPr>
        <p:spPr>
          <a:xfrm>
            <a:off x="1720926" y="5594455"/>
            <a:ext cx="6159348" cy="369332"/>
          </a:xfrm>
          <a:prstGeom prst="rect">
            <a:avLst/>
          </a:prstGeom>
          <a:noFill/>
        </p:spPr>
        <p:txBody>
          <a:bodyPr wrap="square" rtlCol="0">
            <a:spAutoFit/>
          </a:bodyPr>
          <a:lstStyle/>
          <a:p>
            <a:r>
              <a:rPr lang="en-US" dirty="0"/>
              <a:t>*This ratio HAS a t – distribution if Y is normally distributed. </a:t>
            </a:r>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ED0C6E37-AF95-437B-BE91-EED639F92A05}"/>
                  </a:ext>
                </a:extLst>
              </p:cNvPr>
              <p:cNvSpPr txBox="1">
                <a:spLocks/>
              </p:cNvSpPr>
              <p:nvPr/>
            </p:nvSpPr>
            <p:spPr>
              <a:xfrm>
                <a:off x="386367" y="1737363"/>
                <a:ext cx="7543802" cy="2053165"/>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292608" lvl="1" indent="0">
                  <a:buNone/>
                </a:pPr>
                <a14:m>
                  <m:oMath xmlns:m="http://schemas.openxmlformats.org/officeDocument/2006/math">
                    <m:r>
                      <m:rPr>
                        <m:nor/>
                      </m:rPr>
                      <a:rPr lang="en-US" altLang="en-US" sz="2400" dirty="0" smtClean="0"/>
                      <m:t>Facts</m:t>
                    </m:r>
                    <m:r>
                      <m:rPr>
                        <m:nor/>
                      </m:rPr>
                      <a:rPr lang="en-US" altLang="en-US" sz="2400" dirty="0" smtClean="0"/>
                      <m:t> </m:t>
                    </m:r>
                    <m:r>
                      <m:rPr>
                        <m:nor/>
                      </m:rPr>
                      <a:rPr lang="en-US" altLang="en-US" sz="2400" dirty="0" smtClean="0"/>
                      <m:t>about</m:t>
                    </m:r>
                    <m:r>
                      <m:rPr>
                        <m:nor/>
                      </m:rPr>
                      <a:rPr lang="en-US" altLang="en-US" sz="2400" dirty="0" smtClean="0"/>
                      <m:t> </m:t>
                    </m:r>
                    <m:acc>
                      <m:accPr>
                        <m:chr m:val="̅"/>
                        <m:ctrlPr>
                          <a:rPr lang="en-US" altLang="en-US" sz="2400" i="1" dirty="0" smtClean="0">
                            <a:latin typeface="Cambria Math" panose="02040503050406030204" pitchFamily="18" charset="0"/>
                          </a:rPr>
                        </m:ctrlPr>
                      </m:accPr>
                      <m:e>
                        <m:r>
                          <a:rPr lang="en-US" altLang="en-US" sz="2400" i="1" dirty="0" smtClean="0">
                            <a:latin typeface="Cambria Math" charset="0"/>
                          </a:rPr>
                          <m:t>𝑌</m:t>
                        </m:r>
                      </m:e>
                    </m:acc>
                  </m:oMath>
                </a14:m>
                <a:r>
                  <a:rPr lang="en-US" altLang="en-US" sz="2400" dirty="0"/>
                  <a:t>:</a:t>
                </a:r>
              </a:p>
              <a:p>
                <a:pPr marL="292608" lvl="1" indent="0">
                  <a:buNone/>
                </a:pPr>
                <a14:m>
                  <m:oMathPara xmlns:m="http://schemas.openxmlformats.org/officeDocument/2006/math">
                    <m:oMathParaPr>
                      <m:jc m:val="centerGroup"/>
                    </m:oMathParaPr>
                    <m:oMath xmlns:m="http://schemas.openxmlformats.org/officeDocument/2006/math">
                      <m:acc>
                        <m:accPr>
                          <m:chr m:val="̅"/>
                          <m:ctrlPr>
                            <a:rPr lang="en-US" altLang="en-US" i="1">
                              <a:latin typeface="Cambria Math" panose="02040503050406030204" pitchFamily="18" charset="0"/>
                            </a:rPr>
                          </m:ctrlPr>
                        </m:accPr>
                        <m:e>
                          <m:r>
                            <a:rPr lang="en-US" altLang="en-US" i="1" smtClean="0">
                              <a:latin typeface="Cambria Math" panose="02040503050406030204" pitchFamily="18" charset="0"/>
                            </a:rPr>
                            <m:t> </m:t>
                          </m:r>
                          <m:r>
                            <a:rPr lang="en-US" altLang="en-US" i="1">
                              <a:latin typeface="Cambria Math" panose="02040503050406030204" pitchFamily="18" charset="0"/>
                            </a:rPr>
                            <m:t>𝑌</m:t>
                          </m:r>
                        </m:e>
                      </m:acc>
                      <m:r>
                        <m:rPr>
                          <m:nor/>
                        </m:rPr>
                        <a:rPr lang="en-US" altLang="en-US" dirty="0"/>
                        <m:t> “</m:t>
                      </m:r>
                      <m:r>
                        <m:rPr>
                          <m:nor/>
                        </m:rPr>
                        <a:rPr lang="en-US" altLang="en-US" dirty="0"/>
                        <m:t>approx</m:t>
                      </m:r>
                      <m:r>
                        <m:rPr>
                          <m:nor/>
                        </m:rPr>
                        <a:rPr lang="en-US" altLang="en-US" dirty="0"/>
                        <m:t>. </m:t>
                      </m:r>
                      <m:r>
                        <m:rPr>
                          <m:nor/>
                        </m:rPr>
                        <a:rPr lang="en-US" altLang="en-US" dirty="0"/>
                        <m:t>equals</m:t>
                      </m:r>
                      <m:r>
                        <m:rPr>
                          <m:nor/>
                        </m:rPr>
                        <a:rPr lang="en-US" altLang="en-US" dirty="0"/>
                        <m:t>” </m:t>
                      </m:r>
                      <m:r>
                        <a:rPr lang="en-US" altLang="en-US" i="1">
                          <a:latin typeface="Cambria Math" panose="02040503050406030204" pitchFamily="18" charset="0"/>
                          <a:ea typeface="Cambria Math" charset="0"/>
                          <a:cs typeface="Cambria Math" charset="0"/>
                        </a:rPr>
                        <m:t>𝜇</m:t>
                      </m:r>
                    </m:oMath>
                  </m:oMathPara>
                </a14:m>
                <a:endParaRPr lang="en-US" altLang="en-US" dirty="0"/>
              </a:p>
              <a:p>
                <a:pPr marL="292608" lvl="1" indent="0">
                  <a:buNone/>
                </a:pPr>
                <a14:m>
                  <m:oMathPara xmlns:m="http://schemas.openxmlformats.org/officeDocument/2006/math">
                    <m:oMathParaPr>
                      <m:jc m:val="centerGroup"/>
                    </m:oMathParaPr>
                    <m:oMath xmlns:m="http://schemas.openxmlformats.org/officeDocument/2006/math">
                      <m:r>
                        <m:rPr>
                          <m:nor/>
                        </m:rPr>
                        <a:rPr lang="en-US" altLang="en-US" dirty="0"/>
                        <m:t>Variance</m:t>
                      </m:r>
                      <m:r>
                        <m:rPr>
                          <m:nor/>
                        </m:rPr>
                        <a:rPr lang="en-US" altLang="en-US" dirty="0"/>
                        <m:t>(</m:t>
                      </m:r>
                      <m:acc>
                        <m:accPr>
                          <m:chr m:val="̅"/>
                          <m:ctrlPr>
                            <a:rPr lang="en-US" altLang="en-US" i="1">
                              <a:latin typeface="Cambria Math" panose="02040503050406030204" pitchFamily="18" charset="0"/>
                            </a:rPr>
                          </m:ctrlPr>
                        </m:accPr>
                        <m:e>
                          <m:r>
                            <a:rPr lang="en-US" altLang="en-US" i="1">
                              <a:latin typeface="Cambria Math" panose="02040503050406030204" pitchFamily="18" charset="0"/>
                            </a:rPr>
                            <m:t>𝑌</m:t>
                          </m:r>
                        </m:e>
                      </m:acc>
                      <m:r>
                        <a:rPr lang="en-US" altLang="en-US" i="1">
                          <a:latin typeface="Cambria Math" panose="02040503050406030204" pitchFamily="18" charset="0"/>
                        </a:rPr>
                        <m:t>)</m:t>
                      </m:r>
                      <m:r>
                        <a:rPr lang="en-US" altLang="en-US">
                          <a:latin typeface="Cambria Math" panose="02040503050406030204" pitchFamily="18" charset="0"/>
                        </a:rPr>
                        <m:t>=</m:t>
                      </m:r>
                      <m:f>
                        <m:fPr>
                          <m:ctrlPr>
                            <a:rPr lang="en-US" altLang="en-US" i="1">
                              <a:latin typeface="Cambria Math" panose="02040503050406030204" pitchFamily="18" charset="0"/>
                            </a:rPr>
                          </m:ctrlPr>
                        </m:fPr>
                        <m:num>
                          <m:sSup>
                            <m:sSupPr>
                              <m:ctrlPr>
                                <a:rPr lang="en-US" altLang="en-US" i="1">
                                  <a:latin typeface="Cambria Math" panose="02040503050406030204" pitchFamily="18" charset="0"/>
                                </a:rPr>
                              </m:ctrlPr>
                            </m:sSupPr>
                            <m:e>
                              <m:r>
                                <a:rPr lang="en-US" altLang="en-US" i="1">
                                  <a:latin typeface="Cambria Math" panose="02040503050406030204" pitchFamily="18" charset="0"/>
                                  <a:ea typeface="Cambria Math" charset="0"/>
                                  <a:cs typeface="Cambria Math" charset="0"/>
                                </a:rPr>
                                <m:t>𝜎</m:t>
                              </m:r>
                            </m:e>
                            <m:sup>
                              <m:r>
                                <a:rPr lang="en-US" altLang="en-US" i="1">
                                  <a:latin typeface="Cambria Math" panose="02040503050406030204" pitchFamily="18" charset="0"/>
                                </a:rPr>
                                <m:t>2</m:t>
                              </m:r>
                            </m:sup>
                          </m:sSup>
                        </m:num>
                        <m:den>
                          <m:r>
                            <a:rPr lang="en-US" altLang="en-US" i="1">
                              <a:latin typeface="Cambria Math" panose="02040503050406030204" pitchFamily="18" charset="0"/>
                            </a:rPr>
                            <m:t>𝑛</m:t>
                          </m:r>
                        </m:den>
                      </m:f>
                    </m:oMath>
                  </m:oMathPara>
                </a14:m>
                <a:endParaRPr lang="en-US" altLang="en-US" dirty="0"/>
              </a:p>
              <a:p>
                <a:pPr marL="292608" lvl="1" indent="0">
                  <a:buNone/>
                </a:pPr>
                <a14:m>
                  <m:oMathPara xmlns:m="http://schemas.openxmlformats.org/officeDocument/2006/math">
                    <m:oMathParaPr>
                      <m:jc m:val="centerGroup"/>
                    </m:oMathParaPr>
                    <m:oMath xmlns:m="http://schemas.openxmlformats.org/officeDocument/2006/math">
                      <m:acc>
                        <m:accPr>
                          <m:chr m:val="̅"/>
                          <m:ctrlPr>
                            <a:rPr lang="en-US" altLang="en-US" i="1">
                              <a:solidFill>
                                <a:schemeClr val="tx1"/>
                              </a:solidFill>
                              <a:latin typeface="Cambria Math" panose="02040503050406030204" pitchFamily="18" charset="0"/>
                            </a:rPr>
                          </m:ctrlPr>
                        </m:accPr>
                        <m:e>
                          <m:r>
                            <a:rPr lang="en-US" altLang="en-US" i="1">
                              <a:solidFill>
                                <a:schemeClr val="tx1"/>
                              </a:solidFill>
                              <a:latin typeface="Cambria Math" charset="0"/>
                            </a:rPr>
                            <m:t>𝑌</m:t>
                          </m:r>
                        </m:e>
                      </m:acc>
                      <m:r>
                        <m:rPr>
                          <m:nor/>
                        </m:rPr>
                        <a:rPr lang="en-US" altLang="en-US" dirty="0">
                          <a:solidFill>
                            <a:schemeClr val="tx1"/>
                          </a:solidFill>
                        </a:rPr>
                        <m:t> “</m:t>
                      </m:r>
                      <m:r>
                        <m:rPr>
                          <m:nor/>
                        </m:rPr>
                        <a:rPr lang="en-US" altLang="en-US" dirty="0">
                          <a:solidFill>
                            <a:schemeClr val="tx1"/>
                          </a:solidFill>
                        </a:rPr>
                        <m:t>approx</m:t>
                      </m:r>
                      <m:r>
                        <m:rPr>
                          <m:nor/>
                        </m:rPr>
                        <a:rPr lang="en-US" altLang="en-US" dirty="0">
                          <a:solidFill>
                            <a:schemeClr val="tx1"/>
                          </a:solidFill>
                        </a:rPr>
                        <m:t>. </m:t>
                      </m:r>
                      <m:r>
                        <m:rPr>
                          <m:nor/>
                        </m:rPr>
                        <a:rPr lang="en-US" altLang="en-US" dirty="0">
                          <a:solidFill>
                            <a:schemeClr val="tx1"/>
                          </a:solidFill>
                        </a:rPr>
                        <m:t>distributed</m:t>
                      </m:r>
                      <m:r>
                        <m:rPr>
                          <m:nor/>
                        </m:rPr>
                        <a:rPr lang="en-US" altLang="en-US" dirty="0">
                          <a:solidFill>
                            <a:schemeClr val="tx1"/>
                          </a:solidFill>
                        </a:rPr>
                        <m:t>” </m:t>
                      </m:r>
                      <m:r>
                        <m:rPr>
                          <m:nor/>
                        </m:rPr>
                        <a:rPr lang="en-US" altLang="en-US" dirty="0">
                          <a:solidFill>
                            <a:schemeClr val="tx1"/>
                          </a:solidFill>
                        </a:rPr>
                        <m:t>normal</m:t>
                      </m:r>
                      <m:r>
                        <m:rPr>
                          <m:nor/>
                        </m:rPr>
                        <a:rPr lang="en-US" altLang="en-US" dirty="0">
                          <a:solidFill>
                            <a:schemeClr val="tx1"/>
                          </a:solidFill>
                        </a:rPr>
                        <m:t> </m:t>
                      </m:r>
                      <m:r>
                        <m:rPr>
                          <m:nor/>
                        </m:rPr>
                        <a:rPr lang="en-US" altLang="en-US" dirty="0">
                          <a:solidFill>
                            <a:schemeClr val="tx1"/>
                          </a:solidFill>
                        </a:rPr>
                        <m:t>if</m:t>
                      </m:r>
                      <m:r>
                        <m:rPr>
                          <m:nor/>
                        </m:rPr>
                        <a:rPr lang="en-US" altLang="en-US" dirty="0">
                          <a:solidFill>
                            <a:schemeClr val="tx1"/>
                          </a:solidFill>
                        </a:rPr>
                        <m:t> </m:t>
                      </m:r>
                      <m:r>
                        <m:rPr>
                          <m:nor/>
                        </m:rPr>
                        <a:rPr lang="en-US" altLang="en-US" i="1" dirty="0">
                          <a:solidFill>
                            <a:schemeClr val="tx1"/>
                          </a:solidFill>
                        </a:rPr>
                        <m:t>n</m:t>
                      </m:r>
                      <m:r>
                        <m:rPr>
                          <m:nor/>
                        </m:rPr>
                        <a:rPr lang="en-US" altLang="en-US" dirty="0">
                          <a:solidFill>
                            <a:schemeClr val="tx1"/>
                          </a:solidFill>
                        </a:rPr>
                        <m:t> </m:t>
                      </m:r>
                      <m:r>
                        <m:rPr>
                          <m:nor/>
                        </m:rPr>
                        <a:rPr lang="en-US" altLang="en-US" dirty="0">
                          <a:solidFill>
                            <a:schemeClr val="tx1"/>
                          </a:solidFill>
                        </a:rPr>
                        <m:t>is</m:t>
                      </m:r>
                      <m:r>
                        <m:rPr>
                          <m:nor/>
                        </m:rPr>
                        <a:rPr lang="en-US" altLang="en-US" dirty="0">
                          <a:solidFill>
                            <a:schemeClr val="tx1"/>
                          </a:solidFill>
                        </a:rPr>
                        <m:t> </m:t>
                      </m:r>
                      <m:r>
                        <m:rPr>
                          <m:nor/>
                        </m:rPr>
                        <a:rPr lang="en-US" altLang="en-US" dirty="0">
                          <a:solidFill>
                            <a:schemeClr val="tx1"/>
                          </a:solidFill>
                        </a:rPr>
                        <m:t>larger</m:t>
                      </m:r>
                      <m:r>
                        <m:rPr>
                          <m:nor/>
                        </m:rPr>
                        <a:rPr lang="en-US" altLang="en-US" dirty="0">
                          <a:solidFill>
                            <a:schemeClr val="tx1"/>
                          </a:solidFill>
                        </a:rPr>
                        <m:t> </m:t>
                      </m:r>
                      <m:r>
                        <m:rPr>
                          <m:nor/>
                        </m:rPr>
                        <a:rPr lang="en-US" altLang="en-US" dirty="0">
                          <a:solidFill>
                            <a:schemeClr val="tx1"/>
                          </a:solidFill>
                        </a:rPr>
                        <m:t>than</m:t>
                      </m:r>
                      <m:r>
                        <m:rPr>
                          <m:nor/>
                        </m:rPr>
                        <a:rPr lang="en-US" altLang="en-US" dirty="0">
                          <a:solidFill>
                            <a:schemeClr val="tx1"/>
                          </a:solidFill>
                        </a:rPr>
                        <m:t> 30</m:t>
                      </m:r>
                    </m:oMath>
                  </m:oMathPara>
                </a14:m>
                <a:endParaRPr lang="en-US" altLang="en-US" dirty="0"/>
              </a:p>
              <a:p>
                <a:pPr marL="292608" lvl="1" indent="0">
                  <a:buNone/>
                </a:pPr>
                <a14:m>
                  <m:oMathPara xmlns:m="http://schemas.openxmlformats.org/officeDocument/2006/math">
                    <m:oMathParaPr>
                      <m:jc m:val="centerGroup"/>
                    </m:oMathParaPr>
                    <m:oMath xmlns:m="http://schemas.openxmlformats.org/officeDocument/2006/math">
                      <m:acc>
                        <m:accPr>
                          <m:chr m:val="̅"/>
                          <m:ctrlPr>
                            <a:rPr lang="en-US" altLang="en-US" i="1">
                              <a:solidFill>
                                <a:schemeClr val="tx1"/>
                              </a:solidFill>
                              <a:latin typeface="Cambria Math" panose="02040503050406030204" pitchFamily="18" charset="0"/>
                            </a:rPr>
                          </m:ctrlPr>
                        </m:accPr>
                        <m:e>
                          <m:r>
                            <a:rPr lang="en-US" altLang="en-US" i="1">
                              <a:solidFill>
                                <a:schemeClr val="tx1"/>
                              </a:solidFill>
                              <a:latin typeface="Cambria Math" panose="02040503050406030204" pitchFamily="18" charset="0"/>
                            </a:rPr>
                            <m:t>𝑌</m:t>
                          </m:r>
                        </m:e>
                      </m:acc>
                      <m:r>
                        <m:rPr>
                          <m:nor/>
                        </m:rPr>
                        <a:rPr lang="en-US" altLang="en-US" dirty="0">
                          <a:solidFill>
                            <a:schemeClr val="tx1"/>
                          </a:solidFill>
                        </a:rPr>
                        <m:t> </m:t>
                      </m:r>
                      <m:r>
                        <m:rPr>
                          <m:nor/>
                        </m:rPr>
                        <a:rPr lang="en-US" altLang="en-US" dirty="0" smtClean="0">
                          <a:solidFill>
                            <a:schemeClr val="tx1"/>
                          </a:solidFill>
                        </a:rPr>
                        <m:t>IS</m:t>
                      </m:r>
                      <m:r>
                        <m:rPr>
                          <m:nor/>
                        </m:rPr>
                        <a:rPr lang="en-US" altLang="en-US" dirty="0" smtClean="0">
                          <a:solidFill>
                            <a:schemeClr val="tx1"/>
                          </a:solidFill>
                        </a:rPr>
                        <m:t> </m:t>
                      </m:r>
                      <m:r>
                        <m:rPr>
                          <m:nor/>
                        </m:rPr>
                        <a:rPr lang="en-US" altLang="en-US" dirty="0">
                          <a:solidFill>
                            <a:schemeClr val="tx1"/>
                          </a:solidFill>
                        </a:rPr>
                        <m:t>normal</m:t>
                      </m:r>
                      <m:r>
                        <m:rPr>
                          <m:nor/>
                        </m:rPr>
                        <a:rPr lang="en-US" altLang="en-US" dirty="0" smtClean="0">
                          <a:solidFill>
                            <a:schemeClr val="tx1"/>
                          </a:solidFill>
                        </a:rPr>
                        <m:t>ly</m:t>
                      </m:r>
                      <m:r>
                        <m:rPr>
                          <m:nor/>
                        </m:rPr>
                        <a:rPr lang="en-US" altLang="en-US" dirty="0" smtClean="0">
                          <a:solidFill>
                            <a:schemeClr val="tx1"/>
                          </a:solidFill>
                        </a:rPr>
                        <m:t> </m:t>
                      </m:r>
                      <m:r>
                        <m:rPr>
                          <m:nor/>
                        </m:rPr>
                        <a:rPr lang="en-US" altLang="en-US" dirty="0" smtClean="0">
                          <a:solidFill>
                            <a:schemeClr val="tx1"/>
                          </a:solidFill>
                        </a:rPr>
                        <m:t>distributed</m:t>
                      </m:r>
                      <m:r>
                        <m:rPr>
                          <m:nor/>
                        </m:rPr>
                        <a:rPr lang="en-US" altLang="en-US" dirty="0" smtClean="0">
                          <a:solidFill>
                            <a:schemeClr val="tx1"/>
                          </a:solidFill>
                        </a:rPr>
                        <m:t> </m:t>
                      </m:r>
                      <m:r>
                        <m:rPr>
                          <m:nor/>
                        </m:rPr>
                        <a:rPr lang="en-US" altLang="en-US" dirty="0" smtClean="0">
                          <a:solidFill>
                            <a:schemeClr val="tx1"/>
                          </a:solidFill>
                        </a:rPr>
                        <m:t>if</m:t>
                      </m:r>
                      <m:r>
                        <m:rPr>
                          <m:nor/>
                        </m:rPr>
                        <a:rPr lang="en-US" altLang="en-US" dirty="0" smtClean="0">
                          <a:solidFill>
                            <a:schemeClr val="tx1"/>
                          </a:solidFill>
                        </a:rPr>
                        <m:t> </m:t>
                      </m:r>
                      <m:r>
                        <m:rPr>
                          <m:nor/>
                        </m:rPr>
                        <a:rPr lang="en-US" altLang="en-US" i="1" dirty="0" smtClean="0">
                          <a:solidFill>
                            <a:schemeClr val="tx1"/>
                          </a:solidFill>
                        </a:rPr>
                        <m:t>Y</m:t>
                      </m:r>
                      <m:r>
                        <m:rPr>
                          <m:nor/>
                        </m:rPr>
                        <a:rPr lang="en-US" altLang="en-US" dirty="0">
                          <a:solidFill>
                            <a:schemeClr val="tx1"/>
                          </a:solidFill>
                        </a:rPr>
                        <m:t> </m:t>
                      </m:r>
                      <m:r>
                        <m:rPr>
                          <m:nor/>
                        </m:rPr>
                        <a:rPr lang="en-US" altLang="en-US" dirty="0">
                          <a:solidFill>
                            <a:schemeClr val="tx1"/>
                          </a:solidFill>
                        </a:rPr>
                        <m:t>is</m:t>
                      </m:r>
                      <m:r>
                        <m:rPr>
                          <m:nor/>
                        </m:rPr>
                        <a:rPr lang="en-US" altLang="en-US" dirty="0">
                          <a:solidFill>
                            <a:schemeClr val="tx1"/>
                          </a:solidFill>
                        </a:rPr>
                        <m:t> </m:t>
                      </m:r>
                      <m:r>
                        <m:rPr>
                          <m:nor/>
                        </m:rPr>
                        <a:rPr lang="en-US" altLang="en-US" dirty="0" smtClean="0">
                          <a:solidFill>
                            <a:schemeClr val="tx1"/>
                          </a:solidFill>
                        </a:rPr>
                        <m:t>normally</m:t>
                      </m:r>
                      <m:r>
                        <m:rPr>
                          <m:nor/>
                        </m:rPr>
                        <a:rPr lang="en-US" altLang="en-US" dirty="0" smtClean="0">
                          <a:solidFill>
                            <a:schemeClr val="tx1"/>
                          </a:solidFill>
                        </a:rPr>
                        <m:t> </m:t>
                      </m:r>
                      <m:r>
                        <m:rPr>
                          <m:nor/>
                        </m:rPr>
                        <a:rPr lang="en-US" altLang="en-US" dirty="0" smtClean="0">
                          <a:solidFill>
                            <a:schemeClr val="tx1"/>
                          </a:solidFill>
                        </a:rPr>
                        <m:t>distributed</m:t>
                      </m:r>
                      <m:r>
                        <m:rPr>
                          <m:nor/>
                        </m:rPr>
                        <a:rPr lang="en-US" altLang="en-US" dirty="0" smtClean="0">
                          <a:solidFill>
                            <a:schemeClr val="tx1"/>
                          </a:solidFill>
                        </a:rPr>
                        <m:t>, </m:t>
                      </m:r>
                      <m:r>
                        <m:rPr>
                          <m:nor/>
                        </m:rPr>
                        <a:rPr lang="en-US" altLang="en-US" dirty="0" smtClean="0">
                          <a:solidFill>
                            <a:schemeClr val="tx1"/>
                          </a:solidFill>
                        </a:rPr>
                        <m:t>regardless</m:t>
                      </m:r>
                      <m:r>
                        <m:rPr>
                          <m:nor/>
                        </m:rPr>
                        <a:rPr lang="en-US" altLang="en-US" dirty="0" smtClean="0">
                          <a:solidFill>
                            <a:schemeClr val="tx1"/>
                          </a:solidFill>
                        </a:rPr>
                        <m:t> </m:t>
                      </m:r>
                      <m:r>
                        <m:rPr>
                          <m:nor/>
                        </m:rPr>
                        <a:rPr lang="en-US" altLang="en-US" dirty="0" smtClean="0">
                          <a:solidFill>
                            <a:schemeClr val="tx1"/>
                          </a:solidFill>
                        </a:rPr>
                        <m:t>of</m:t>
                      </m:r>
                      <m:r>
                        <m:rPr>
                          <m:nor/>
                        </m:rPr>
                        <a:rPr lang="en-US" altLang="en-US" dirty="0" smtClean="0">
                          <a:solidFill>
                            <a:schemeClr val="tx1"/>
                          </a:solidFill>
                        </a:rPr>
                        <m:t> </m:t>
                      </m:r>
                      <m:r>
                        <m:rPr>
                          <m:nor/>
                        </m:rPr>
                        <a:rPr lang="en-US" altLang="en-US" smtClean="0">
                          <a:solidFill>
                            <a:schemeClr val="tx1"/>
                          </a:solidFill>
                        </a:rPr>
                        <m:t>sample</m:t>
                      </m:r>
                      <m:r>
                        <m:rPr>
                          <m:nor/>
                        </m:rPr>
                        <a:rPr lang="en-US" altLang="en-US" dirty="0" smtClean="0">
                          <a:solidFill>
                            <a:schemeClr val="tx1"/>
                          </a:solidFill>
                        </a:rPr>
                        <m:t> </m:t>
                      </m:r>
                      <m:r>
                        <m:rPr>
                          <m:nor/>
                        </m:rPr>
                        <a:rPr lang="en-US" altLang="en-US" dirty="0" smtClean="0">
                          <a:solidFill>
                            <a:schemeClr val="tx1"/>
                          </a:solidFill>
                        </a:rPr>
                        <m:t>size</m:t>
                      </m:r>
                    </m:oMath>
                  </m:oMathPara>
                </a14:m>
                <a:endParaRPr lang="en-US" dirty="0"/>
              </a:p>
            </p:txBody>
          </p:sp>
        </mc:Choice>
        <mc:Fallback xmlns="">
          <p:sp>
            <p:nvSpPr>
              <p:cNvPr id="6" name="Content Placeholder 2">
                <a:extLst>
                  <a:ext uri="{FF2B5EF4-FFF2-40B4-BE49-F238E27FC236}">
                    <a16:creationId xmlns:a16="http://schemas.microsoft.com/office/drawing/2014/main" id="{ED0C6E37-AF95-437B-BE91-EED639F92A05}"/>
                  </a:ext>
                </a:extLst>
              </p:cNvPr>
              <p:cNvSpPr txBox="1">
                <a:spLocks noRot="1" noChangeAspect="1" noMove="1" noResize="1" noEditPoints="1" noAdjustHandles="1" noChangeArrowheads="1" noChangeShapeType="1" noTextEdit="1"/>
              </p:cNvSpPr>
              <p:nvPr/>
            </p:nvSpPr>
            <p:spPr>
              <a:xfrm>
                <a:off x="386367" y="1737363"/>
                <a:ext cx="7543802" cy="2053165"/>
              </a:xfrm>
              <a:prstGeom prst="rect">
                <a:avLst/>
              </a:prstGeom>
              <a:blipFill>
                <a:blip r:embed="rId3"/>
                <a:stretch>
                  <a:fillRect t="-4154" r="-64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8EA05939-E9B9-4B7E-99D2-D1D944CDC213}"/>
                  </a:ext>
                </a:extLst>
              </p:cNvPr>
              <p:cNvSpPr txBox="1">
                <a:spLocks/>
              </p:cNvSpPr>
              <p:nvPr/>
            </p:nvSpPr>
            <p:spPr>
              <a:xfrm>
                <a:off x="440371" y="3584234"/>
                <a:ext cx="8102544" cy="997292"/>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None/>
                </a:pPr>
                <a:r>
                  <a:rPr lang="en-US" sz="1700" dirty="0"/>
                  <a:t>Z</a:t>
                </a:r>
                <a14:m>
                  <m:oMath xmlns:m="http://schemas.openxmlformats.org/officeDocument/2006/math">
                    <m:r>
                      <a:rPr lang="en-US" sz="1700" i="1">
                        <a:latin typeface="Cambria Math" panose="02040503050406030204" pitchFamily="18" charset="0"/>
                      </a:rPr>
                      <m:t>=</m:t>
                    </m:r>
                    <m:f>
                      <m:fPr>
                        <m:ctrlPr>
                          <a:rPr lang="en-US" sz="1700" i="1">
                            <a:latin typeface="Cambria Math" panose="02040503050406030204" pitchFamily="18" charset="0"/>
                          </a:rPr>
                        </m:ctrlPr>
                      </m:fPr>
                      <m:num>
                        <m:acc>
                          <m:accPr>
                            <m:chr m:val="̅"/>
                            <m:ctrlPr>
                              <a:rPr lang="en-US" sz="1700" i="1">
                                <a:latin typeface="Cambria Math" panose="02040503050406030204" pitchFamily="18" charset="0"/>
                              </a:rPr>
                            </m:ctrlPr>
                          </m:accPr>
                          <m:e>
                            <m:r>
                              <a:rPr lang="en-US" sz="1700" i="1">
                                <a:latin typeface="Cambria Math" panose="02040503050406030204" pitchFamily="18" charset="0"/>
                              </a:rPr>
                              <m:t>𝑌</m:t>
                            </m:r>
                          </m:e>
                        </m:acc>
                        <m:r>
                          <a:rPr lang="en-US" sz="1700" i="1">
                            <a:latin typeface="Cambria Math" panose="02040503050406030204" pitchFamily="18" charset="0"/>
                          </a:rPr>
                          <m:t>−</m:t>
                        </m:r>
                        <m:r>
                          <a:rPr lang="en-US" sz="1700" i="1">
                            <a:latin typeface="Cambria Math" panose="02040503050406030204" pitchFamily="18" charset="0"/>
                            <a:ea typeface="Cambria Math" charset="0"/>
                            <a:cs typeface="Cambria Math" charset="0"/>
                          </a:rPr>
                          <m:t>𝜇</m:t>
                        </m:r>
                      </m:num>
                      <m:den>
                        <m:f>
                          <m:fPr>
                            <m:type m:val="skw"/>
                            <m:ctrlPr>
                              <a:rPr lang="en-US" sz="1700" i="1">
                                <a:latin typeface="Cambria Math" panose="02040503050406030204" pitchFamily="18" charset="0"/>
                              </a:rPr>
                            </m:ctrlPr>
                          </m:fPr>
                          <m:num>
                            <m:r>
                              <a:rPr lang="en-US" sz="1700" i="1" smtClean="0">
                                <a:solidFill>
                                  <a:srgbClr val="FF0000"/>
                                </a:solidFill>
                                <a:latin typeface="Cambria Math" panose="02040503050406030204" pitchFamily="18" charset="0"/>
                                <a:ea typeface="Cambria Math" panose="02040503050406030204" pitchFamily="18" charset="0"/>
                              </a:rPr>
                              <m:t>𝜎</m:t>
                            </m:r>
                          </m:num>
                          <m:den>
                            <m:rad>
                              <m:radPr>
                                <m:degHide m:val="on"/>
                                <m:ctrlPr>
                                  <a:rPr lang="en-US" sz="1700" i="1">
                                    <a:latin typeface="Cambria Math" panose="02040503050406030204" pitchFamily="18" charset="0"/>
                                  </a:rPr>
                                </m:ctrlPr>
                              </m:radPr>
                              <m:deg/>
                              <m:e>
                                <m:r>
                                  <a:rPr lang="en-US" sz="1700" i="1">
                                    <a:latin typeface="Cambria Math" panose="02040503050406030204" pitchFamily="18" charset="0"/>
                                  </a:rPr>
                                  <m:t>𝑛</m:t>
                                </m:r>
                              </m:e>
                            </m:rad>
                          </m:den>
                        </m:f>
                      </m:den>
                    </m:f>
                  </m:oMath>
                </a14:m>
                <a:r>
                  <a:rPr lang="en-US" altLang="en-US" sz="1700" i="1" dirty="0">
                    <a:solidFill>
                      <a:schemeClr val="tx1"/>
                    </a:solidFill>
                  </a:rPr>
                  <a:t> </a:t>
                </a:r>
                <a:r>
                  <a:rPr lang="en-US" altLang="en-US" sz="1700" dirty="0">
                    <a:solidFill>
                      <a:schemeClr val="tx1"/>
                    </a:solidFill>
                  </a:rPr>
                  <a:t> is distributed according to a standard normal dist. (normal, with a mean of 0 and a standard deviation of 1)</a:t>
                </a:r>
                <a:endParaRPr lang="en-US" sz="1700" dirty="0"/>
              </a:p>
            </p:txBody>
          </p:sp>
        </mc:Choice>
        <mc:Fallback xmlns="">
          <p:sp>
            <p:nvSpPr>
              <p:cNvPr id="7" name="Content Placeholder 2">
                <a:extLst>
                  <a:ext uri="{FF2B5EF4-FFF2-40B4-BE49-F238E27FC236}">
                    <a16:creationId xmlns:a16="http://schemas.microsoft.com/office/drawing/2014/main" id="{8EA05939-E9B9-4B7E-99D2-D1D944CDC213}"/>
                  </a:ext>
                </a:extLst>
              </p:cNvPr>
              <p:cNvSpPr txBox="1">
                <a:spLocks noRot="1" noChangeAspect="1" noMove="1" noResize="1" noEditPoints="1" noAdjustHandles="1" noChangeArrowheads="1" noChangeShapeType="1" noTextEdit="1"/>
              </p:cNvSpPr>
              <p:nvPr/>
            </p:nvSpPr>
            <p:spPr>
              <a:xfrm>
                <a:off x="440371" y="3584234"/>
                <a:ext cx="8102544" cy="997292"/>
              </a:xfrm>
              <a:prstGeom prst="rect">
                <a:avLst/>
              </a:prstGeom>
              <a:blipFill>
                <a:blip r:embed="rId4"/>
                <a:stretch>
                  <a:fillRect l="-1580" t="-14024" b="-1036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BC242568-B4F3-46B5-9002-EB2E2CD543A0}"/>
                  </a:ext>
                </a:extLst>
              </p:cNvPr>
              <p:cNvSpPr txBox="1">
                <a:spLocks/>
              </p:cNvSpPr>
              <p:nvPr/>
            </p:nvSpPr>
            <p:spPr>
              <a:xfrm>
                <a:off x="264212" y="4761039"/>
                <a:ext cx="8102548" cy="1052139"/>
              </a:xfrm>
              <a:prstGeom prst="rect">
                <a:avLst/>
              </a:prstGeom>
            </p:spPr>
            <p:txBody>
              <a:bodyPr vert="horz" lIns="0" tIns="45720" rIns="0" bIns="45720" rtlCol="0">
                <a:normAutofit lnSpcReduction="1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None/>
                </a:pPr>
                <a:r>
                  <a:rPr lang="en-US" b="1" dirty="0">
                    <a:solidFill>
                      <a:schemeClr val="tx1"/>
                    </a:solidFill>
                    <a:latin typeface="Cambria Math" charset="0"/>
                    <a:ea typeface="Cambria Math" charset="0"/>
                    <a:cs typeface="Cambria Math" charset="0"/>
                  </a:rPr>
                  <a:t>THEN:</a:t>
                </a:r>
                <a:endParaRPr lang="en-US" dirty="0"/>
              </a:p>
              <a:p>
                <a:pPr marL="0" indent="0">
                  <a:buFont typeface="Calibri" panose="020F0502020204030204" pitchFamily="34" charset="0"/>
                  <a:buNone/>
                </a:pPr>
                <a:r>
                  <a:rPr lang="en-US" dirty="0"/>
                  <a:t> T</a:t>
                </a:r>
                <a14:m>
                  <m:oMath xmlns:m="http://schemas.openxmlformats.org/officeDocument/2006/math">
                    <m:r>
                      <a:rPr lang="en-US" i="1">
                        <a:latin typeface="Cambria Math" charset="0"/>
                      </a:rPr>
                      <m:t>=</m:t>
                    </m:r>
                    <m:f>
                      <m:fPr>
                        <m:ctrlPr>
                          <a:rPr lang="en-US" i="1">
                            <a:latin typeface="Cambria Math" panose="02040503050406030204" pitchFamily="18" charset="0"/>
                          </a:rPr>
                        </m:ctrlPr>
                      </m:fPr>
                      <m:num>
                        <m:acc>
                          <m:accPr>
                            <m:chr m:val="̅"/>
                            <m:ctrlPr>
                              <a:rPr lang="en-US" i="1">
                                <a:latin typeface="Cambria Math" panose="02040503050406030204" pitchFamily="18" charset="0"/>
                              </a:rPr>
                            </m:ctrlPr>
                          </m:accPr>
                          <m:e>
                            <m:r>
                              <a:rPr lang="en-US" i="1">
                                <a:latin typeface="Cambria Math" charset="0"/>
                              </a:rPr>
                              <m:t>𝑌</m:t>
                            </m:r>
                          </m:e>
                        </m:acc>
                        <m:r>
                          <a:rPr lang="en-US" i="1">
                            <a:latin typeface="Cambria Math" charset="0"/>
                          </a:rPr>
                          <m:t>−</m:t>
                        </m:r>
                        <m:r>
                          <a:rPr lang="en-US" i="1">
                            <a:latin typeface="Cambria Math" charset="0"/>
                            <a:ea typeface="Cambria Math" charset="0"/>
                            <a:cs typeface="Cambria Math" charset="0"/>
                          </a:rPr>
                          <m:t>𝜇</m:t>
                        </m:r>
                      </m:num>
                      <m:den>
                        <m:f>
                          <m:fPr>
                            <m:type m:val="skw"/>
                            <m:ctrlPr>
                              <a:rPr lang="en-US" i="1">
                                <a:latin typeface="Cambria Math" panose="02040503050406030204" pitchFamily="18" charset="0"/>
                              </a:rPr>
                            </m:ctrlPr>
                          </m:fPr>
                          <m:num>
                            <m:r>
                              <a:rPr lang="en-US" i="1" smtClean="0">
                                <a:solidFill>
                                  <a:srgbClr val="FF0000"/>
                                </a:solidFill>
                                <a:latin typeface="Cambria Math" charset="0"/>
                              </a:rPr>
                              <m:t>𝑠</m:t>
                            </m:r>
                          </m:num>
                          <m:den>
                            <m:rad>
                              <m:radPr>
                                <m:degHide m:val="on"/>
                                <m:ctrlPr>
                                  <a:rPr lang="en-US" i="1">
                                    <a:latin typeface="Cambria Math" panose="02040503050406030204" pitchFamily="18" charset="0"/>
                                  </a:rPr>
                                </m:ctrlPr>
                              </m:radPr>
                              <m:deg/>
                              <m:e>
                                <m:r>
                                  <a:rPr lang="en-US" i="1">
                                    <a:latin typeface="Cambria Math" charset="0"/>
                                  </a:rPr>
                                  <m:t>𝑛</m:t>
                                </m:r>
                              </m:e>
                            </m:rad>
                          </m:den>
                        </m:f>
                      </m:den>
                    </m:f>
                  </m:oMath>
                </a14:m>
                <a:r>
                  <a:rPr lang="en-US" dirty="0"/>
                  <a:t> is “approx.</a:t>
                </a:r>
                <a:r>
                  <a:rPr lang="en-US" baseline="30000" dirty="0"/>
                  <a:t>*</a:t>
                </a:r>
                <a:r>
                  <a:rPr lang="en-US" dirty="0"/>
                  <a:t> distributed” </a:t>
                </a:r>
                <a:r>
                  <a:rPr lang="en-US" dirty="0">
                    <a:solidFill>
                      <a:schemeClr val="accent2"/>
                    </a:solidFill>
                  </a:rPr>
                  <a:t>t with </a:t>
                </a:r>
                <a:r>
                  <a:rPr lang="en-US" i="1" dirty="0">
                    <a:solidFill>
                      <a:schemeClr val="accent2"/>
                    </a:solidFill>
                  </a:rPr>
                  <a:t>(n-1)</a:t>
                </a:r>
                <a:r>
                  <a:rPr lang="en-US" dirty="0">
                    <a:solidFill>
                      <a:schemeClr val="accent2"/>
                    </a:solidFill>
                  </a:rPr>
                  <a:t> degrees of freedom</a:t>
                </a:r>
                <a:endParaRPr lang="en-US" dirty="0"/>
              </a:p>
            </p:txBody>
          </p:sp>
        </mc:Choice>
        <mc:Fallback xmlns="">
          <p:sp>
            <p:nvSpPr>
              <p:cNvPr id="8" name="Content Placeholder 2">
                <a:extLst>
                  <a:ext uri="{FF2B5EF4-FFF2-40B4-BE49-F238E27FC236}">
                    <a16:creationId xmlns:a16="http://schemas.microsoft.com/office/drawing/2014/main" id="{BC242568-B4F3-46B5-9002-EB2E2CD543A0}"/>
                  </a:ext>
                </a:extLst>
              </p:cNvPr>
              <p:cNvSpPr txBox="1">
                <a:spLocks noRot="1" noChangeAspect="1" noMove="1" noResize="1" noEditPoints="1" noAdjustHandles="1" noChangeArrowheads="1" noChangeShapeType="1" noTextEdit="1"/>
              </p:cNvSpPr>
              <p:nvPr/>
            </p:nvSpPr>
            <p:spPr>
              <a:xfrm>
                <a:off x="264212" y="4761039"/>
                <a:ext cx="8102548" cy="1052139"/>
              </a:xfrm>
              <a:prstGeom prst="rect">
                <a:avLst/>
              </a:prstGeom>
              <a:blipFill>
                <a:blip r:embed="rId5"/>
                <a:stretch>
                  <a:fillRect l="-1880" t="-924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51302876-FB2B-414A-9B72-505329838A74}"/>
                  </a:ext>
                </a:extLst>
              </p:cNvPr>
              <p:cNvSpPr txBox="1"/>
              <p:nvPr/>
            </p:nvSpPr>
            <p:spPr>
              <a:xfrm>
                <a:off x="152400" y="4328557"/>
                <a:ext cx="8390515" cy="369332"/>
              </a:xfrm>
              <a:prstGeom prst="rect">
                <a:avLst/>
              </a:prstGeom>
              <a:noFill/>
            </p:spPr>
            <p:txBody>
              <a:bodyPr wrap="square" rtlCol="0">
                <a:spAutoFit/>
              </a:bodyPr>
              <a:lstStyle/>
              <a:p>
                <a:r>
                  <a:rPr lang="en-US" dirty="0">
                    <a:solidFill>
                      <a:srgbClr val="FF0000"/>
                    </a:solidFill>
                    <a:latin typeface="Cambria Math" charset="0"/>
                    <a:ea typeface="Cambria Math" charset="0"/>
                    <a:cs typeface="Cambria Math" charset="0"/>
                  </a:rPr>
                  <a:t>Additionally, we use </a:t>
                </a:r>
                <a:r>
                  <a:rPr lang="en-US" i="1" dirty="0">
                    <a:solidFill>
                      <a:srgbClr val="FF0000"/>
                    </a:solidFill>
                    <a:latin typeface="Cambria Math" charset="0"/>
                    <a:ea typeface="Cambria Math" charset="0"/>
                    <a:cs typeface="Cambria Math" charset="0"/>
                  </a:rPr>
                  <a:t>s</a:t>
                </a:r>
                <a:r>
                  <a:rPr lang="en-US" dirty="0">
                    <a:solidFill>
                      <a:srgbClr val="FF0000"/>
                    </a:solidFill>
                    <a:latin typeface="Cambria Math" charset="0"/>
                    <a:ea typeface="Cambria Math" charset="0"/>
                    <a:cs typeface="Cambria Math" charset="0"/>
                  </a:rPr>
                  <a:t>  as an estimate of </a:t>
                </a:r>
                <a14:m>
                  <m:oMath xmlns:m="http://schemas.openxmlformats.org/officeDocument/2006/math">
                    <m:r>
                      <a:rPr lang="en-US" i="1">
                        <a:solidFill>
                          <a:srgbClr val="FF0000"/>
                        </a:solidFill>
                        <a:latin typeface="Cambria Math" charset="0"/>
                        <a:ea typeface="Cambria Math" charset="0"/>
                        <a:cs typeface="Cambria Math" charset="0"/>
                      </a:rPr>
                      <m:t>𝜎</m:t>
                    </m:r>
                  </m:oMath>
                </a14:m>
                <a:endParaRPr lang="en-US" dirty="0">
                  <a:solidFill>
                    <a:srgbClr val="FF0000"/>
                  </a:solidFill>
                  <a:latin typeface="Cambria Math" charset="0"/>
                  <a:ea typeface="Cambria Math" charset="0"/>
                  <a:cs typeface="Cambria Math" charset="0"/>
                </a:endParaRPr>
              </a:p>
            </p:txBody>
          </p:sp>
        </mc:Choice>
        <mc:Fallback xmlns="">
          <p:sp>
            <p:nvSpPr>
              <p:cNvPr id="11" name="TextBox 10">
                <a:extLst>
                  <a:ext uri="{FF2B5EF4-FFF2-40B4-BE49-F238E27FC236}">
                    <a16:creationId xmlns:a16="http://schemas.microsoft.com/office/drawing/2014/main" id="{51302876-FB2B-414A-9B72-505329838A74}"/>
                  </a:ext>
                </a:extLst>
              </p:cNvPr>
              <p:cNvSpPr txBox="1">
                <a:spLocks noRot="1" noChangeAspect="1" noMove="1" noResize="1" noEditPoints="1" noAdjustHandles="1" noChangeArrowheads="1" noChangeShapeType="1" noTextEdit="1"/>
              </p:cNvSpPr>
              <p:nvPr/>
            </p:nvSpPr>
            <p:spPr>
              <a:xfrm>
                <a:off x="152400" y="4328557"/>
                <a:ext cx="8390515" cy="369332"/>
              </a:xfrm>
              <a:prstGeom prst="rect">
                <a:avLst/>
              </a:prstGeom>
              <a:blipFill>
                <a:blip r:embed="rId6"/>
                <a:stretch>
                  <a:fillRect l="-581" t="-9836" b="-22951"/>
                </a:stretch>
              </a:blipFill>
            </p:spPr>
            <p:txBody>
              <a:bodyPr/>
              <a:lstStyle/>
              <a:p>
                <a:r>
                  <a:rPr lang="en-US">
                    <a:noFill/>
                  </a:rPr>
                  <a:t> </a:t>
                </a:r>
              </a:p>
            </p:txBody>
          </p:sp>
        </mc:Fallback>
      </mc:AlternateContent>
    </p:spTree>
    <p:extLst>
      <p:ext uri="{BB962C8B-B14F-4D97-AF65-F5344CB8AC3E}">
        <p14:creationId xmlns:p14="http://schemas.microsoft.com/office/powerpoint/2010/main" val="3322968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8" grpId="0"/>
      <p:bldP spid="11" grpId="0"/>
    </p:bldLst>
  </p:timing>
</p:sld>
</file>

<file path=ppt/slides/slide4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14373" name="Rectangle 1029"/>
          <p:cNvSpPr>
            <a:spLocks noChangeArrowheads="1"/>
          </p:cNvSpPr>
          <p:nvPr/>
        </p:nvSpPr>
        <p:spPr bwMode="auto">
          <a:xfrm>
            <a:off x="4875213" y="4096295"/>
            <a:ext cx="839787"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3000" b="1">
                <a:solidFill>
                  <a:schemeClr val="tx1"/>
                </a:solidFill>
                <a:latin typeface="Arial" charset="0"/>
                <a:ea typeface="MS PGothic" pitchFamily="34" charset="-128"/>
              </a:defRPr>
            </a:lvl1pPr>
            <a:lvl2pPr marL="37931725" indent="-37474525">
              <a:defRPr sz="3000" b="1">
                <a:solidFill>
                  <a:schemeClr val="tx1"/>
                </a:solidFill>
                <a:latin typeface="Arial" charset="0"/>
                <a:ea typeface="MS PGothic" pitchFamily="34" charset="-128"/>
              </a:defRPr>
            </a:lvl2pPr>
            <a:lvl3pPr marL="1143000" indent="-228600">
              <a:defRPr sz="3000" b="1">
                <a:solidFill>
                  <a:schemeClr val="tx1"/>
                </a:solidFill>
                <a:latin typeface="Arial" charset="0"/>
                <a:ea typeface="MS PGothic" pitchFamily="34" charset="-128"/>
              </a:defRPr>
            </a:lvl3pPr>
            <a:lvl4pPr marL="1600200" indent="-228600">
              <a:defRPr sz="3000" b="1">
                <a:solidFill>
                  <a:schemeClr val="tx1"/>
                </a:solidFill>
                <a:latin typeface="Arial" charset="0"/>
                <a:ea typeface="MS PGothic" pitchFamily="34" charset="-128"/>
              </a:defRPr>
            </a:lvl4pPr>
            <a:lvl5pPr marL="2057400" indent="-228600">
              <a:defRPr sz="3000" b="1">
                <a:solidFill>
                  <a:schemeClr val="tx1"/>
                </a:solidFill>
                <a:latin typeface="Arial" charset="0"/>
                <a:ea typeface="MS PGothic" pitchFamily="34" charset="-128"/>
              </a:defRPr>
            </a:lvl5pPr>
            <a:lvl6pPr marL="2514600" indent="-228600" eaLnBrk="0" fontAlgn="base" hangingPunct="0">
              <a:spcBef>
                <a:spcPct val="0"/>
              </a:spcBef>
              <a:spcAft>
                <a:spcPct val="0"/>
              </a:spcAft>
              <a:defRPr sz="3000" b="1">
                <a:solidFill>
                  <a:schemeClr val="tx1"/>
                </a:solidFill>
                <a:latin typeface="Arial" charset="0"/>
                <a:ea typeface="MS PGothic" pitchFamily="34" charset="-128"/>
              </a:defRPr>
            </a:lvl6pPr>
            <a:lvl7pPr marL="2971800" indent="-228600" eaLnBrk="0" fontAlgn="base" hangingPunct="0">
              <a:spcBef>
                <a:spcPct val="0"/>
              </a:spcBef>
              <a:spcAft>
                <a:spcPct val="0"/>
              </a:spcAft>
              <a:defRPr sz="3000" b="1">
                <a:solidFill>
                  <a:schemeClr val="tx1"/>
                </a:solidFill>
                <a:latin typeface="Arial" charset="0"/>
                <a:ea typeface="MS PGothic" pitchFamily="34" charset="-128"/>
              </a:defRPr>
            </a:lvl7pPr>
            <a:lvl8pPr marL="3429000" indent="-228600" eaLnBrk="0" fontAlgn="base" hangingPunct="0">
              <a:spcBef>
                <a:spcPct val="0"/>
              </a:spcBef>
              <a:spcAft>
                <a:spcPct val="0"/>
              </a:spcAft>
              <a:defRPr sz="3000" b="1">
                <a:solidFill>
                  <a:schemeClr val="tx1"/>
                </a:solidFill>
                <a:latin typeface="Arial" charset="0"/>
                <a:ea typeface="MS PGothic" pitchFamily="34" charset="-128"/>
              </a:defRPr>
            </a:lvl8pPr>
            <a:lvl9pPr marL="3886200" indent="-228600" eaLnBrk="0" fontAlgn="base" hangingPunct="0">
              <a:spcBef>
                <a:spcPct val="0"/>
              </a:spcBef>
              <a:spcAft>
                <a:spcPct val="0"/>
              </a:spcAft>
              <a:defRPr sz="3000" b="1">
                <a:solidFill>
                  <a:schemeClr val="tx1"/>
                </a:solidFill>
                <a:latin typeface="Arial" charset="0"/>
                <a:ea typeface="MS PGothic" pitchFamily="34" charset="-128"/>
              </a:defRPr>
            </a:lvl9pPr>
          </a:lstStyle>
          <a:p>
            <a:pPr algn="ctr" eaLnBrk="1" hangingPunct="1"/>
            <a:endParaRPr lang="en-US" altLang="en-US" dirty="0"/>
          </a:p>
        </p:txBody>
      </p:sp>
      <p:sp>
        <p:nvSpPr>
          <p:cNvPr id="314379" name="Rectangle 1035"/>
          <p:cNvSpPr>
            <a:spLocks noGrp="1" noChangeArrowheads="1"/>
          </p:cNvSpPr>
          <p:nvPr>
            <p:ph type="title"/>
          </p:nvPr>
        </p:nvSpPr>
        <p:spPr bwMode="auto">
          <a:xfrm>
            <a:off x="990600" y="304800"/>
            <a:ext cx="7131050" cy="1092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0488" tIns="44450" rIns="90488" bIns="44450" numCol="1" anchor="ctr" anchorCtr="0" compatLnSpc="1">
            <a:prstTxWarp prst="textNoShape">
              <a:avLst/>
            </a:prstTxWarp>
            <a:normAutofit fontScale="90000"/>
          </a:bodyPr>
          <a:lstStyle/>
          <a:p>
            <a:pPr eaLnBrk="1" hangingPunct="1"/>
            <a:r>
              <a:rPr lang="en-US" altLang="en-US" b="1" dirty="0">
                <a:solidFill>
                  <a:schemeClr val="hlink"/>
                </a:solidFill>
              </a:rPr>
              <a:t>Student </a:t>
            </a:r>
            <a:r>
              <a:rPr lang="en-US" altLang="en-US" b="1" i="1" dirty="0">
                <a:solidFill>
                  <a:schemeClr val="hlink"/>
                </a:solidFill>
              </a:rPr>
              <a:t>t</a:t>
            </a:r>
            <a:r>
              <a:rPr lang="en-US" altLang="en-US" b="1" dirty="0">
                <a:solidFill>
                  <a:schemeClr val="hlink"/>
                </a:solidFill>
              </a:rPr>
              <a:t> Distributions for </a:t>
            </a:r>
            <a:br>
              <a:rPr lang="en-US" altLang="en-US" b="1" dirty="0">
                <a:solidFill>
                  <a:schemeClr val="hlink"/>
                </a:solidFill>
              </a:rPr>
            </a:br>
            <a:r>
              <a:rPr lang="en-US" altLang="en-US" b="1" i="1" dirty="0">
                <a:solidFill>
                  <a:schemeClr val="hlink"/>
                </a:solidFill>
              </a:rPr>
              <a:t>n</a:t>
            </a:r>
            <a:r>
              <a:rPr lang="en-US" altLang="en-US" b="1" dirty="0">
                <a:solidFill>
                  <a:schemeClr val="hlink"/>
                </a:solidFill>
              </a:rPr>
              <a:t> = 3 and </a:t>
            </a:r>
            <a:r>
              <a:rPr lang="en-US" altLang="en-US" b="1" i="1" dirty="0">
                <a:solidFill>
                  <a:schemeClr val="hlink"/>
                </a:solidFill>
              </a:rPr>
              <a:t>n</a:t>
            </a:r>
            <a:r>
              <a:rPr lang="en-US" altLang="en-US" b="1" dirty="0">
                <a:solidFill>
                  <a:schemeClr val="hlink"/>
                </a:solidFill>
              </a:rPr>
              <a:t> = 12</a:t>
            </a:r>
          </a:p>
        </p:txBody>
      </p:sp>
      <p:pic>
        <p:nvPicPr>
          <p:cNvPr id="314389" name="Picture 1045" descr="6_0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62100" y="1892845"/>
            <a:ext cx="6019800" cy="395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4393" name="Picture 1049" descr="GuinnessBeer"/>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2778" b="100000" l="9847" r="89716"/>
                    </a14:imgEffect>
                  </a14:imgLayer>
                </a14:imgProps>
              </a:ext>
              <a:ext uri="{28A0092B-C50C-407E-A947-70E740481C1C}">
                <a14:useLocalDpi xmlns:a14="http://schemas.microsoft.com/office/drawing/2010/main" val="0"/>
              </a:ext>
            </a:extLst>
          </a:blip>
          <a:srcRect/>
          <a:stretch>
            <a:fillRect/>
          </a:stretch>
        </p:blipFill>
        <p:spPr bwMode="auto">
          <a:xfrm>
            <a:off x="3790682" y="2761491"/>
            <a:ext cx="1540352" cy="2669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a:spLocks noChangeArrowheads="1"/>
          </p:cNvSpPr>
          <p:nvPr/>
        </p:nvSpPr>
        <p:spPr bwMode="auto">
          <a:xfrm>
            <a:off x="1695933" y="5677407"/>
            <a:ext cx="5847884"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000" b="1">
                <a:solidFill>
                  <a:schemeClr val="tx1"/>
                </a:solidFill>
                <a:latin typeface="Arial" charset="0"/>
                <a:ea typeface="MS PGothic" pitchFamily="34" charset="-128"/>
              </a:defRPr>
            </a:lvl1pPr>
            <a:lvl2pPr marL="742950" indent="-285750">
              <a:defRPr sz="3000" b="1">
                <a:solidFill>
                  <a:schemeClr val="tx1"/>
                </a:solidFill>
                <a:latin typeface="Arial" charset="0"/>
                <a:ea typeface="MS PGothic" pitchFamily="34" charset="-128"/>
              </a:defRPr>
            </a:lvl2pPr>
            <a:lvl3pPr marL="1143000" indent="-228600">
              <a:defRPr sz="3000" b="1">
                <a:solidFill>
                  <a:schemeClr val="tx1"/>
                </a:solidFill>
                <a:latin typeface="Arial" charset="0"/>
                <a:ea typeface="MS PGothic" pitchFamily="34" charset="-128"/>
              </a:defRPr>
            </a:lvl3pPr>
            <a:lvl4pPr marL="1600200" indent="-228600">
              <a:defRPr sz="3000" b="1">
                <a:solidFill>
                  <a:schemeClr val="tx1"/>
                </a:solidFill>
                <a:latin typeface="Arial" charset="0"/>
                <a:ea typeface="MS PGothic" pitchFamily="34" charset="-128"/>
              </a:defRPr>
            </a:lvl4pPr>
            <a:lvl5pPr marL="2057400" indent="-228600">
              <a:defRPr sz="3000" b="1">
                <a:solidFill>
                  <a:schemeClr val="tx1"/>
                </a:solidFill>
                <a:latin typeface="Arial" charset="0"/>
                <a:ea typeface="MS PGothic" pitchFamily="34" charset="-128"/>
              </a:defRPr>
            </a:lvl5pPr>
            <a:lvl6pPr marL="2514600" indent="-228600" eaLnBrk="0" fontAlgn="base" hangingPunct="0">
              <a:spcBef>
                <a:spcPct val="0"/>
              </a:spcBef>
              <a:spcAft>
                <a:spcPct val="0"/>
              </a:spcAft>
              <a:defRPr sz="3000" b="1">
                <a:solidFill>
                  <a:schemeClr val="tx1"/>
                </a:solidFill>
                <a:latin typeface="Arial" charset="0"/>
                <a:ea typeface="MS PGothic" pitchFamily="34" charset="-128"/>
              </a:defRPr>
            </a:lvl6pPr>
            <a:lvl7pPr marL="2971800" indent="-228600" eaLnBrk="0" fontAlgn="base" hangingPunct="0">
              <a:spcBef>
                <a:spcPct val="0"/>
              </a:spcBef>
              <a:spcAft>
                <a:spcPct val="0"/>
              </a:spcAft>
              <a:defRPr sz="3000" b="1">
                <a:solidFill>
                  <a:schemeClr val="tx1"/>
                </a:solidFill>
                <a:latin typeface="Arial" charset="0"/>
                <a:ea typeface="MS PGothic" pitchFamily="34" charset="-128"/>
              </a:defRPr>
            </a:lvl7pPr>
            <a:lvl8pPr marL="3429000" indent="-228600" eaLnBrk="0" fontAlgn="base" hangingPunct="0">
              <a:spcBef>
                <a:spcPct val="0"/>
              </a:spcBef>
              <a:spcAft>
                <a:spcPct val="0"/>
              </a:spcAft>
              <a:defRPr sz="3000" b="1">
                <a:solidFill>
                  <a:schemeClr val="tx1"/>
                </a:solidFill>
                <a:latin typeface="Arial" charset="0"/>
                <a:ea typeface="MS PGothic" pitchFamily="34" charset="-128"/>
              </a:defRPr>
            </a:lvl8pPr>
            <a:lvl9pPr marL="3886200" indent="-228600" eaLnBrk="0" fontAlgn="base" hangingPunct="0">
              <a:spcBef>
                <a:spcPct val="0"/>
              </a:spcBef>
              <a:spcAft>
                <a:spcPct val="0"/>
              </a:spcAft>
              <a:defRPr sz="3000" b="1">
                <a:solidFill>
                  <a:schemeClr val="tx1"/>
                </a:solidFill>
                <a:latin typeface="Arial" charset="0"/>
                <a:ea typeface="MS PGothic" pitchFamily="34" charset="-128"/>
              </a:defRPr>
            </a:lvl9pPr>
          </a:lstStyle>
          <a:p>
            <a:pPr algn="ctr" eaLnBrk="1" hangingPunct="1"/>
            <a:r>
              <a:rPr lang="en-US" altLang="en-US" dirty="0"/>
              <a:t>William Sealy Gosset (Student)</a:t>
            </a:r>
          </a:p>
        </p:txBody>
      </p:sp>
      <mc:AlternateContent xmlns:mc="http://schemas.openxmlformats.org/markup-compatibility/2006" xmlns:a14="http://schemas.microsoft.com/office/drawing/2010/main">
        <mc:Choice Requires="a14">
          <p:sp>
            <p:nvSpPr>
              <p:cNvPr id="3" name="TextBox 2"/>
              <p:cNvSpPr txBox="1"/>
              <p:nvPr/>
            </p:nvSpPr>
            <p:spPr>
              <a:xfrm>
                <a:off x="429658" y="2908453"/>
                <a:ext cx="2326021" cy="797013"/>
              </a:xfrm>
              <a:prstGeom prst="rect">
                <a:avLst/>
              </a:prstGeom>
              <a:noFill/>
            </p:spPr>
            <p:txBody>
              <a:bodyPr wrap="none" rtlCol="0">
                <a:spAutoFit/>
              </a:bodyPr>
              <a:lstStyle/>
              <a:p>
                <a:r>
                  <a:rPr lang="en-US" dirty="0"/>
                  <a:t>As </a:t>
                </a:r>
                <a14:m>
                  <m:oMath xmlns:m="http://schemas.openxmlformats.org/officeDocument/2006/math">
                    <m:r>
                      <a:rPr lang="en-US" b="0" i="1" smtClean="0">
                        <a:latin typeface="Cambria Math" panose="02040503050406030204" pitchFamily="18" charset="0"/>
                      </a:rPr>
                      <m:t>𝑛</m:t>
                    </m:r>
                    <m:groupChr>
                      <m:groupChrPr>
                        <m:chr m:val="→"/>
                        <m:pos m:val="top"/>
                        <m:ctrlPr>
                          <a:rPr lang="en-US" b="0" i="1" smtClean="0">
                            <a:latin typeface="Cambria Math" panose="02040503050406030204" pitchFamily="18" charset="0"/>
                          </a:rPr>
                        </m:ctrlPr>
                      </m:groupChrPr>
                      <m:e/>
                    </m:groupChr>
                    <m:r>
                      <a:rPr lang="en-US" b="0" i="1" smtClean="0">
                        <a:latin typeface="Cambria Math" panose="02040503050406030204" pitchFamily="18" charset="0"/>
                        <a:ea typeface="Cambria Math" panose="02040503050406030204" pitchFamily="18" charset="0"/>
                      </a:rPr>
                      <m:t>∞</m:t>
                    </m:r>
                  </m:oMath>
                </a14:m>
                <a:r>
                  <a:rPr lang="en-US" dirty="0"/>
                  <a:t>, </a:t>
                </a: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𝑑𝑖𝑠𝑡</m:t>
                      </m:r>
                      <m:r>
                        <a:rPr lang="en-US" b="0" i="1" smtClean="0">
                          <a:latin typeface="Cambria Math" panose="02040503050406030204" pitchFamily="18" charset="0"/>
                        </a:rPr>
                        <m:t>.</m:t>
                      </m:r>
                      <m:groupChr>
                        <m:groupChrPr>
                          <m:chr m:val="→"/>
                          <m:pos m:val="top"/>
                          <m:ctrlPr>
                            <a:rPr lang="en-US" b="0" i="1" smtClean="0">
                              <a:latin typeface="Cambria Math" panose="02040503050406030204" pitchFamily="18" charset="0"/>
                            </a:rPr>
                          </m:ctrlPr>
                        </m:groupChrPr>
                        <m:e/>
                      </m:groupChr>
                      <m:r>
                        <a:rPr lang="en-US" b="0" i="1" smtClean="0">
                          <a:latin typeface="Cambria Math" panose="02040503050406030204" pitchFamily="18" charset="0"/>
                        </a:rPr>
                        <m:t>𝑧</m:t>
                      </m:r>
                      <m:r>
                        <a:rPr lang="en-US" b="0" i="1" smtClean="0">
                          <a:latin typeface="Cambria Math" panose="02040503050406030204" pitchFamily="18" charset="0"/>
                        </a:rPr>
                        <m:t>−</m:t>
                      </m:r>
                      <m:r>
                        <a:rPr lang="en-US" b="0" i="1" smtClean="0">
                          <a:latin typeface="Cambria Math" panose="02040503050406030204" pitchFamily="18" charset="0"/>
                        </a:rPr>
                        <m:t>𝑑𝑖𝑠𝑡</m:t>
                      </m:r>
                      <m:r>
                        <a:rPr lang="en-US" b="0" i="1" smtClean="0">
                          <a:latin typeface="Cambria Math" panose="02040503050406030204" pitchFamily="18" charset="0"/>
                        </a:rPr>
                        <m:t>.</m:t>
                      </m:r>
                    </m:oMath>
                  </m:oMathPara>
                </a14:m>
                <a:endParaRPr lang="en-US" dirty="0"/>
              </a:p>
            </p:txBody>
          </p:sp>
        </mc:Choice>
        <mc:Fallback xmlns="">
          <p:sp>
            <p:nvSpPr>
              <p:cNvPr id="3" name="TextBox 2"/>
              <p:cNvSpPr txBox="1">
                <a:spLocks noRot="1" noChangeAspect="1" noMove="1" noResize="1" noEditPoints="1" noAdjustHandles="1" noChangeArrowheads="1" noChangeShapeType="1" noTextEdit="1"/>
              </p:cNvSpPr>
              <p:nvPr/>
            </p:nvSpPr>
            <p:spPr>
              <a:xfrm>
                <a:off x="429658" y="2908453"/>
                <a:ext cx="2326021" cy="797013"/>
              </a:xfrm>
              <a:prstGeom prst="rect">
                <a:avLst/>
              </a:prstGeom>
              <a:blipFill rotWithShape="0">
                <a:blip r:embed="rId6"/>
                <a:stretch>
                  <a:fillRect l="-2094" t="-7634" b="-11450"/>
                </a:stretch>
              </a:blipFill>
            </p:spPr>
            <p:txBody>
              <a:bodyPr/>
              <a:lstStyle/>
              <a:p>
                <a:r>
                  <a:rPr lang="en-US">
                    <a:noFill/>
                  </a:rPr>
                  <a:t> </a:t>
                </a:r>
              </a:p>
            </p:txBody>
          </p:sp>
        </mc:Fallback>
      </mc:AlternateContent>
      <p:sp>
        <p:nvSpPr>
          <p:cNvPr id="4" name="TextBox 3"/>
          <p:cNvSpPr txBox="1"/>
          <p:nvPr/>
        </p:nvSpPr>
        <p:spPr>
          <a:xfrm>
            <a:off x="7155815" y="1737780"/>
            <a:ext cx="1931670" cy="3693319"/>
          </a:xfrm>
          <a:prstGeom prst="rect">
            <a:avLst/>
          </a:prstGeom>
          <a:noFill/>
        </p:spPr>
        <p:txBody>
          <a:bodyPr wrap="square" rtlCol="0">
            <a:spAutoFit/>
          </a:bodyPr>
          <a:lstStyle/>
          <a:p>
            <a:r>
              <a:rPr lang="en-US" altLang="en-US" dirty="0"/>
              <a:t>Student t distributions have the same general shape and symmetry as the standard normal distribution but reflect a greater variability (heavier tails), which is expected with small samples.</a:t>
            </a:r>
          </a:p>
          <a:p>
            <a:endParaRPr lang="en-US" dirty="0"/>
          </a:p>
        </p:txBody>
      </p:sp>
      <p:sp>
        <p:nvSpPr>
          <p:cNvPr id="5" name="TextBox 4">
            <a:extLst>
              <a:ext uri="{FF2B5EF4-FFF2-40B4-BE49-F238E27FC236}">
                <a16:creationId xmlns:a16="http://schemas.microsoft.com/office/drawing/2014/main" id="{5E8F6A2D-A3EE-4E19-86A6-183DAB2FBF9A}"/>
              </a:ext>
            </a:extLst>
          </p:cNvPr>
          <p:cNvSpPr txBox="1"/>
          <p:nvPr/>
        </p:nvSpPr>
        <p:spPr>
          <a:xfrm>
            <a:off x="158620" y="6334046"/>
            <a:ext cx="8845421" cy="461665"/>
          </a:xfrm>
          <a:prstGeom prst="rect">
            <a:avLst/>
          </a:prstGeom>
          <a:noFill/>
        </p:spPr>
        <p:txBody>
          <a:bodyPr wrap="square" rtlCol="0">
            <a:spAutoFit/>
          </a:bodyPr>
          <a:lstStyle/>
          <a:p>
            <a:r>
              <a:rPr lang="en-US" sz="800" dirty="0"/>
              <a:t>*The old practice of using a standard normal distribution when n&gt;30 comes from the idea that when n&gt;30, the blue and red curves practically overlap. Because critical t values had to be stored on paper in the back of the textbook, most textbook t-tables stop around thirty or 50, because they would be the same as the standard normal z with higher degrees of freedom, up to at least three digits after the decimal. This is not necessary now that we get our t-values from computers. But if you couldn’t get to a computer for some reason, and you had a sample &gt; 30, using a standard normal distribution (z) would suffice.</a:t>
            </a:r>
          </a:p>
        </p:txBody>
      </p:sp>
    </p:spTree>
    <p:extLst>
      <p:ext uri="{BB962C8B-B14F-4D97-AF65-F5344CB8AC3E}">
        <p14:creationId xmlns:p14="http://schemas.microsoft.com/office/powerpoint/2010/main" val="3856159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nodeType="afterGroup">
                            <p:stCondLst>
                              <p:cond delay="0"/>
                            </p:stCondLst>
                            <p:childTnLst>
                              <p:par>
                                <p:cTn id="5" presetID="1" presetClass="entr" presetSubtype="0" fill="hold" nodeType="afterEffect">
                                  <p:stCondLst>
                                    <p:cond delay="0"/>
                                  </p:stCondLst>
                                  <p:childTnLst>
                                    <p:set>
                                      <p:cBhvr>
                                        <p:cTn id="6" dur="1" fill="hold">
                                          <p:stCondLst>
                                            <p:cond delay="499"/>
                                          </p:stCondLst>
                                        </p:cTn>
                                        <p:tgtEl>
                                          <p:spTgt spid="314389"/>
                                        </p:tgtEl>
                                        <p:attrNameLst>
                                          <p:attrName>style.visibility</p:attrName>
                                        </p:attrNameLst>
                                      </p:cBhvr>
                                      <p:to>
                                        <p:strVal val="visible"/>
                                      </p:to>
                                    </p:set>
                                  </p:childTnLst>
                                </p:cTn>
                              </p:par>
                            </p:childTnLst>
                          </p:cTn>
                        </p:par>
                      </p:childTnLst>
                    </p:cTn>
                  </p:par>
                  <p:par>
                    <p:cTn id="7" fill="hold">
                      <p:stCondLst>
                        <p:cond delay="indefinite"/>
                      </p:stCondLst>
                      <p:childTnLst>
                        <p:par>
                          <p:cTn id="8" fill="hold" nodeType="afterGroup">
                            <p:stCondLst>
                              <p:cond delay="0"/>
                            </p:stCondLst>
                            <p:childTnLst>
                              <p:par>
                                <p:cTn id="9" presetID="10" presetClass="entr" presetSubtype="0" fill="hold" nodeType="clickEffect">
                                  <p:stCondLst>
                                    <p:cond delay="0"/>
                                  </p:stCondLst>
                                  <p:childTnLst>
                                    <p:set>
                                      <p:cBhvr>
                                        <p:cTn id="10" dur="1" fill="hold">
                                          <p:stCondLst>
                                            <p:cond delay="0"/>
                                          </p:stCondLst>
                                        </p:cTn>
                                        <p:tgtEl>
                                          <p:spTgt spid="314393"/>
                                        </p:tgtEl>
                                        <p:attrNameLst>
                                          <p:attrName>style.visibility</p:attrName>
                                        </p:attrNameLst>
                                      </p:cBhvr>
                                      <p:to>
                                        <p:strVal val="visible"/>
                                      </p:to>
                                    </p:set>
                                    <p:animEffect transition="in" filter="fade">
                                      <p:cBhvr>
                                        <p:cTn id="11" dur="500"/>
                                        <p:tgtEl>
                                          <p:spTgt spid="314393"/>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500"/>
                                        <p:tgtEl>
                                          <p:spTgt spid="2"/>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Distribution of Sample Average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Autofit/>
              </a:bodyPr>
              <a:lstStyle/>
              <a:p>
                <a:pPr marL="0" indent="0">
                  <a:buNone/>
                </a:pPr>
                <a:r>
                  <a:rPr lang="en-US" altLang="en-US" sz="2400" dirty="0"/>
                  <a:t>Proof that </a:t>
                </a:r>
                <a14:m>
                  <m:oMath xmlns:m="http://schemas.openxmlformats.org/officeDocument/2006/math">
                    <m:r>
                      <a:rPr lang="en-US" altLang="en-US" sz="2400" i="1">
                        <a:latin typeface="Cambria Math" panose="02040503050406030204" pitchFamily="18" charset="0"/>
                      </a:rPr>
                      <m:t>𝐸</m:t>
                    </m:r>
                    <m:d>
                      <m:dPr>
                        <m:ctrlPr>
                          <a:rPr lang="en-US" altLang="en-US" sz="2400" i="1">
                            <a:latin typeface="Cambria Math" panose="02040503050406030204" pitchFamily="18" charset="0"/>
                          </a:rPr>
                        </m:ctrlPr>
                      </m:dPr>
                      <m:e>
                        <m:acc>
                          <m:accPr>
                            <m:chr m:val="̅"/>
                            <m:ctrlPr>
                              <a:rPr lang="en-US" altLang="en-US" sz="2400" i="1">
                                <a:latin typeface="Cambria Math" panose="02040503050406030204" pitchFamily="18" charset="0"/>
                              </a:rPr>
                            </m:ctrlPr>
                          </m:accPr>
                          <m:e>
                            <m:r>
                              <a:rPr lang="en-US" altLang="en-US" sz="2400" i="1">
                                <a:latin typeface="Cambria Math" panose="02040503050406030204" pitchFamily="18" charset="0"/>
                              </a:rPr>
                              <m:t>𝑌</m:t>
                            </m:r>
                          </m:e>
                        </m:acc>
                      </m:e>
                    </m:d>
                    <m:r>
                      <a:rPr lang="en-US" altLang="en-US" sz="2400" i="1">
                        <a:latin typeface="Cambria Math" panose="02040503050406030204" pitchFamily="18" charset="0"/>
                      </a:rPr>
                      <m:t>=</m:t>
                    </m:r>
                    <m:r>
                      <a:rPr lang="en-US" altLang="en-US" sz="2400" i="1">
                        <a:latin typeface="Cambria Math" panose="02040503050406030204" pitchFamily="18" charset="0"/>
                        <a:ea typeface="Cambria Math" panose="02040503050406030204" pitchFamily="18" charset="0"/>
                      </a:rPr>
                      <m:t>𝜇</m:t>
                    </m:r>
                  </m:oMath>
                </a14:m>
                <a:r>
                  <a:rPr lang="en-US" altLang="en-US" sz="2400" dirty="0"/>
                  <a:t>, where </a:t>
                </a:r>
                <a14:m>
                  <m:oMath xmlns:m="http://schemas.openxmlformats.org/officeDocument/2006/math">
                    <m:r>
                      <a:rPr lang="en-US" altLang="en-US" sz="2400" i="1">
                        <a:latin typeface="Cambria Math" panose="02040503050406030204" pitchFamily="18" charset="0"/>
                      </a:rPr>
                      <m:t>𝐸</m:t>
                    </m:r>
                    <m:d>
                      <m:dPr>
                        <m:ctrlPr>
                          <a:rPr lang="en-US" altLang="en-US" sz="2400" i="1">
                            <a:latin typeface="Cambria Math" panose="02040503050406030204" pitchFamily="18" charset="0"/>
                          </a:rPr>
                        </m:ctrlPr>
                      </m:dPr>
                      <m:e>
                        <m:r>
                          <a:rPr lang="en-US" altLang="en-US" sz="2400" b="0" i="1" smtClean="0">
                            <a:latin typeface="Cambria Math" panose="02040503050406030204" pitchFamily="18" charset="0"/>
                          </a:rPr>
                          <m:t>𝑌</m:t>
                        </m:r>
                      </m:e>
                    </m:d>
                    <m:r>
                      <a:rPr lang="en-US" altLang="en-US" sz="2400" i="1">
                        <a:latin typeface="Cambria Math" panose="02040503050406030204" pitchFamily="18" charset="0"/>
                      </a:rPr>
                      <m:t>=</m:t>
                    </m:r>
                    <m:r>
                      <a:rPr lang="en-US" altLang="en-US" sz="2400" i="1">
                        <a:latin typeface="Cambria Math" panose="02040503050406030204" pitchFamily="18" charset="0"/>
                        <a:ea typeface="Cambria Math" panose="02040503050406030204" pitchFamily="18" charset="0"/>
                      </a:rPr>
                      <m:t>𝜇</m:t>
                    </m:r>
                    <m:r>
                      <a:rPr lang="en-US" altLang="en-US" sz="2400" i="1">
                        <a:latin typeface="Cambria Math" panose="02040503050406030204" pitchFamily="18" charset="0"/>
                        <a:ea typeface="Cambria Math" panose="02040503050406030204" pitchFamily="18" charset="0"/>
                      </a:rPr>
                      <m:t> </m:t>
                    </m:r>
                  </m:oMath>
                </a14:m>
                <a:r>
                  <a:rPr lang="en-US" altLang="en-US" sz="2400" dirty="0"/>
                  <a:t>:  </a:t>
                </a:r>
                <a:endParaRPr lang="en-US" altLang="en-US" sz="2400" b="0" i="1" dirty="0">
                  <a:latin typeface="Cambria Math" panose="02040503050406030204" pitchFamily="18" charset="0"/>
                </a:endParaRPr>
              </a:p>
              <a:p>
                <a:pPr marL="201168" lvl="1" indent="0">
                  <a:buNone/>
                </a:pPr>
                <a14:m>
                  <m:oMath xmlns:m="http://schemas.openxmlformats.org/officeDocument/2006/math">
                    <m:r>
                      <a:rPr lang="en-US" altLang="en-US" sz="2000" i="1">
                        <a:latin typeface="Cambria Math" panose="02040503050406030204" pitchFamily="18" charset="0"/>
                      </a:rPr>
                      <m:t>𝐸</m:t>
                    </m:r>
                    <m:d>
                      <m:dPr>
                        <m:ctrlPr>
                          <a:rPr lang="en-US" altLang="en-US" sz="2000" i="1">
                            <a:latin typeface="Cambria Math" panose="02040503050406030204" pitchFamily="18" charset="0"/>
                          </a:rPr>
                        </m:ctrlPr>
                      </m:dPr>
                      <m:e>
                        <m:acc>
                          <m:accPr>
                            <m:chr m:val="̅"/>
                            <m:ctrlPr>
                              <a:rPr lang="en-US" altLang="en-US" sz="2000" i="1">
                                <a:latin typeface="Cambria Math" panose="02040503050406030204" pitchFamily="18" charset="0"/>
                              </a:rPr>
                            </m:ctrlPr>
                          </m:accPr>
                          <m:e>
                            <m:r>
                              <a:rPr lang="en-US" altLang="en-US" sz="2000" i="1">
                                <a:latin typeface="Cambria Math" panose="02040503050406030204" pitchFamily="18" charset="0"/>
                              </a:rPr>
                              <m:t>𝑌</m:t>
                            </m:r>
                          </m:e>
                        </m:acc>
                      </m:e>
                    </m:d>
                    <m:r>
                      <a:rPr lang="en-US" altLang="en-US" sz="2000" i="1">
                        <a:latin typeface="Cambria Math" panose="02040503050406030204" pitchFamily="18" charset="0"/>
                      </a:rPr>
                      <m:t>=</m:t>
                    </m:r>
                    <m:r>
                      <a:rPr lang="en-US" altLang="en-US" sz="2000" i="1">
                        <a:latin typeface="Cambria Math" panose="02040503050406030204" pitchFamily="18" charset="0"/>
                      </a:rPr>
                      <m:t>𝐸</m:t>
                    </m:r>
                    <m:d>
                      <m:dPr>
                        <m:ctrlPr>
                          <a:rPr lang="en-US" altLang="en-US" sz="2000" i="1">
                            <a:latin typeface="Cambria Math" panose="02040503050406030204" pitchFamily="18" charset="0"/>
                          </a:rPr>
                        </m:ctrlPr>
                      </m:dPr>
                      <m:e>
                        <m:f>
                          <m:fPr>
                            <m:ctrlPr>
                              <a:rPr lang="en-US" altLang="en-US" sz="2000" i="1" smtClean="0">
                                <a:latin typeface="Cambria Math" panose="02040503050406030204" pitchFamily="18" charset="0"/>
                              </a:rPr>
                            </m:ctrlPr>
                          </m:fPr>
                          <m:num>
                            <m:sSub>
                              <m:sSubPr>
                                <m:ctrlPr>
                                  <a:rPr lang="en-US" altLang="en-US" sz="2000" i="1" dirty="0">
                                    <a:latin typeface="Cambria Math" panose="02040503050406030204" pitchFamily="18" charset="0"/>
                                  </a:rPr>
                                </m:ctrlPr>
                              </m:sSubPr>
                              <m:e>
                                <m:r>
                                  <a:rPr lang="en-US" altLang="en-US" sz="2000" i="1" dirty="0">
                                    <a:latin typeface="Cambria Math" panose="02040503050406030204" pitchFamily="18" charset="0"/>
                                  </a:rPr>
                                  <m:t>𝑌</m:t>
                                </m:r>
                              </m:e>
                              <m:sub>
                                <m:r>
                                  <a:rPr lang="en-US" altLang="en-US" sz="2000" b="0" i="1" dirty="0" smtClean="0">
                                    <a:latin typeface="Cambria Math" panose="02040503050406030204" pitchFamily="18" charset="0"/>
                                  </a:rPr>
                                  <m:t>1</m:t>
                                </m:r>
                              </m:sub>
                            </m:sSub>
                            <m:r>
                              <m:rPr>
                                <m:nor/>
                              </m:rPr>
                              <a:rPr lang="en-US" altLang="en-US" sz="2000" dirty="0"/>
                              <m:t>+</m:t>
                            </m:r>
                            <m:sSub>
                              <m:sSubPr>
                                <m:ctrlPr>
                                  <a:rPr lang="en-US" altLang="en-US" sz="2000" i="1" dirty="0">
                                    <a:latin typeface="Cambria Math" panose="02040503050406030204" pitchFamily="18" charset="0"/>
                                  </a:rPr>
                                </m:ctrlPr>
                              </m:sSubPr>
                              <m:e>
                                <m:r>
                                  <a:rPr lang="en-US" altLang="en-US" sz="2000" i="1" dirty="0">
                                    <a:latin typeface="Cambria Math" panose="02040503050406030204" pitchFamily="18" charset="0"/>
                                  </a:rPr>
                                  <m:t>𝑌</m:t>
                                </m:r>
                              </m:e>
                              <m:sub>
                                <m:r>
                                  <a:rPr lang="en-US" altLang="en-US" sz="2000" b="0" i="1" dirty="0" smtClean="0">
                                    <a:latin typeface="Cambria Math" panose="02040503050406030204" pitchFamily="18" charset="0"/>
                                  </a:rPr>
                                  <m:t>2</m:t>
                                </m:r>
                              </m:sub>
                            </m:sSub>
                            <m:r>
                              <m:rPr>
                                <m:nor/>
                              </m:rPr>
                              <a:rPr lang="en-US" altLang="en-US" sz="2000" dirty="0"/>
                              <m:t>+ … +</m:t>
                            </m:r>
                            <m:sSub>
                              <m:sSubPr>
                                <m:ctrlPr>
                                  <a:rPr lang="en-US" altLang="en-US" sz="2000" i="1" dirty="0" smtClean="0">
                                    <a:latin typeface="Cambria Math" panose="02040503050406030204" pitchFamily="18" charset="0"/>
                                  </a:rPr>
                                </m:ctrlPr>
                              </m:sSubPr>
                              <m:e>
                                <m:r>
                                  <a:rPr lang="en-US" altLang="en-US" sz="2000" b="0" i="1" dirty="0" smtClean="0">
                                    <a:latin typeface="Cambria Math" panose="02040503050406030204" pitchFamily="18" charset="0"/>
                                  </a:rPr>
                                  <m:t>𝑌</m:t>
                                </m:r>
                              </m:e>
                              <m:sub>
                                <m:r>
                                  <a:rPr lang="en-US" altLang="en-US" sz="2000" b="0" i="1" dirty="0" smtClean="0">
                                    <a:latin typeface="Cambria Math" panose="02040503050406030204" pitchFamily="18" charset="0"/>
                                  </a:rPr>
                                  <m:t>𝑛</m:t>
                                </m:r>
                              </m:sub>
                            </m:sSub>
                          </m:num>
                          <m:den>
                            <m:r>
                              <a:rPr lang="en-US" altLang="en-US" sz="2000" i="1">
                                <a:latin typeface="Cambria Math" charset="0"/>
                              </a:rPr>
                              <m:t>𝑛</m:t>
                            </m:r>
                          </m:den>
                        </m:f>
                      </m:e>
                    </m:d>
                  </m:oMath>
                </a14:m>
                <a:r>
                  <a:rPr lang="en-US" altLang="en-US" sz="2200" dirty="0"/>
                  <a:t> by the definition of </a:t>
                </a:r>
                <a14:m>
                  <m:oMath xmlns:m="http://schemas.openxmlformats.org/officeDocument/2006/math">
                    <m:acc>
                      <m:accPr>
                        <m:chr m:val="̅"/>
                        <m:ctrlPr>
                          <a:rPr lang="en-US" altLang="en-US" sz="2200" i="1" smtClean="0">
                            <a:latin typeface="Cambria Math" panose="02040503050406030204" pitchFamily="18" charset="0"/>
                          </a:rPr>
                        </m:ctrlPr>
                      </m:accPr>
                      <m:e>
                        <m:r>
                          <a:rPr lang="en-US" altLang="en-US" sz="2200" b="0" i="1" smtClean="0">
                            <a:latin typeface="Cambria Math" panose="02040503050406030204" pitchFamily="18" charset="0"/>
                          </a:rPr>
                          <m:t>𝑌</m:t>
                        </m:r>
                      </m:e>
                    </m:acc>
                  </m:oMath>
                </a14:m>
                <a:r>
                  <a:rPr lang="en-US" altLang="en-US" sz="2200" dirty="0"/>
                  <a:t>.</a:t>
                </a:r>
              </a:p>
              <a:p>
                <a:pPr marL="0" indent="0">
                  <a:buNone/>
                </a:pPr>
                <a14:m>
                  <m:oMath xmlns:m="http://schemas.openxmlformats.org/officeDocument/2006/math">
                    <m:r>
                      <a:rPr lang="en-US" altLang="en-US" sz="2800" i="1">
                        <a:latin typeface="Cambria Math" panose="02040503050406030204" pitchFamily="18" charset="0"/>
                      </a:rPr>
                      <m:t>𝐸</m:t>
                    </m:r>
                    <m:d>
                      <m:dPr>
                        <m:ctrlPr>
                          <a:rPr lang="en-US" altLang="en-US" sz="2800" i="1">
                            <a:latin typeface="Cambria Math" panose="02040503050406030204" pitchFamily="18" charset="0"/>
                          </a:rPr>
                        </m:ctrlPr>
                      </m:dPr>
                      <m:e>
                        <m:acc>
                          <m:accPr>
                            <m:chr m:val="̅"/>
                            <m:ctrlPr>
                              <a:rPr lang="en-US" altLang="en-US" sz="2800" i="1">
                                <a:latin typeface="Cambria Math" panose="02040503050406030204" pitchFamily="18" charset="0"/>
                              </a:rPr>
                            </m:ctrlPr>
                          </m:accPr>
                          <m:e>
                            <m:r>
                              <a:rPr lang="en-US" altLang="en-US" sz="2800" i="1">
                                <a:latin typeface="Cambria Math" panose="02040503050406030204" pitchFamily="18" charset="0"/>
                              </a:rPr>
                              <m:t>𝑌</m:t>
                            </m:r>
                          </m:e>
                        </m:acc>
                      </m:e>
                    </m:d>
                    <m:r>
                      <a:rPr lang="en-US" altLang="en-US" sz="2800" i="1">
                        <a:latin typeface="Cambria Math" panose="02040503050406030204" pitchFamily="18" charset="0"/>
                      </a:rPr>
                      <m:t>=</m:t>
                    </m:r>
                    <m:f>
                      <m:fPr>
                        <m:ctrlPr>
                          <a:rPr lang="en-US" altLang="en-US" sz="2800" i="1" smtClean="0">
                            <a:latin typeface="Cambria Math" panose="02040503050406030204" pitchFamily="18" charset="0"/>
                          </a:rPr>
                        </m:ctrlPr>
                      </m:fPr>
                      <m:num>
                        <m:r>
                          <a:rPr lang="en-US" altLang="en-US" sz="2800" b="0" i="1" smtClean="0">
                            <a:latin typeface="Cambria Math" panose="02040503050406030204" pitchFamily="18" charset="0"/>
                          </a:rPr>
                          <m:t>1</m:t>
                        </m:r>
                      </m:num>
                      <m:den>
                        <m:r>
                          <a:rPr lang="en-US" altLang="en-US" sz="2800" b="0" i="1" smtClean="0">
                            <a:latin typeface="Cambria Math" panose="02040503050406030204" pitchFamily="18" charset="0"/>
                          </a:rPr>
                          <m:t>𝑛</m:t>
                        </m:r>
                      </m:den>
                    </m:f>
                    <m:r>
                      <a:rPr lang="en-US" altLang="en-US" sz="2800" i="1">
                        <a:latin typeface="Cambria Math" panose="02040503050406030204" pitchFamily="18" charset="0"/>
                      </a:rPr>
                      <m:t>𝐸</m:t>
                    </m:r>
                    <m:d>
                      <m:dPr>
                        <m:ctrlPr>
                          <a:rPr lang="en-US" altLang="en-US" sz="2800" i="1">
                            <a:latin typeface="Cambria Math" panose="02040503050406030204" pitchFamily="18" charset="0"/>
                          </a:rPr>
                        </m:ctrlPr>
                      </m:dPr>
                      <m:e>
                        <m:sSub>
                          <m:sSubPr>
                            <m:ctrlPr>
                              <a:rPr lang="en-US" altLang="en-US" sz="2400" i="1" dirty="0">
                                <a:latin typeface="Cambria Math" panose="02040503050406030204" pitchFamily="18" charset="0"/>
                              </a:rPr>
                            </m:ctrlPr>
                          </m:sSubPr>
                          <m:e>
                            <m:r>
                              <a:rPr lang="en-US" altLang="en-US" sz="2400" i="1" dirty="0">
                                <a:latin typeface="Cambria Math" panose="02040503050406030204" pitchFamily="18" charset="0"/>
                              </a:rPr>
                              <m:t>𝑌</m:t>
                            </m:r>
                          </m:e>
                          <m:sub>
                            <m:r>
                              <a:rPr lang="en-US" altLang="en-US" sz="2400" i="1" dirty="0">
                                <a:latin typeface="Cambria Math" panose="02040503050406030204" pitchFamily="18" charset="0"/>
                              </a:rPr>
                              <m:t>1</m:t>
                            </m:r>
                          </m:sub>
                        </m:sSub>
                        <m:r>
                          <m:rPr>
                            <m:nor/>
                          </m:rPr>
                          <a:rPr lang="en-US" altLang="en-US" sz="2400" dirty="0"/>
                          <m:t>+</m:t>
                        </m:r>
                        <m:sSub>
                          <m:sSubPr>
                            <m:ctrlPr>
                              <a:rPr lang="en-US" altLang="en-US" sz="2400" i="1" dirty="0">
                                <a:latin typeface="Cambria Math" panose="02040503050406030204" pitchFamily="18" charset="0"/>
                              </a:rPr>
                            </m:ctrlPr>
                          </m:sSubPr>
                          <m:e>
                            <m:r>
                              <a:rPr lang="en-US" altLang="en-US" sz="2400" i="1" dirty="0">
                                <a:latin typeface="Cambria Math" panose="02040503050406030204" pitchFamily="18" charset="0"/>
                              </a:rPr>
                              <m:t>𝑌</m:t>
                            </m:r>
                          </m:e>
                          <m:sub>
                            <m:r>
                              <a:rPr lang="en-US" altLang="en-US" sz="2400" i="1" dirty="0">
                                <a:latin typeface="Cambria Math" panose="02040503050406030204" pitchFamily="18" charset="0"/>
                              </a:rPr>
                              <m:t>2</m:t>
                            </m:r>
                          </m:sub>
                        </m:sSub>
                        <m:r>
                          <m:rPr>
                            <m:nor/>
                          </m:rPr>
                          <a:rPr lang="en-US" altLang="en-US" sz="2400" dirty="0"/>
                          <m:t>+ … +</m:t>
                        </m:r>
                        <m:sSub>
                          <m:sSubPr>
                            <m:ctrlPr>
                              <a:rPr lang="en-US" altLang="en-US" sz="2400" i="1" dirty="0">
                                <a:latin typeface="Cambria Math" panose="02040503050406030204" pitchFamily="18" charset="0"/>
                              </a:rPr>
                            </m:ctrlPr>
                          </m:sSubPr>
                          <m:e>
                            <m:r>
                              <a:rPr lang="en-US" altLang="en-US" sz="2400" i="1" dirty="0">
                                <a:latin typeface="Cambria Math" panose="02040503050406030204" pitchFamily="18" charset="0"/>
                              </a:rPr>
                              <m:t>𝑌</m:t>
                            </m:r>
                          </m:e>
                          <m:sub>
                            <m:r>
                              <a:rPr lang="en-US" altLang="en-US" sz="2400" i="1" dirty="0">
                                <a:latin typeface="Cambria Math" panose="02040503050406030204" pitchFamily="18" charset="0"/>
                              </a:rPr>
                              <m:t>𝑛</m:t>
                            </m:r>
                          </m:sub>
                        </m:sSub>
                      </m:e>
                    </m:d>
                  </m:oMath>
                </a14:m>
                <a:r>
                  <a:rPr lang="en-US" sz="2400" dirty="0"/>
                  <a:t> because </a:t>
                </a:r>
                <a14:m>
                  <m:oMath xmlns:m="http://schemas.openxmlformats.org/officeDocument/2006/math">
                    <m:r>
                      <a:rPr lang="en-US" altLang="en-US" sz="2400" i="1">
                        <a:latin typeface="Cambria Math" panose="02040503050406030204" pitchFamily="18" charset="0"/>
                      </a:rPr>
                      <m:t>𝑛</m:t>
                    </m:r>
                  </m:oMath>
                </a14:m>
                <a:r>
                  <a:rPr lang="en-US" sz="2400" dirty="0"/>
                  <a:t> is a constant.</a:t>
                </a:r>
              </a:p>
              <a:p>
                <a:pPr marL="0" indent="0">
                  <a:buNone/>
                </a:pPr>
                <a14:m>
                  <m:oMath xmlns:m="http://schemas.openxmlformats.org/officeDocument/2006/math">
                    <m:r>
                      <a:rPr lang="en-US" altLang="en-US" sz="2400" i="1">
                        <a:latin typeface="Cambria Math" panose="02040503050406030204" pitchFamily="18" charset="0"/>
                      </a:rPr>
                      <m:t>𝐸</m:t>
                    </m:r>
                    <m:d>
                      <m:dPr>
                        <m:ctrlPr>
                          <a:rPr lang="en-US" altLang="en-US" sz="2400" i="1">
                            <a:latin typeface="Cambria Math" panose="02040503050406030204" pitchFamily="18" charset="0"/>
                          </a:rPr>
                        </m:ctrlPr>
                      </m:dPr>
                      <m:e>
                        <m:acc>
                          <m:accPr>
                            <m:chr m:val="̅"/>
                            <m:ctrlPr>
                              <a:rPr lang="en-US" altLang="en-US" sz="2400" i="1">
                                <a:latin typeface="Cambria Math" panose="02040503050406030204" pitchFamily="18" charset="0"/>
                              </a:rPr>
                            </m:ctrlPr>
                          </m:accPr>
                          <m:e>
                            <m:r>
                              <a:rPr lang="en-US" altLang="en-US" sz="2400" i="1">
                                <a:latin typeface="Cambria Math" panose="02040503050406030204" pitchFamily="18" charset="0"/>
                              </a:rPr>
                              <m:t>𝑌</m:t>
                            </m:r>
                          </m:e>
                        </m:acc>
                      </m:e>
                    </m:d>
                    <m:r>
                      <a:rPr lang="en-US" altLang="en-US" sz="2400" i="1">
                        <a:latin typeface="Cambria Math" panose="02040503050406030204" pitchFamily="18" charset="0"/>
                      </a:rPr>
                      <m:t>=</m:t>
                    </m:r>
                    <m:f>
                      <m:fPr>
                        <m:ctrlPr>
                          <a:rPr lang="en-US" altLang="en-US" sz="2400" i="1">
                            <a:latin typeface="Cambria Math" panose="02040503050406030204" pitchFamily="18" charset="0"/>
                          </a:rPr>
                        </m:ctrlPr>
                      </m:fPr>
                      <m:num>
                        <m:r>
                          <a:rPr lang="en-US" altLang="en-US" sz="2400" i="1">
                            <a:latin typeface="Cambria Math" panose="02040503050406030204" pitchFamily="18" charset="0"/>
                          </a:rPr>
                          <m:t>1</m:t>
                        </m:r>
                      </m:num>
                      <m:den>
                        <m:r>
                          <a:rPr lang="en-US" altLang="en-US" sz="2400" i="1">
                            <a:latin typeface="Cambria Math" panose="02040503050406030204" pitchFamily="18" charset="0"/>
                          </a:rPr>
                          <m:t>𝑛</m:t>
                        </m:r>
                      </m:den>
                    </m:f>
                    <m:d>
                      <m:dPr>
                        <m:begChr m:val="["/>
                        <m:endChr m:val="]"/>
                        <m:ctrlPr>
                          <a:rPr lang="en-US" altLang="en-US" sz="2400" i="1" smtClean="0">
                            <a:latin typeface="Cambria Math" panose="02040503050406030204" pitchFamily="18" charset="0"/>
                          </a:rPr>
                        </m:ctrlPr>
                      </m:dPr>
                      <m:e>
                        <m:r>
                          <a:rPr lang="en-US" altLang="en-US" sz="2400" i="1">
                            <a:latin typeface="Cambria Math" panose="02040503050406030204" pitchFamily="18" charset="0"/>
                          </a:rPr>
                          <m:t>𝐸</m:t>
                        </m:r>
                        <m:d>
                          <m:dPr>
                            <m:ctrlPr>
                              <a:rPr lang="en-US" altLang="en-US" sz="2400" i="1">
                                <a:latin typeface="Cambria Math" panose="02040503050406030204" pitchFamily="18" charset="0"/>
                              </a:rPr>
                            </m:ctrlPr>
                          </m:dPr>
                          <m:e>
                            <m:r>
                              <m:rPr>
                                <m:nor/>
                              </m:rPr>
                              <a:rPr lang="en-US" altLang="en-US" sz="2400" dirty="0"/>
                              <m:t>Y</m:t>
                            </m:r>
                            <m:r>
                              <m:rPr>
                                <m:nor/>
                              </m:rPr>
                              <a:rPr lang="en-US" altLang="en-US" sz="2400" baseline="-25000" dirty="0"/>
                              <m:t>1</m:t>
                            </m:r>
                            <m:r>
                              <m:rPr>
                                <m:nor/>
                              </m:rPr>
                              <a:rPr lang="en-US" altLang="en-US" sz="2400" dirty="0"/>
                              <m:t> </m:t>
                            </m:r>
                          </m:e>
                        </m:d>
                        <m:r>
                          <a:rPr lang="en-US" altLang="en-US" sz="2400" b="0" i="1" dirty="0" smtClean="0">
                            <a:latin typeface="Cambria Math" panose="02040503050406030204" pitchFamily="18" charset="0"/>
                          </a:rPr>
                          <m:t>+</m:t>
                        </m:r>
                        <m:r>
                          <a:rPr lang="en-US" altLang="en-US" sz="2400" i="1">
                            <a:latin typeface="Cambria Math" panose="02040503050406030204" pitchFamily="18" charset="0"/>
                          </a:rPr>
                          <m:t>𝐸</m:t>
                        </m:r>
                        <m:d>
                          <m:dPr>
                            <m:ctrlPr>
                              <a:rPr lang="en-US" altLang="en-US" sz="2400" i="1">
                                <a:latin typeface="Cambria Math" panose="02040503050406030204" pitchFamily="18" charset="0"/>
                              </a:rPr>
                            </m:ctrlPr>
                          </m:dPr>
                          <m:e>
                            <m:r>
                              <m:rPr>
                                <m:nor/>
                              </m:rPr>
                              <a:rPr lang="en-US" altLang="en-US" sz="2400" dirty="0"/>
                              <m:t>Y</m:t>
                            </m:r>
                            <m:r>
                              <m:rPr>
                                <m:nor/>
                              </m:rPr>
                              <a:rPr lang="en-US" altLang="en-US" sz="2400" baseline="-25000" dirty="0"/>
                              <m:t>2</m:t>
                            </m:r>
                            <m:r>
                              <m:rPr>
                                <m:nor/>
                              </m:rPr>
                              <a:rPr lang="en-US" altLang="en-US" sz="2400" dirty="0"/>
                              <m:t> </m:t>
                            </m:r>
                          </m:e>
                        </m:d>
                        <m:r>
                          <a:rPr lang="en-US" altLang="en-US" sz="2400" b="0" i="1" dirty="0" smtClean="0">
                            <a:latin typeface="Cambria Math" panose="02040503050406030204" pitchFamily="18" charset="0"/>
                          </a:rPr>
                          <m:t>+</m:t>
                        </m:r>
                        <m:r>
                          <m:rPr>
                            <m:nor/>
                          </m:rPr>
                          <a:rPr lang="en-US" altLang="en-US" sz="2400" dirty="0"/>
                          <m:t>…</m:t>
                        </m:r>
                        <m:r>
                          <a:rPr lang="en-US" altLang="en-US" sz="2400" b="0" i="1" dirty="0" smtClean="0">
                            <a:latin typeface="Cambria Math" panose="02040503050406030204" pitchFamily="18" charset="0"/>
                          </a:rPr>
                          <m:t>+</m:t>
                        </m:r>
                        <m:r>
                          <a:rPr lang="en-US" altLang="en-US" sz="2400" i="1">
                            <a:latin typeface="Cambria Math" panose="02040503050406030204" pitchFamily="18" charset="0"/>
                          </a:rPr>
                          <m:t>𝐸</m:t>
                        </m:r>
                        <m:d>
                          <m:dPr>
                            <m:ctrlPr>
                              <a:rPr lang="en-US" altLang="en-US" sz="2400" i="1">
                                <a:latin typeface="Cambria Math" panose="02040503050406030204" pitchFamily="18" charset="0"/>
                              </a:rPr>
                            </m:ctrlPr>
                          </m:dPr>
                          <m:e>
                            <m:r>
                              <m:rPr>
                                <m:nor/>
                              </m:rPr>
                              <a:rPr lang="en-US" altLang="en-US" sz="2400"/>
                              <m:t>Y</m:t>
                            </m:r>
                            <m:r>
                              <m:rPr>
                                <m:nor/>
                              </m:rPr>
                              <a:rPr lang="en-US" altLang="en-US" sz="2400" baseline="-25000"/>
                              <m:t>n</m:t>
                            </m:r>
                          </m:e>
                        </m:d>
                      </m:e>
                    </m:d>
                  </m:oMath>
                </a14:m>
                <a:r>
                  <a:rPr lang="en-US" sz="2400" dirty="0"/>
                  <a:t> because the expected value of a sum of random variables is equal to the sum of the expected values of the random variables.</a:t>
                </a:r>
              </a:p>
              <a:p>
                <a:pPr marL="0" indent="0">
                  <a:buNone/>
                </a:pPr>
                <a14:m>
                  <m:oMath xmlns:m="http://schemas.openxmlformats.org/officeDocument/2006/math">
                    <m:r>
                      <a:rPr lang="en-US" altLang="en-US" sz="2400" i="1">
                        <a:latin typeface="Cambria Math" panose="02040503050406030204" pitchFamily="18" charset="0"/>
                      </a:rPr>
                      <m:t>𝐸</m:t>
                    </m:r>
                    <m:d>
                      <m:dPr>
                        <m:ctrlPr>
                          <a:rPr lang="en-US" altLang="en-US" sz="2400" i="1">
                            <a:latin typeface="Cambria Math" panose="02040503050406030204" pitchFamily="18" charset="0"/>
                          </a:rPr>
                        </m:ctrlPr>
                      </m:dPr>
                      <m:e>
                        <m:acc>
                          <m:accPr>
                            <m:chr m:val="̅"/>
                            <m:ctrlPr>
                              <a:rPr lang="en-US" altLang="en-US" sz="2400" i="1">
                                <a:latin typeface="Cambria Math" panose="02040503050406030204" pitchFamily="18" charset="0"/>
                              </a:rPr>
                            </m:ctrlPr>
                          </m:accPr>
                          <m:e>
                            <m:r>
                              <a:rPr lang="en-US" altLang="en-US" sz="2400" i="1">
                                <a:latin typeface="Cambria Math" panose="02040503050406030204" pitchFamily="18" charset="0"/>
                              </a:rPr>
                              <m:t>𝑌</m:t>
                            </m:r>
                          </m:e>
                        </m:acc>
                      </m:e>
                    </m:d>
                    <m:r>
                      <a:rPr lang="en-US" altLang="en-US" sz="2400" i="1">
                        <a:latin typeface="Cambria Math" panose="02040503050406030204" pitchFamily="18" charset="0"/>
                      </a:rPr>
                      <m:t>=</m:t>
                    </m:r>
                    <m:f>
                      <m:fPr>
                        <m:ctrlPr>
                          <a:rPr lang="en-US" altLang="en-US" sz="2400" i="1">
                            <a:latin typeface="Cambria Math" panose="02040503050406030204" pitchFamily="18" charset="0"/>
                          </a:rPr>
                        </m:ctrlPr>
                      </m:fPr>
                      <m:num>
                        <m:r>
                          <a:rPr lang="en-US" altLang="en-US" sz="2400" i="1">
                            <a:latin typeface="Cambria Math" panose="02040503050406030204" pitchFamily="18" charset="0"/>
                          </a:rPr>
                          <m:t>1</m:t>
                        </m:r>
                      </m:num>
                      <m:den>
                        <m:r>
                          <a:rPr lang="en-US" altLang="en-US" sz="2400" i="1">
                            <a:latin typeface="Cambria Math" panose="02040503050406030204" pitchFamily="18" charset="0"/>
                          </a:rPr>
                          <m:t>𝑛</m:t>
                        </m:r>
                      </m:den>
                    </m:f>
                    <m:d>
                      <m:dPr>
                        <m:begChr m:val="["/>
                        <m:endChr m:val="]"/>
                        <m:ctrlPr>
                          <a:rPr lang="en-US" altLang="en-US" sz="2400" i="1">
                            <a:latin typeface="Cambria Math" panose="02040503050406030204" pitchFamily="18" charset="0"/>
                          </a:rPr>
                        </m:ctrlPr>
                      </m:dPr>
                      <m:e>
                        <m:r>
                          <m:rPr>
                            <m:sty m:val="p"/>
                          </m:rPr>
                          <a:rPr lang="el-GR" altLang="en-US" sz="2400" i="1" smtClean="0">
                            <a:latin typeface="Cambria Math" panose="02040503050406030204" pitchFamily="18" charset="0"/>
                            <a:ea typeface="Cambria Math" panose="02040503050406030204" pitchFamily="18" charset="0"/>
                          </a:rPr>
                          <m:t>μ</m:t>
                        </m:r>
                        <m:r>
                          <a:rPr lang="en-US" altLang="en-US" sz="2400" i="1" dirty="0">
                            <a:latin typeface="Cambria Math" panose="02040503050406030204" pitchFamily="18" charset="0"/>
                          </a:rPr>
                          <m:t>+</m:t>
                        </m:r>
                        <m:r>
                          <m:rPr>
                            <m:sty m:val="p"/>
                          </m:rPr>
                          <a:rPr lang="el-GR" altLang="en-US" sz="2400" i="1" smtClean="0">
                            <a:latin typeface="Cambria Math" panose="02040503050406030204" pitchFamily="18" charset="0"/>
                            <a:ea typeface="Cambria Math" panose="02040503050406030204" pitchFamily="18" charset="0"/>
                          </a:rPr>
                          <m:t>μ</m:t>
                        </m:r>
                        <m:r>
                          <a:rPr lang="en-US" altLang="en-US" sz="2400" i="1" dirty="0">
                            <a:latin typeface="Cambria Math" panose="02040503050406030204" pitchFamily="18" charset="0"/>
                          </a:rPr>
                          <m:t>+</m:t>
                        </m:r>
                        <m:r>
                          <m:rPr>
                            <m:nor/>
                          </m:rPr>
                          <a:rPr lang="en-US" altLang="en-US" sz="2400" dirty="0"/>
                          <m:t>…</m:t>
                        </m:r>
                        <m:r>
                          <a:rPr lang="en-US" altLang="en-US" sz="2400" i="1" dirty="0">
                            <a:latin typeface="Cambria Math" panose="02040503050406030204" pitchFamily="18" charset="0"/>
                          </a:rPr>
                          <m:t>+</m:t>
                        </m:r>
                        <m:r>
                          <m:rPr>
                            <m:sty m:val="p"/>
                          </m:rPr>
                          <a:rPr lang="el-GR" altLang="en-US" sz="2400" i="1" smtClean="0">
                            <a:latin typeface="Cambria Math" panose="02040503050406030204" pitchFamily="18" charset="0"/>
                            <a:ea typeface="Cambria Math" panose="02040503050406030204" pitchFamily="18" charset="0"/>
                          </a:rPr>
                          <m:t>μ</m:t>
                        </m:r>
                      </m:e>
                    </m:d>
                    <m:r>
                      <a:rPr lang="en-US" altLang="en-US" sz="2400" b="0" i="1" baseline="-25000" dirty="0" smtClean="0">
                        <a:latin typeface="Cambria Math" panose="02040503050406030204" pitchFamily="18" charset="0"/>
                      </a:rPr>
                      <m:t> </m:t>
                    </m:r>
                  </m:oMath>
                </a14:m>
                <a:r>
                  <a:rPr lang="en-US" sz="2400" dirty="0"/>
                  <a:t>because </a:t>
                </a:r>
                <a14:m>
                  <m:oMath xmlns:m="http://schemas.openxmlformats.org/officeDocument/2006/math">
                    <m:r>
                      <a:rPr lang="en-US" altLang="en-US" sz="2400" i="1">
                        <a:latin typeface="Cambria Math" panose="02040503050406030204" pitchFamily="18" charset="0"/>
                      </a:rPr>
                      <m:t>𝐸</m:t>
                    </m:r>
                    <m:d>
                      <m:dPr>
                        <m:ctrlPr>
                          <a:rPr lang="en-US" altLang="en-US" sz="2400" i="1">
                            <a:latin typeface="Cambria Math" panose="02040503050406030204" pitchFamily="18" charset="0"/>
                          </a:rPr>
                        </m:ctrlPr>
                      </m:dPr>
                      <m:e>
                        <m:sSub>
                          <m:sSubPr>
                            <m:ctrlPr>
                              <a:rPr lang="en-US" altLang="en-US" sz="2400" i="1">
                                <a:latin typeface="Cambria Math" panose="02040503050406030204" pitchFamily="18" charset="0"/>
                              </a:rPr>
                            </m:ctrlPr>
                          </m:sSubPr>
                          <m:e>
                            <m:r>
                              <a:rPr lang="en-US" altLang="en-US" sz="2400" i="1">
                                <a:latin typeface="Cambria Math" panose="02040503050406030204" pitchFamily="18" charset="0"/>
                              </a:rPr>
                              <m:t>𝑌</m:t>
                            </m:r>
                          </m:e>
                          <m:sub>
                            <m:r>
                              <a:rPr lang="en-US" altLang="en-US" sz="2400" i="1">
                                <a:latin typeface="Cambria Math" panose="02040503050406030204" pitchFamily="18" charset="0"/>
                              </a:rPr>
                              <m:t>𝑖</m:t>
                            </m:r>
                          </m:sub>
                        </m:sSub>
                      </m:e>
                    </m:d>
                    <m:r>
                      <a:rPr lang="en-US" altLang="en-US" sz="2400" i="1">
                        <a:latin typeface="Cambria Math" panose="02040503050406030204" pitchFamily="18" charset="0"/>
                      </a:rPr>
                      <m:t>=</m:t>
                    </m:r>
                    <m:r>
                      <a:rPr lang="en-US" altLang="en-US" sz="2400" i="1">
                        <a:latin typeface="Cambria Math" panose="02040503050406030204" pitchFamily="18" charset="0"/>
                        <a:ea typeface="Cambria Math" panose="02040503050406030204" pitchFamily="18" charset="0"/>
                      </a:rPr>
                      <m:t>𝜇</m:t>
                    </m:r>
                  </m:oMath>
                </a14:m>
                <a:r>
                  <a:rPr lang="en-US" altLang="en-US" sz="2400" dirty="0"/>
                  <a:t>.</a:t>
                </a:r>
              </a:p>
              <a:p>
                <a:pPr marL="0" indent="0">
                  <a:buNone/>
                </a:pPr>
                <a14:m>
                  <m:oMathPara xmlns:m="http://schemas.openxmlformats.org/officeDocument/2006/math">
                    <m:oMathParaPr>
                      <m:jc m:val="centerGroup"/>
                    </m:oMathParaPr>
                    <m:oMath xmlns:m="http://schemas.openxmlformats.org/officeDocument/2006/math">
                      <m:r>
                        <a:rPr lang="en-US" altLang="en-US" sz="2400" i="1">
                          <a:latin typeface="Cambria Math" panose="02040503050406030204" pitchFamily="18" charset="0"/>
                        </a:rPr>
                        <m:t>𝐸</m:t>
                      </m:r>
                      <m:d>
                        <m:dPr>
                          <m:ctrlPr>
                            <a:rPr lang="en-US" altLang="en-US" sz="2400" i="1">
                              <a:latin typeface="Cambria Math" panose="02040503050406030204" pitchFamily="18" charset="0"/>
                            </a:rPr>
                          </m:ctrlPr>
                        </m:dPr>
                        <m:e>
                          <m:acc>
                            <m:accPr>
                              <m:chr m:val="̅"/>
                              <m:ctrlPr>
                                <a:rPr lang="en-US" altLang="en-US" sz="2400" i="1">
                                  <a:latin typeface="Cambria Math" panose="02040503050406030204" pitchFamily="18" charset="0"/>
                                </a:rPr>
                              </m:ctrlPr>
                            </m:accPr>
                            <m:e>
                              <m:r>
                                <a:rPr lang="en-US" altLang="en-US" sz="2400" i="1">
                                  <a:latin typeface="Cambria Math" panose="02040503050406030204" pitchFamily="18" charset="0"/>
                                </a:rPr>
                                <m:t>𝑌</m:t>
                              </m:r>
                            </m:e>
                          </m:acc>
                        </m:e>
                      </m:d>
                      <m:r>
                        <a:rPr lang="en-US" altLang="en-US" sz="2400" i="1">
                          <a:latin typeface="Cambria Math" panose="02040503050406030204" pitchFamily="18" charset="0"/>
                        </a:rPr>
                        <m:t>=</m:t>
                      </m:r>
                      <m:f>
                        <m:fPr>
                          <m:ctrlPr>
                            <a:rPr lang="en-US" altLang="en-US" sz="2400" i="1">
                              <a:latin typeface="Cambria Math" panose="02040503050406030204" pitchFamily="18" charset="0"/>
                            </a:rPr>
                          </m:ctrlPr>
                        </m:fPr>
                        <m:num>
                          <m:r>
                            <a:rPr lang="en-US" altLang="en-US" sz="2400" i="1">
                              <a:latin typeface="Cambria Math" panose="02040503050406030204" pitchFamily="18" charset="0"/>
                            </a:rPr>
                            <m:t>1</m:t>
                          </m:r>
                        </m:num>
                        <m:den>
                          <m:r>
                            <a:rPr lang="en-US" altLang="en-US" sz="2400" i="1">
                              <a:latin typeface="Cambria Math" panose="02040503050406030204" pitchFamily="18" charset="0"/>
                            </a:rPr>
                            <m:t>𝑛</m:t>
                          </m:r>
                        </m:den>
                      </m:f>
                      <m:d>
                        <m:dPr>
                          <m:begChr m:val="["/>
                          <m:endChr m:val="]"/>
                          <m:ctrlPr>
                            <a:rPr lang="en-US" altLang="en-US" sz="2400" i="1">
                              <a:latin typeface="Cambria Math" panose="02040503050406030204" pitchFamily="18" charset="0"/>
                            </a:rPr>
                          </m:ctrlPr>
                        </m:dPr>
                        <m:e>
                          <m:r>
                            <a:rPr lang="en-US" altLang="en-US" sz="2400" i="1">
                              <a:latin typeface="Cambria Math" panose="02040503050406030204" pitchFamily="18" charset="0"/>
                            </a:rPr>
                            <m:t>𝑛</m:t>
                          </m:r>
                          <m:r>
                            <m:rPr>
                              <m:sty m:val="p"/>
                            </m:rPr>
                            <a:rPr lang="el-GR" altLang="en-US" sz="2400" i="1">
                              <a:latin typeface="Cambria Math" panose="02040503050406030204" pitchFamily="18" charset="0"/>
                              <a:ea typeface="Cambria Math" panose="02040503050406030204" pitchFamily="18" charset="0"/>
                            </a:rPr>
                            <m:t>μ</m:t>
                          </m:r>
                        </m:e>
                      </m:d>
                      <m:r>
                        <a:rPr lang="en-US" altLang="en-US" sz="2400" b="0" i="1" smtClean="0">
                          <a:latin typeface="Cambria Math" panose="02040503050406030204" pitchFamily="18" charset="0"/>
                          <a:ea typeface="Cambria Math" panose="02040503050406030204" pitchFamily="18" charset="0"/>
                        </a:rPr>
                        <m:t>=</m:t>
                      </m:r>
                      <m:r>
                        <m:rPr>
                          <m:sty m:val="p"/>
                        </m:rPr>
                        <a:rPr lang="el-GR" altLang="en-US" sz="2400" i="1">
                          <a:latin typeface="Cambria Math" panose="02040503050406030204" pitchFamily="18" charset="0"/>
                          <a:ea typeface="Cambria Math" panose="02040503050406030204" pitchFamily="18" charset="0"/>
                        </a:rPr>
                        <m:t>μ</m:t>
                      </m:r>
                      <m:r>
                        <a:rPr lang="en-US" altLang="en-US" sz="2400" b="0" i="1" smtClean="0">
                          <a:latin typeface="Cambria Math" panose="02040503050406030204" pitchFamily="18" charset="0"/>
                          <a:ea typeface="Cambria Math" panose="02040503050406030204" pitchFamily="18" charset="0"/>
                        </a:rPr>
                        <m:t>. ∎</m:t>
                      </m:r>
                    </m:oMath>
                  </m:oMathPara>
                </a14:m>
                <a:endParaRPr lang="en-US" altLang="en-US" sz="2400" dirty="0"/>
              </a:p>
              <a:p>
                <a:pPr marL="0" indent="0">
                  <a:buNone/>
                </a:pPr>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2423" t="-2121" r="-646" b="-409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85BC5B7D-D6B0-4550-9BAF-D21F2647AC79}" type="slidenum">
              <a:rPr lang="en-US" altLang="en-US" smtClean="0"/>
              <a:pPr>
                <a:defRPr/>
              </a:pPr>
              <a:t>44</a:t>
            </a:fld>
            <a:endParaRPr lang="en-US" altLang="en-US" dirty="0"/>
          </a:p>
        </p:txBody>
      </p:sp>
    </p:spTree>
    <p:extLst>
      <p:ext uri="{BB962C8B-B14F-4D97-AF65-F5344CB8AC3E}">
        <p14:creationId xmlns:p14="http://schemas.microsoft.com/office/powerpoint/2010/main" val="42580782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Appendix Examples</a:t>
            </a:r>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2"/>
          </p:nvPr>
        </p:nvSpPr>
        <p:spPr/>
        <p:txBody>
          <a:bodyPr/>
          <a:lstStyle/>
          <a:p>
            <a:pPr>
              <a:defRPr/>
            </a:pPr>
            <a:fld id="{85BC5B7D-D6B0-4550-9BAF-D21F2647AC79}" type="slidenum">
              <a:rPr lang="en-US" altLang="en-US" smtClean="0"/>
              <a:pPr>
                <a:defRPr/>
              </a:pPr>
              <a:t>45</a:t>
            </a:fld>
            <a:endParaRPr lang="en-US" altLang="en-US" dirty="0"/>
          </a:p>
        </p:txBody>
      </p:sp>
    </p:spTree>
    <p:extLst>
      <p:ext uri="{BB962C8B-B14F-4D97-AF65-F5344CB8AC3E}">
        <p14:creationId xmlns:p14="http://schemas.microsoft.com/office/powerpoint/2010/main" val="154048131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2738" y="2723411"/>
            <a:ext cx="7543800" cy="867165"/>
          </a:xfrm>
        </p:spPr>
        <p:txBody>
          <a:bodyPr>
            <a:normAutofit fontScale="90000"/>
          </a:bodyPr>
          <a:lstStyle/>
          <a:p>
            <a:pPr algn="ctr"/>
            <a:r>
              <a:rPr lang="en-US" dirty="0"/>
              <a:t>ANOTHER EXAMPLE</a:t>
            </a:r>
            <a:br>
              <a:rPr lang="en-US" dirty="0"/>
            </a:br>
            <a:r>
              <a:rPr lang="en-US" dirty="0"/>
              <a:t>FOR PRACTICE</a:t>
            </a:r>
          </a:p>
        </p:txBody>
      </p:sp>
      <p:sp>
        <p:nvSpPr>
          <p:cNvPr id="4" name="Slide Number Placeholder 3"/>
          <p:cNvSpPr>
            <a:spLocks noGrp="1"/>
          </p:cNvSpPr>
          <p:nvPr>
            <p:ph type="sldNum" sz="quarter" idx="12"/>
          </p:nvPr>
        </p:nvSpPr>
        <p:spPr/>
        <p:txBody>
          <a:bodyPr/>
          <a:lstStyle/>
          <a:p>
            <a:pPr>
              <a:defRPr/>
            </a:pPr>
            <a:fld id="{85BC5B7D-D6B0-4550-9BAF-D21F2647AC79}" type="slidenum">
              <a:rPr lang="en-US" altLang="en-US" smtClean="0"/>
              <a:pPr>
                <a:defRPr/>
              </a:pPr>
              <a:t>46</a:t>
            </a:fld>
            <a:endParaRPr lang="en-US" altLang="en-US" dirty="0"/>
          </a:p>
        </p:txBody>
      </p:sp>
    </p:spTree>
    <p:extLst>
      <p:ext uri="{BB962C8B-B14F-4D97-AF65-F5344CB8AC3E}">
        <p14:creationId xmlns:p14="http://schemas.microsoft.com/office/powerpoint/2010/main" val="165110320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2"/>
          <a:srcRect/>
          <a:stretch>
            <a:fillRect/>
          </a:stretch>
        </p:blipFill>
        <p:spPr bwMode="auto">
          <a:xfrm>
            <a:off x="533400" y="1447800"/>
            <a:ext cx="7848600" cy="1871663"/>
          </a:xfrm>
          <a:prstGeom prst="rect">
            <a:avLst/>
          </a:prstGeom>
          <a:noFill/>
          <a:ln w="9525">
            <a:noFill/>
            <a:miter lim="800000"/>
            <a:headEnd/>
            <a:tailEnd/>
          </a:ln>
        </p:spPr>
      </p:pic>
      <p:grpSp>
        <p:nvGrpSpPr>
          <p:cNvPr id="2" name="Group 5"/>
          <p:cNvGrpSpPr>
            <a:grpSpLocks/>
          </p:cNvGrpSpPr>
          <p:nvPr/>
        </p:nvGrpSpPr>
        <p:grpSpPr bwMode="auto">
          <a:xfrm>
            <a:off x="144939" y="3222993"/>
            <a:ext cx="1498601" cy="1938338"/>
            <a:chOff x="144" y="1913"/>
            <a:chExt cx="944" cy="1221"/>
          </a:xfrm>
        </p:grpSpPr>
        <p:sp>
          <p:nvSpPr>
            <p:cNvPr id="8202" name="Text Box 6"/>
            <p:cNvSpPr txBox="1">
              <a:spLocks noChangeArrowheads="1"/>
            </p:cNvSpPr>
            <p:nvPr/>
          </p:nvSpPr>
          <p:spPr bwMode="auto">
            <a:xfrm>
              <a:off x="144" y="1913"/>
              <a:ext cx="944" cy="1221"/>
            </a:xfrm>
            <a:prstGeom prst="rect">
              <a:avLst/>
            </a:prstGeom>
            <a:noFill/>
            <a:ln w="12700">
              <a:noFill/>
              <a:miter lim="800000"/>
              <a:headEnd/>
              <a:tailEnd/>
            </a:ln>
          </p:spPr>
          <p:txBody>
            <a:bodyPr wrap="none" anchor="ctr">
              <a:prstTxWarp prst="textNoShape">
                <a:avLst/>
              </a:prstTxWarp>
              <a:spAutoFit/>
            </a:bodyPr>
            <a:lstStyle/>
            <a:p>
              <a:r>
                <a:rPr lang="en-US" sz="2400" b="1" i="1" dirty="0">
                  <a:solidFill>
                    <a:schemeClr val="tx2"/>
                  </a:solidFill>
                </a:rPr>
                <a:t>H</a:t>
              </a:r>
              <a:r>
                <a:rPr lang="en-US" sz="2400" b="1" baseline="-25000" dirty="0">
                  <a:solidFill>
                    <a:schemeClr val="tx2"/>
                  </a:solidFill>
                </a:rPr>
                <a:t>0</a:t>
              </a:r>
              <a:r>
                <a:rPr lang="en-US" sz="2400" b="1" dirty="0">
                  <a:solidFill>
                    <a:schemeClr val="tx2"/>
                  </a:solidFill>
                </a:rPr>
                <a:t>: </a:t>
              </a:r>
              <a:r>
                <a:rPr lang="en-US" sz="2400" b="1" i="1" dirty="0">
                  <a:solidFill>
                    <a:schemeClr val="tx2"/>
                  </a:solidFill>
                  <a:sym typeface="Symbol" charset="2"/>
                </a:rPr>
                <a:t></a:t>
              </a:r>
              <a:r>
                <a:rPr lang="en-US" sz="2400" b="1" dirty="0">
                  <a:solidFill>
                    <a:schemeClr val="tx2"/>
                  </a:solidFill>
                  <a:sym typeface="Symbol" charset="2"/>
                </a:rPr>
                <a:t> = 1.8</a:t>
              </a:r>
            </a:p>
            <a:p>
              <a:r>
                <a:rPr lang="en-US" sz="2400" b="1" i="1" dirty="0">
                  <a:solidFill>
                    <a:schemeClr val="tx2"/>
                  </a:solidFill>
                  <a:sym typeface="Symbol" charset="2"/>
                </a:rPr>
                <a:t>H</a:t>
              </a:r>
              <a:r>
                <a:rPr lang="en-US" sz="2400" b="1" baseline="-25000" dirty="0">
                  <a:solidFill>
                    <a:schemeClr val="tx2"/>
                  </a:solidFill>
                  <a:sym typeface="Symbol" charset="2"/>
                </a:rPr>
                <a:t>1</a:t>
              </a:r>
              <a:r>
                <a:rPr lang="en-US" sz="2400" b="1" dirty="0">
                  <a:solidFill>
                    <a:schemeClr val="tx2"/>
                  </a:solidFill>
                  <a:sym typeface="Symbol" charset="2"/>
                </a:rPr>
                <a:t>: </a:t>
              </a:r>
              <a:r>
                <a:rPr lang="en-US" sz="2400" b="1" i="1" dirty="0">
                  <a:solidFill>
                    <a:schemeClr val="tx2"/>
                  </a:solidFill>
                  <a:sym typeface="Symbol" charset="2"/>
                </a:rPr>
                <a:t></a:t>
              </a:r>
              <a:r>
                <a:rPr lang="en-US" sz="2400" b="1" dirty="0">
                  <a:solidFill>
                    <a:schemeClr val="tx2"/>
                  </a:solidFill>
                  <a:sym typeface="Symbol" charset="2"/>
                </a:rPr>
                <a:t> </a:t>
              </a:r>
              <a:r>
                <a:rPr lang="en-US" sz="2400" b="1" dirty="0">
                  <a:solidFill>
                    <a:schemeClr val="tx2"/>
                  </a:solidFill>
                  <a:ea typeface="Arial" charset="0"/>
                  <a:cs typeface="Arial" charset="0"/>
                  <a:sym typeface="Symbol" charset="2"/>
                </a:rPr>
                <a:t>≠ </a:t>
              </a:r>
              <a:r>
                <a:rPr lang="en-US" sz="2400" b="1" dirty="0">
                  <a:solidFill>
                    <a:schemeClr val="tx2"/>
                  </a:solidFill>
                  <a:sym typeface="Symbol" charset="2"/>
                </a:rPr>
                <a:t>1.8</a:t>
              </a:r>
            </a:p>
            <a:p>
              <a:r>
                <a:rPr lang="en-US" sz="2400" b="1" dirty="0">
                  <a:solidFill>
                    <a:schemeClr val="tx2"/>
                  </a:solidFill>
                  <a:sym typeface="Symbol" charset="2"/>
                </a:rPr>
                <a:t> = 0.05</a:t>
              </a:r>
            </a:p>
            <a:p>
              <a:r>
                <a:rPr lang="en-US" sz="2400" b="1" i="1" dirty="0">
                  <a:solidFill>
                    <a:schemeClr val="tx2"/>
                  </a:solidFill>
                  <a:latin typeface="Times New Roman" charset="0"/>
                  <a:sym typeface="Symbol" charset="2"/>
                </a:rPr>
                <a:t>x</a:t>
              </a:r>
              <a:r>
                <a:rPr lang="en-US" sz="2400" b="1" dirty="0">
                  <a:solidFill>
                    <a:schemeClr val="tx2"/>
                  </a:solidFill>
                  <a:sym typeface="Symbol" charset="2"/>
                </a:rPr>
                <a:t> = 1.713</a:t>
              </a:r>
            </a:p>
            <a:p>
              <a:r>
                <a:rPr lang="en-US" sz="2400" b="1" dirty="0">
                  <a:solidFill>
                    <a:schemeClr val="tx2"/>
                  </a:solidFill>
                  <a:sym typeface="Symbol" charset="2"/>
                </a:rPr>
                <a:t>s = .2588</a:t>
              </a:r>
            </a:p>
          </p:txBody>
        </p:sp>
        <p:sp>
          <p:nvSpPr>
            <p:cNvPr id="8203" name="Line 7"/>
            <p:cNvSpPr>
              <a:spLocks noChangeShapeType="1"/>
            </p:cNvSpPr>
            <p:nvPr/>
          </p:nvSpPr>
          <p:spPr bwMode="auto">
            <a:xfrm>
              <a:off x="200" y="2688"/>
              <a:ext cx="96" cy="0"/>
            </a:xfrm>
            <a:prstGeom prst="line">
              <a:avLst/>
            </a:prstGeom>
            <a:noFill/>
            <a:ln w="25400">
              <a:solidFill>
                <a:schemeClr val="tx2"/>
              </a:solidFill>
              <a:round/>
              <a:headEnd/>
              <a:tailEnd/>
            </a:ln>
          </p:spPr>
          <p:txBody>
            <a:bodyPr wrap="none" anchor="ctr">
              <a:prstTxWarp prst="textNoShape">
                <a:avLst/>
              </a:prstTxWarp>
            </a:bodyPr>
            <a:lstStyle/>
            <a:p>
              <a:endParaRPr lang="en-US" dirty="0"/>
            </a:p>
          </p:txBody>
        </p:sp>
      </p:grpSp>
      <p:sp>
        <p:nvSpPr>
          <p:cNvPr id="10" name="Text Box 51"/>
          <p:cNvSpPr txBox="1">
            <a:spLocks noChangeArrowheads="1"/>
          </p:cNvSpPr>
          <p:nvPr/>
        </p:nvSpPr>
        <p:spPr bwMode="auto">
          <a:xfrm>
            <a:off x="1570620" y="3273550"/>
            <a:ext cx="2438400" cy="400110"/>
          </a:xfrm>
          <a:prstGeom prst="rect">
            <a:avLst/>
          </a:prstGeom>
          <a:noFill/>
          <a:ln w="9525">
            <a:noFill/>
            <a:miter lim="800000"/>
            <a:headEnd/>
            <a:tailEnd/>
          </a:ln>
        </p:spPr>
        <p:txBody>
          <a:bodyPr>
            <a:prstTxWarp prst="textNoShape">
              <a:avLst/>
            </a:prstTxWarp>
            <a:spAutoFit/>
          </a:bodyPr>
          <a:lstStyle/>
          <a:p>
            <a:pPr algn="ctr">
              <a:spcBef>
                <a:spcPct val="50000"/>
              </a:spcBef>
            </a:pPr>
            <a:r>
              <a:rPr lang="en-US" sz="2000" b="1" dirty="0"/>
              <a:t>Critical Values</a:t>
            </a:r>
          </a:p>
        </p:txBody>
      </p:sp>
      <p:sp>
        <p:nvSpPr>
          <p:cNvPr id="11" name="Text Box 52"/>
          <p:cNvSpPr txBox="1">
            <a:spLocks noChangeArrowheads="1"/>
          </p:cNvSpPr>
          <p:nvPr/>
        </p:nvSpPr>
        <p:spPr bwMode="auto">
          <a:xfrm>
            <a:off x="3264881" y="3244924"/>
            <a:ext cx="2133600" cy="400110"/>
          </a:xfrm>
          <a:prstGeom prst="rect">
            <a:avLst/>
          </a:prstGeom>
          <a:noFill/>
          <a:ln w="12700">
            <a:noFill/>
            <a:miter lim="800000"/>
            <a:headEnd/>
            <a:tailEnd/>
          </a:ln>
        </p:spPr>
        <p:txBody>
          <a:bodyPr anchor="ctr">
            <a:prstTxWarp prst="textNoShape">
              <a:avLst/>
            </a:prstTxWarp>
            <a:spAutoFit/>
          </a:bodyPr>
          <a:lstStyle/>
          <a:p>
            <a:pPr algn="ctr"/>
            <a:r>
              <a:rPr lang="en-US" sz="2000" b="1" i="1" dirty="0">
                <a:solidFill>
                  <a:schemeClr val="tx2"/>
                </a:solidFill>
              </a:rPr>
              <a:t>t = ±</a:t>
            </a:r>
            <a:r>
              <a:rPr lang="en-US" sz="2000" b="1" i="1" dirty="0">
                <a:solidFill>
                  <a:schemeClr val="tx2"/>
                </a:solidFill>
                <a:ea typeface="Arial" charset="0"/>
                <a:cs typeface="Arial" charset="0"/>
              </a:rPr>
              <a:t> 2.145</a:t>
            </a:r>
            <a:r>
              <a:rPr lang="en-US" sz="2000" b="1" i="1" dirty="0">
                <a:solidFill>
                  <a:schemeClr val="tx2"/>
                </a:solidFill>
              </a:rPr>
              <a:t> </a:t>
            </a:r>
            <a:endParaRPr lang="en-US" sz="2000" b="1" i="1" dirty="0">
              <a:solidFill>
                <a:schemeClr val="tx2"/>
              </a:solidFill>
              <a:ea typeface="Arial" charset="0"/>
              <a:cs typeface="Arial" charset="0"/>
            </a:endParaRPr>
          </a:p>
        </p:txBody>
      </p:sp>
      <p:pic>
        <p:nvPicPr>
          <p:cNvPr id="1026" name="Picture 2" descr="http://www.nationmultimedia.com/top40/media/img/size1/2012/03/01/cdeh6bb7khegcfahb8g55.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736975" y="26966"/>
            <a:ext cx="1749425" cy="138273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4"/>
          <a:stretch>
            <a:fillRect/>
          </a:stretch>
        </p:blipFill>
        <p:spPr>
          <a:xfrm>
            <a:off x="5597302" y="3760315"/>
            <a:ext cx="3401759" cy="1176008"/>
          </a:xfrm>
          <a:prstGeom prst="rect">
            <a:avLst/>
          </a:prstGeom>
        </p:spPr>
      </p:pic>
      <p:pic>
        <p:nvPicPr>
          <p:cNvPr id="4" name="Picture 3"/>
          <p:cNvPicPr>
            <a:picLocks noChangeAspect="1"/>
          </p:cNvPicPr>
          <p:nvPr/>
        </p:nvPicPr>
        <p:blipFill>
          <a:blip r:embed="rId5"/>
          <a:stretch>
            <a:fillRect/>
          </a:stretch>
        </p:blipFill>
        <p:spPr>
          <a:xfrm>
            <a:off x="4456314" y="4426979"/>
            <a:ext cx="711725" cy="483973"/>
          </a:xfrm>
          <a:prstGeom prst="rect">
            <a:avLst/>
          </a:prstGeom>
        </p:spPr>
      </p:pic>
      <p:pic>
        <p:nvPicPr>
          <p:cNvPr id="5" name="Picture 4"/>
          <p:cNvPicPr>
            <a:picLocks noChangeAspect="1"/>
          </p:cNvPicPr>
          <p:nvPr/>
        </p:nvPicPr>
        <p:blipFill>
          <a:blip r:embed="rId6"/>
          <a:stretch>
            <a:fillRect/>
          </a:stretch>
        </p:blipFill>
        <p:spPr>
          <a:xfrm>
            <a:off x="1912313" y="4121121"/>
            <a:ext cx="2275228" cy="960939"/>
          </a:xfrm>
          <a:prstGeom prst="rect">
            <a:avLst/>
          </a:prstGeom>
        </p:spPr>
      </p:pic>
    </p:spTree>
    <p:extLst>
      <p:ext uri="{BB962C8B-B14F-4D97-AF65-F5344CB8AC3E}">
        <p14:creationId xmlns:p14="http://schemas.microsoft.com/office/powerpoint/2010/main" val="944508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par>
                                <p:cTn id="24" presetID="10" presetClass="entr" presetSubtype="0" fill="hold" nodeType="with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fade">
                                      <p:cBhvr>
                                        <p:cTn id="26" dur="500"/>
                                        <p:tgtEl>
                                          <p:spTgt spid="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fade">
                                      <p:cBhvr>
                                        <p:cTn id="3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2"/>
          <a:srcRect/>
          <a:stretch>
            <a:fillRect/>
          </a:stretch>
        </p:blipFill>
        <p:spPr bwMode="auto">
          <a:xfrm>
            <a:off x="2298966" y="1455269"/>
            <a:ext cx="6374868" cy="1520221"/>
          </a:xfrm>
          <a:prstGeom prst="rect">
            <a:avLst/>
          </a:prstGeom>
          <a:noFill/>
          <a:ln w="9525">
            <a:noFill/>
            <a:miter lim="800000"/>
            <a:headEnd/>
            <a:tailEnd/>
          </a:ln>
        </p:spPr>
      </p:pic>
      <p:grpSp>
        <p:nvGrpSpPr>
          <p:cNvPr id="2" name="Group 5"/>
          <p:cNvGrpSpPr>
            <a:grpSpLocks/>
          </p:cNvGrpSpPr>
          <p:nvPr/>
        </p:nvGrpSpPr>
        <p:grpSpPr bwMode="auto">
          <a:xfrm>
            <a:off x="516646" y="1193526"/>
            <a:ext cx="1498601" cy="1938338"/>
            <a:chOff x="379" y="607"/>
            <a:chExt cx="944" cy="1221"/>
          </a:xfrm>
        </p:grpSpPr>
        <p:sp>
          <p:nvSpPr>
            <p:cNvPr id="8202" name="Text Box 6"/>
            <p:cNvSpPr txBox="1">
              <a:spLocks noChangeArrowheads="1"/>
            </p:cNvSpPr>
            <p:nvPr/>
          </p:nvSpPr>
          <p:spPr bwMode="auto">
            <a:xfrm>
              <a:off x="379" y="607"/>
              <a:ext cx="944" cy="1221"/>
            </a:xfrm>
            <a:prstGeom prst="rect">
              <a:avLst/>
            </a:prstGeom>
            <a:solidFill>
              <a:schemeClr val="bg1"/>
            </a:solidFill>
            <a:ln w="12700">
              <a:noFill/>
              <a:miter lim="800000"/>
              <a:headEnd/>
              <a:tailEnd/>
            </a:ln>
          </p:spPr>
          <p:txBody>
            <a:bodyPr wrap="none" anchor="ctr">
              <a:prstTxWarp prst="textNoShape">
                <a:avLst/>
              </a:prstTxWarp>
              <a:spAutoFit/>
            </a:bodyPr>
            <a:lstStyle/>
            <a:p>
              <a:r>
                <a:rPr lang="en-US" sz="2400" b="1" i="1" dirty="0">
                  <a:solidFill>
                    <a:schemeClr val="tx2"/>
                  </a:solidFill>
                </a:rPr>
                <a:t>H</a:t>
              </a:r>
              <a:r>
                <a:rPr lang="en-US" sz="2400" b="1" baseline="-25000" dirty="0">
                  <a:solidFill>
                    <a:schemeClr val="tx2"/>
                  </a:solidFill>
                </a:rPr>
                <a:t>0</a:t>
              </a:r>
              <a:r>
                <a:rPr lang="en-US" sz="2400" b="1" dirty="0">
                  <a:solidFill>
                    <a:schemeClr val="tx2"/>
                  </a:solidFill>
                </a:rPr>
                <a:t>: </a:t>
              </a:r>
              <a:r>
                <a:rPr lang="en-US" sz="2400" b="1" i="1" dirty="0">
                  <a:solidFill>
                    <a:schemeClr val="tx2"/>
                  </a:solidFill>
                  <a:sym typeface="Symbol" charset="2"/>
                </a:rPr>
                <a:t></a:t>
              </a:r>
              <a:r>
                <a:rPr lang="en-US" sz="2400" b="1" dirty="0">
                  <a:solidFill>
                    <a:schemeClr val="tx2"/>
                  </a:solidFill>
                  <a:sym typeface="Symbol" charset="2"/>
                </a:rPr>
                <a:t> = 1.8</a:t>
              </a:r>
            </a:p>
            <a:p>
              <a:r>
                <a:rPr lang="en-US" sz="2400" b="1" i="1" dirty="0">
                  <a:solidFill>
                    <a:schemeClr val="tx2"/>
                  </a:solidFill>
                  <a:sym typeface="Symbol" charset="2"/>
                </a:rPr>
                <a:t>H</a:t>
              </a:r>
              <a:r>
                <a:rPr lang="en-US" sz="2400" b="1" baseline="-25000" dirty="0">
                  <a:solidFill>
                    <a:schemeClr val="tx2"/>
                  </a:solidFill>
                  <a:sym typeface="Symbol" charset="2"/>
                </a:rPr>
                <a:t>1</a:t>
              </a:r>
              <a:r>
                <a:rPr lang="en-US" sz="2400" b="1" dirty="0">
                  <a:solidFill>
                    <a:schemeClr val="tx2"/>
                  </a:solidFill>
                  <a:sym typeface="Symbol" charset="2"/>
                </a:rPr>
                <a:t>: </a:t>
              </a:r>
              <a:r>
                <a:rPr lang="en-US" sz="2400" b="1" i="1" dirty="0">
                  <a:solidFill>
                    <a:schemeClr val="tx2"/>
                  </a:solidFill>
                  <a:sym typeface="Symbol" charset="2"/>
                </a:rPr>
                <a:t></a:t>
              </a:r>
              <a:r>
                <a:rPr lang="en-US" sz="2400" b="1" dirty="0">
                  <a:solidFill>
                    <a:schemeClr val="tx2"/>
                  </a:solidFill>
                  <a:sym typeface="Symbol" charset="2"/>
                </a:rPr>
                <a:t> </a:t>
              </a:r>
              <a:r>
                <a:rPr lang="en-US" sz="2400" b="1" dirty="0">
                  <a:solidFill>
                    <a:schemeClr val="tx2"/>
                  </a:solidFill>
                  <a:ea typeface="Arial" charset="0"/>
                  <a:cs typeface="Arial" charset="0"/>
                  <a:sym typeface="Symbol" charset="2"/>
                </a:rPr>
                <a:t>≠ </a:t>
              </a:r>
              <a:r>
                <a:rPr lang="en-US" sz="2400" b="1" dirty="0">
                  <a:solidFill>
                    <a:schemeClr val="tx2"/>
                  </a:solidFill>
                  <a:sym typeface="Symbol" charset="2"/>
                </a:rPr>
                <a:t>1.8</a:t>
              </a:r>
            </a:p>
            <a:p>
              <a:r>
                <a:rPr lang="en-US" sz="2400" b="1" dirty="0">
                  <a:solidFill>
                    <a:schemeClr val="tx2"/>
                  </a:solidFill>
                  <a:sym typeface="Symbol" charset="2"/>
                </a:rPr>
                <a:t> = 0.05</a:t>
              </a:r>
            </a:p>
            <a:p>
              <a:r>
                <a:rPr lang="en-US" sz="2400" b="1" i="1" dirty="0">
                  <a:solidFill>
                    <a:schemeClr val="tx2"/>
                  </a:solidFill>
                  <a:latin typeface="Times New Roman" charset="0"/>
                  <a:sym typeface="Symbol" charset="2"/>
                </a:rPr>
                <a:t>x</a:t>
              </a:r>
              <a:r>
                <a:rPr lang="en-US" sz="2400" b="1" dirty="0">
                  <a:solidFill>
                    <a:schemeClr val="tx2"/>
                  </a:solidFill>
                  <a:sym typeface="Symbol" charset="2"/>
                </a:rPr>
                <a:t> = 1.713</a:t>
              </a:r>
            </a:p>
            <a:p>
              <a:r>
                <a:rPr lang="en-US" sz="2400" b="1" dirty="0">
                  <a:solidFill>
                    <a:schemeClr val="tx2"/>
                  </a:solidFill>
                  <a:sym typeface="Symbol" charset="2"/>
                </a:rPr>
                <a:t>s = .2588</a:t>
              </a:r>
            </a:p>
          </p:txBody>
        </p:sp>
        <p:sp>
          <p:nvSpPr>
            <p:cNvPr id="8203" name="Line 7"/>
            <p:cNvSpPr>
              <a:spLocks noChangeShapeType="1"/>
            </p:cNvSpPr>
            <p:nvPr/>
          </p:nvSpPr>
          <p:spPr bwMode="auto">
            <a:xfrm>
              <a:off x="447" y="1382"/>
              <a:ext cx="96" cy="0"/>
            </a:xfrm>
            <a:prstGeom prst="line">
              <a:avLst/>
            </a:prstGeom>
            <a:noFill/>
            <a:ln w="25400">
              <a:solidFill>
                <a:schemeClr val="tx2"/>
              </a:solidFill>
              <a:round/>
              <a:headEnd/>
              <a:tailEnd/>
            </a:ln>
          </p:spPr>
          <p:txBody>
            <a:bodyPr wrap="none" anchor="ctr">
              <a:prstTxWarp prst="textNoShape">
                <a:avLst/>
              </a:prstTxWarp>
            </a:bodyPr>
            <a:lstStyle/>
            <a:p>
              <a:endParaRPr lang="en-US" dirty="0"/>
            </a:p>
          </p:txBody>
        </p:sp>
      </p:grpSp>
      <p:sp>
        <p:nvSpPr>
          <p:cNvPr id="13" name="Text Box 54"/>
          <p:cNvSpPr txBox="1">
            <a:spLocks noChangeArrowheads="1"/>
          </p:cNvSpPr>
          <p:nvPr/>
        </p:nvSpPr>
        <p:spPr bwMode="auto">
          <a:xfrm>
            <a:off x="0" y="5246086"/>
            <a:ext cx="9105701" cy="1077218"/>
          </a:xfrm>
          <a:prstGeom prst="rect">
            <a:avLst/>
          </a:prstGeom>
          <a:noFill/>
          <a:ln w="9525">
            <a:noFill/>
            <a:miter lim="800000"/>
            <a:headEnd/>
            <a:tailEnd/>
          </a:ln>
        </p:spPr>
        <p:txBody>
          <a:bodyPr wrap="square">
            <a:prstTxWarp prst="textNoShape">
              <a:avLst/>
            </a:prstTxWarp>
            <a:spAutoFit/>
          </a:bodyPr>
          <a:lstStyle/>
          <a:p>
            <a:pPr algn="ctr">
              <a:spcBef>
                <a:spcPct val="50000"/>
              </a:spcBef>
            </a:pPr>
            <a:r>
              <a:rPr lang="en-US" sz="1600" b="1" dirty="0"/>
              <a:t>On the basis of this test, there is not enough evidence to reject the claim that the mean weight of bumblebee bats is equal to 1.8g (p-value = 0.2155 from a t-test).  A 95% confidence interval is (1.57 g, 1.8566 g).  The problem was ambiguous on the randomness of the sample; thus, we will assume that it was not a random sample, which makes inference to all bats strictly speculative. </a:t>
            </a:r>
          </a:p>
        </p:txBody>
      </p:sp>
      <p:pic>
        <p:nvPicPr>
          <p:cNvPr id="1026" name="Picture 2" descr="http://www.nationmultimedia.com/top40/media/img/size1/2012/03/01/cdeh6bb7khegcfahb8g55.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736975" y="26966"/>
            <a:ext cx="1749425" cy="138273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4"/>
          <a:stretch>
            <a:fillRect/>
          </a:stretch>
        </p:blipFill>
        <p:spPr>
          <a:xfrm>
            <a:off x="306379" y="3177433"/>
            <a:ext cx="4841922" cy="2025583"/>
          </a:xfrm>
          <a:prstGeom prst="rect">
            <a:avLst/>
          </a:prstGeom>
        </p:spPr>
      </p:pic>
      <p:pic>
        <p:nvPicPr>
          <p:cNvPr id="4" name="Picture 3"/>
          <p:cNvPicPr>
            <a:picLocks noChangeAspect="1"/>
          </p:cNvPicPr>
          <p:nvPr/>
        </p:nvPicPr>
        <p:blipFill>
          <a:blip r:embed="rId5"/>
          <a:stretch>
            <a:fillRect/>
          </a:stretch>
        </p:blipFill>
        <p:spPr>
          <a:xfrm>
            <a:off x="5409801" y="2975490"/>
            <a:ext cx="3123615" cy="2270596"/>
          </a:xfrm>
          <a:prstGeom prst="rect">
            <a:avLst/>
          </a:prstGeom>
        </p:spPr>
      </p:pic>
      <p:sp>
        <p:nvSpPr>
          <p:cNvPr id="3" name="Rectangle 2"/>
          <p:cNvSpPr/>
          <p:nvPr/>
        </p:nvSpPr>
        <p:spPr>
          <a:xfrm>
            <a:off x="7124700" y="4991100"/>
            <a:ext cx="381000" cy="18334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11" name="Rectangle 10"/>
          <p:cNvSpPr/>
          <p:nvPr/>
        </p:nvSpPr>
        <p:spPr>
          <a:xfrm>
            <a:off x="6086475" y="4404040"/>
            <a:ext cx="819150" cy="177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Tree>
    <p:extLst>
      <p:ext uri="{BB962C8B-B14F-4D97-AF65-F5344CB8AC3E}">
        <p14:creationId xmlns:p14="http://schemas.microsoft.com/office/powerpoint/2010/main" val="3673683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3" grpId="0" animBg="1"/>
      <p:bldP spid="11"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0281C4-2F4F-334B-B566-AF6900128D79}"/>
              </a:ext>
            </a:extLst>
          </p:cNvPr>
          <p:cNvSpPr>
            <a:spLocks noGrp="1"/>
          </p:cNvSpPr>
          <p:nvPr>
            <p:ph type="title"/>
          </p:nvPr>
        </p:nvSpPr>
        <p:spPr/>
        <p:txBody>
          <a:bodyPr/>
          <a:lstStyle/>
          <a:p>
            <a:r>
              <a:rPr lang="en-US" dirty="0"/>
              <a:t>QQQ 3</a:t>
            </a:r>
          </a:p>
        </p:txBody>
      </p:sp>
      <p:sp>
        <p:nvSpPr>
          <p:cNvPr id="4" name="Slide Number Placeholder 3">
            <a:extLst>
              <a:ext uri="{FF2B5EF4-FFF2-40B4-BE49-F238E27FC236}">
                <a16:creationId xmlns:a16="http://schemas.microsoft.com/office/drawing/2014/main" id="{026001A4-B8BB-8241-952E-0894B4769B8C}"/>
              </a:ext>
            </a:extLst>
          </p:cNvPr>
          <p:cNvSpPr>
            <a:spLocks noGrp="1"/>
          </p:cNvSpPr>
          <p:nvPr>
            <p:ph type="sldNum" sz="quarter" idx="12"/>
          </p:nvPr>
        </p:nvSpPr>
        <p:spPr/>
        <p:txBody>
          <a:bodyPr/>
          <a:lstStyle/>
          <a:p>
            <a:pPr>
              <a:defRPr/>
            </a:pPr>
            <a:fld id="{85BC5B7D-D6B0-4550-9BAF-D21F2647AC79}" type="slidenum">
              <a:rPr lang="en-US" altLang="en-US" smtClean="0"/>
              <a:pPr>
                <a:defRPr/>
              </a:pPr>
              <a:t>5</a:t>
            </a:fld>
            <a:endParaRPr lang="en-US" altLang="en-US" dirty="0"/>
          </a:p>
        </p:txBody>
      </p:sp>
      <p:pic>
        <p:nvPicPr>
          <p:cNvPr id="5" name="Picture 4">
            <a:extLst>
              <a:ext uri="{FF2B5EF4-FFF2-40B4-BE49-F238E27FC236}">
                <a16:creationId xmlns:a16="http://schemas.microsoft.com/office/drawing/2014/main" id="{D59FA5CE-2A6C-974F-A94D-BA6060F693AC}"/>
              </a:ext>
            </a:extLst>
          </p:cNvPr>
          <p:cNvPicPr>
            <a:picLocks noChangeAspect="1"/>
          </p:cNvPicPr>
          <p:nvPr/>
        </p:nvPicPr>
        <p:blipFill>
          <a:blip r:embed="rId2"/>
          <a:stretch>
            <a:fillRect/>
          </a:stretch>
        </p:blipFill>
        <p:spPr>
          <a:xfrm>
            <a:off x="1071461" y="2061341"/>
            <a:ext cx="7001078" cy="3725536"/>
          </a:xfrm>
          <a:prstGeom prst="rect">
            <a:avLst/>
          </a:prstGeom>
        </p:spPr>
      </p:pic>
    </p:spTree>
    <p:extLst>
      <p:ext uri="{BB962C8B-B14F-4D97-AF65-F5344CB8AC3E}">
        <p14:creationId xmlns:p14="http://schemas.microsoft.com/office/powerpoint/2010/main" val="12212678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A0B87F-D05F-AB44-9B8F-7F7BE6EC094F}"/>
              </a:ext>
            </a:extLst>
          </p:cNvPr>
          <p:cNvSpPr>
            <a:spLocks noGrp="1"/>
          </p:cNvSpPr>
          <p:nvPr>
            <p:ph type="title"/>
          </p:nvPr>
        </p:nvSpPr>
        <p:spPr/>
        <p:txBody>
          <a:bodyPr/>
          <a:lstStyle/>
          <a:p>
            <a:r>
              <a:rPr lang="en-US" dirty="0"/>
              <a:t>End Part 1</a:t>
            </a:r>
          </a:p>
        </p:txBody>
      </p:sp>
      <p:sp>
        <p:nvSpPr>
          <p:cNvPr id="3" name="Content Placeholder 2">
            <a:extLst>
              <a:ext uri="{FF2B5EF4-FFF2-40B4-BE49-F238E27FC236}">
                <a16:creationId xmlns:a16="http://schemas.microsoft.com/office/drawing/2014/main" id="{2D2213B0-C3F3-864C-A7D3-7639F9E32A83}"/>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2AFB7E10-CB2F-7045-BE10-2E6562BB3416}"/>
              </a:ext>
            </a:extLst>
          </p:cNvPr>
          <p:cNvSpPr>
            <a:spLocks noGrp="1"/>
          </p:cNvSpPr>
          <p:nvPr>
            <p:ph type="sldNum" sz="quarter" idx="12"/>
          </p:nvPr>
        </p:nvSpPr>
        <p:spPr/>
        <p:txBody>
          <a:bodyPr/>
          <a:lstStyle/>
          <a:p>
            <a:pPr>
              <a:defRPr/>
            </a:pPr>
            <a:fld id="{85BC5B7D-D6B0-4550-9BAF-D21F2647AC79}" type="slidenum">
              <a:rPr lang="en-US" altLang="en-US" smtClean="0"/>
              <a:pPr>
                <a:defRPr/>
              </a:pPr>
              <a:t>6</a:t>
            </a:fld>
            <a:endParaRPr lang="en-US" altLang="en-US" dirty="0"/>
          </a:p>
        </p:txBody>
      </p:sp>
    </p:spTree>
    <p:extLst>
      <p:ext uri="{BB962C8B-B14F-4D97-AF65-F5344CB8AC3E}">
        <p14:creationId xmlns:p14="http://schemas.microsoft.com/office/powerpoint/2010/main" val="16976740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A0B87F-D05F-AB44-9B8F-7F7BE6EC094F}"/>
              </a:ext>
            </a:extLst>
          </p:cNvPr>
          <p:cNvSpPr>
            <a:spLocks noGrp="1"/>
          </p:cNvSpPr>
          <p:nvPr>
            <p:ph type="title"/>
          </p:nvPr>
        </p:nvSpPr>
        <p:spPr/>
        <p:txBody>
          <a:bodyPr/>
          <a:lstStyle/>
          <a:p>
            <a:r>
              <a:rPr lang="en-US" dirty="0"/>
              <a:t>Part 2</a:t>
            </a:r>
          </a:p>
        </p:txBody>
      </p:sp>
      <p:sp>
        <p:nvSpPr>
          <p:cNvPr id="3" name="Content Placeholder 2">
            <a:extLst>
              <a:ext uri="{FF2B5EF4-FFF2-40B4-BE49-F238E27FC236}">
                <a16:creationId xmlns:a16="http://schemas.microsoft.com/office/drawing/2014/main" id="{2D2213B0-C3F3-864C-A7D3-7639F9E32A83}"/>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2AFB7E10-CB2F-7045-BE10-2E6562BB3416}"/>
              </a:ext>
            </a:extLst>
          </p:cNvPr>
          <p:cNvSpPr>
            <a:spLocks noGrp="1"/>
          </p:cNvSpPr>
          <p:nvPr>
            <p:ph type="sldNum" sz="quarter" idx="12"/>
          </p:nvPr>
        </p:nvSpPr>
        <p:spPr/>
        <p:txBody>
          <a:bodyPr/>
          <a:lstStyle/>
          <a:p>
            <a:pPr>
              <a:defRPr/>
            </a:pPr>
            <a:fld id="{85BC5B7D-D6B0-4550-9BAF-D21F2647AC79}" type="slidenum">
              <a:rPr lang="en-US" altLang="en-US" smtClean="0"/>
              <a:pPr>
                <a:defRPr/>
              </a:pPr>
              <a:t>7</a:t>
            </a:fld>
            <a:endParaRPr lang="en-US" altLang="en-US" dirty="0"/>
          </a:p>
        </p:txBody>
      </p:sp>
    </p:spTree>
    <p:extLst>
      <p:ext uri="{BB962C8B-B14F-4D97-AF65-F5344CB8AC3E}">
        <p14:creationId xmlns:p14="http://schemas.microsoft.com/office/powerpoint/2010/main" val="41135600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p:cNvSpPr>
                <a:spLocks noGrp="1"/>
              </p:cNvSpPr>
              <p:nvPr>
                <p:ph type="title"/>
              </p:nvPr>
            </p:nvSpPr>
            <p:spPr>
              <a:xfrm>
                <a:off x="257783" y="3429000"/>
                <a:ext cx="8628434" cy="1450757"/>
              </a:xfrm>
            </p:spPr>
            <p:txBody>
              <a:bodyPr/>
              <a:lstStyle/>
              <a:p>
                <a:pPr algn="ctr"/>
                <a:r>
                  <a:rPr lang="en-US" dirty="0"/>
                  <a:t>Question 1</a:t>
                </a:r>
                <a:br>
                  <a:rPr lang="en-US" dirty="0"/>
                </a:br>
                <a:r>
                  <a:rPr lang="en-US" dirty="0"/>
                  <a:t>(</a:t>
                </a:r>
                <a14:m>
                  <m:oMath xmlns:m="http://schemas.openxmlformats.org/officeDocument/2006/math">
                    <m:r>
                      <a:rPr lang="en-US" i="1" smtClean="0">
                        <a:latin typeface="Cambria Math" panose="02040503050406030204" pitchFamily="18" charset="0"/>
                        <a:ea typeface="Cambria Math" panose="02040503050406030204" pitchFamily="18" charset="0"/>
                      </a:rPr>
                      <m:t>≤</m:t>
                    </m:r>
                    <m:r>
                      <a:rPr lang="en-US" b="0" i="0" smtClean="0">
                        <a:latin typeface="Cambria Math" panose="02040503050406030204" pitchFamily="18" charset="0"/>
                        <a:ea typeface="Cambria Math" panose="02040503050406030204" pitchFamily="18" charset="0"/>
                      </a:rPr>
                      <m:t>2</m:t>
                    </m:r>
                  </m:oMath>
                </a14:m>
                <a:r>
                  <a:rPr lang="en-US" dirty="0"/>
                  <a:t> hours)</a:t>
                </a:r>
                <a:br>
                  <a:rPr lang="en-US" dirty="0"/>
                </a:br>
                <a:br>
                  <a:rPr lang="en-US" dirty="0"/>
                </a:br>
                <a:r>
                  <a:rPr lang="en-US" dirty="0"/>
                  <a:t>Watch a</a:t>
                </a:r>
              </a:p>
            </p:txBody>
          </p:sp>
        </mc:Choice>
        <mc:Fallback>
          <p:sp>
            <p:nvSpPr>
              <p:cNvPr id="2" name="Title 1"/>
              <p:cNvSpPr>
                <a:spLocks noGrp="1" noRot="1" noChangeAspect="1" noMove="1" noResize="1" noEditPoints="1" noAdjustHandles="1" noChangeArrowheads="1" noChangeShapeType="1" noTextEdit="1"/>
              </p:cNvSpPr>
              <p:nvPr>
                <p:ph type="title"/>
              </p:nvPr>
            </p:nvSpPr>
            <p:spPr>
              <a:xfrm>
                <a:off x="257783" y="3429000"/>
                <a:ext cx="8628434" cy="1450757"/>
              </a:xfrm>
              <a:blipFill>
                <a:blip r:embed="rId2"/>
                <a:stretch>
                  <a:fillRect t="-93913" b="-22609"/>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85BC5B7D-D6B0-4550-9BAF-D21F2647AC79}" type="slidenum">
              <a:rPr lang="en-US" altLang="en-US" smtClean="0"/>
              <a:pPr>
                <a:defRPr/>
              </a:pPr>
              <a:t>8</a:t>
            </a:fld>
            <a:endParaRPr lang="en-US" altLang="en-US" dirty="0"/>
          </a:p>
        </p:txBody>
      </p:sp>
    </p:spTree>
    <p:extLst>
      <p:ext uri="{BB962C8B-B14F-4D97-AF65-F5344CB8AC3E}">
        <p14:creationId xmlns:p14="http://schemas.microsoft.com/office/powerpoint/2010/main" val="6051174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bwMode="auto">
          <a:xfrm>
            <a:off x="0" y="274638"/>
            <a:ext cx="9144000" cy="7858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fontScale="90000"/>
          </a:bodyPr>
          <a:lstStyle/>
          <a:p>
            <a:r>
              <a:rPr lang="en-US" dirty="0"/>
              <a:t>Example: 1 Sample Confidence Interval</a:t>
            </a:r>
            <a:endParaRPr lang="en-US" altLang="en-US" dirty="0"/>
          </a:p>
        </p:txBody>
      </p:sp>
      <p:sp>
        <p:nvSpPr>
          <p:cNvPr id="23555" name="Rectangle 3"/>
          <p:cNvSpPr>
            <a:spLocks noGrp="1" noChangeArrowheads="1"/>
          </p:cNvSpPr>
          <p:nvPr>
            <p:ph type="body" idx="1"/>
          </p:nvPr>
        </p:nvSpPr>
        <p:spPr bwMode="auto">
          <a:xfrm>
            <a:off x="0" y="3770313"/>
            <a:ext cx="9144000" cy="28971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buNone/>
            </a:pPr>
            <a:r>
              <a:rPr lang="en-US" altLang="en-US" sz="1950" dirty="0"/>
              <a:t>The following are ages of 7 randomly selected patrons at the Beach Comber in South Mission Beach at 7pm! We assume that the data come from a normal distribution and would like to </a:t>
            </a:r>
            <a:r>
              <a:rPr lang="en-US" altLang="en-US" sz="1950" b="1" i="1" dirty="0"/>
              <a:t>construct and interpret</a:t>
            </a:r>
            <a:r>
              <a:rPr lang="en-US" altLang="en-US" sz="1950" dirty="0"/>
              <a:t> a 95% confidence interval for the actual mean age of patrons at the Comber.  Assume we don’t know the population standard deviation and have estimated it to be 7.08 years. In addition, the t multiplier (t critical value) for this problem is 2.447. The other statistics needed to construct the interval will need to be derived from the data.  Show and fully explain your work.  </a:t>
            </a:r>
          </a:p>
          <a:p>
            <a:pPr algn="ctr" eaLnBrk="1" hangingPunct="1">
              <a:lnSpc>
                <a:spcPct val="90000"/>
              </a:lnSpc>
              <a:buFont typeface="Wingdings" pitchFamily="2" charset="2"/>
              <a:buNone/>
            </a:pPr>
            <a:r>
              <a:rPr lang="en-US" altLang="en-US" sz="2400" dirty="0"/>
              <a:t>	</a:t>
            </a:r>
            <a:r>
              <a:rPr lang="en-US" altLang="en-US" sz="3200" dirty="0"/>
              <a:t>25, 19, 37, 29, 40, 28, 31</a:t>
            </a:r>
          </a:p>
        </p:txBody>
      </p:sp>
      <p:pic>
        <p:nvPicPr>
          <p:cNvPr id="23556" name="Picture 5" descr="beachcomb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3595" y="994112"/>
            <a:ext cx="7957892" cy="275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85588802"/>
      </p:ext>
    </p:extLst>
  </p:cSld>
  <p:clrMapOvr>
    <a:masterClrMapping/>
  </p:clrMapOvr>
</p:sld>
</file>

<file path=ppt/theme/theme1.xml><?xml version="1.0" encoding="utf-8"?>
<a:theme xmlns:a="http://schemas.openxmlformats.org/drawingml/2006/main" name="Retrospect">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24542</TotalTime>
  <Words>3318</Words>
  <Application>Microsoft Macintosh PowerPoint</Application>
  <PresentationFormat>On-screen Show (4:3)</PresentationFormat>
  <Paragraphs>478</Paragraphs>
  <Slides>48</Slides>
  <Notes>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48</vt:i4>
      </vt:variant>
    </vt:vector>
  </HeadingPairs>
  <TitlesOfParts>
    <vt:vector size="57" baseType="lpstr">
      <vt:lpstr>Arial</vt:lpstr>
      <vt:lpstr>Calibri</vt:lpstr>
      <vt:lpstr>Calibri Light</vt:lpstr>
      <vt:lpstr>Cambria Math</vt:lpstr>
      <vt:lpstr>Symbol</vt:lpstr>
      <vt:lpstr>Tahoma</vt:lpstr>
      <vt:lpstr>Times New Roman</vt:lpstr>
      <vt:lpstr>Wingdings</vt:lpstr>
      <vt:lpstr>Retrospect</vt:lpstr>
      <vt:lpstr>Unit 2  For Live Session Assignment: Inference Using t-Distributions</vt:lpstr>
      <vt:lpstr>Part 1: Quick Quiz Questions</vt:lpstr>
      <vt:lpstr>Quick Quiz Question (QQQ 1)</vt:lpstr>
      <vt:lpstr>QQQ 2</vt:lpstr>
      <vt:lpstr>QQQ 3</vt:lpstr>
      <vt:lpstr>End Part 1</vt:lpstr>
      <vt:lpstr>Part 2</vt:lpstr>
      <vt:lpstr>Question 1 (≤2 hours)  Watch a</vt:lpstr>
      <vt:lpstr>Example: 1 Sample Confidence Interval</vt:lpstr>
      <vt:lpstr>Question 2 (≤1 hour)</vt:lpstr>
      <vt:lpstr>1 Sample Hypothesis Testing:  The 6 Steps</vt:lpstr>
      <vt:lpstr>Example: 1 Sample t-test</vt:lpstr>
      <vt:lpstr>Prep for Question 3 (≤1 hour)  Carefully Review the Following Slides and Sample Code. You will be asked to apply the same ideas to an actual HW problem afterwards.  We will review both the example and the HW problem in live session.  Do you best! SAS Code is on Github!  </vt:lpstr>
      <vt:lpstr>TWO SAMPLE T-TEST FOR THE DIFFERENCE OF MEANS WITH INDEPENDENT SAMPLES</vt:lpstr>
      <vt:lpstr>Let’s Formalize This Test Into 6 Steps!</vt:lpstr>
      <vt:lpstr>Let’s Formalize This Test Into 6 Steps!</vt:lpstr>
      <vt:lpstr>Let’s Formalize This Test Into 6 Steps!</vt:lpstr>
      <vt:lpstr>Let’s Formalize This Test Into 6 Steps!</vt:lpstr>
      <vt:lpstr>Let’s Formalize This Test Into 6 Steps!</vt:lpstr>
      <vt:lpstr>Let’s Formalize This Test Into 6 Steps!</vt:lpstr>
      <vt:lpstr>Finding the P-value</vt:lpstr>
      <vt:lpstr>Finding the P-value</vt:lpstr>
      <vt:lpstr>Go to t-test code Creativity</vt:lpstr>
      <vt:lpstr>COMPARE WITH RANDOMIZATION (PERMUTATION) TEST</vt:lpstr>
      <vt:lpstr>Question 3 (≤2 hours)</vt:lpstr>
      <vt:lpstr>From The Homework!  (Q 3)</vt:lpstr>
      <vt:lpstr>End Question 3</vt:lpstr>
      <vt:lpstr>Appendix A CLT</vt:lpstr>
      <vt:lpstr>Central Limit Theorem</vt:lpstr>
      <vt:lpstr>Distribution of Sample Average</vt:lpstr>
      <vt:lpstr>Distribution of Sample Average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CENTRAL LIMIT THEOREM Cont.</vt:lpstr>
      <vt:lpstr>Appendix A T-Distrbution and s</vt:lpstr>
      <vt:lpstr>About that known σ…</vt:lpstr>
      <vt:lpstr>T-ratio</vt:lpstr>
      <vt:lpstr>Student t Distributions for  n = 3 and n = 12</vt:lpstr>
      <vt:lpstr>Distribution of Sample Average</vt:lpstr>
      <vt:lpstr>Appendix Examples</vt:lpstr>
      <vt:lpstr>ANOTHER EXAMPLE FOR PRACTICE</vt:lpstr>
      <vt:lpstr>PowerPoint Presentation</vt:lpstr>
      <vt:lpstr>PowerPoint Presentation</vt:lpstr>
    </vt:vector>
  </TitlesOfParts>
  <Company>Southern Methodist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4</dc:title>
  <dc:creator>Sadler, Bivin Philip</dc:creator>
  <cp:lastModifiedBy>Microsoft Office User</cp:lastModifiedBy>
  <cp:revision>218</cp:revision>
  <dcterms:created xsi:type="dcterms:W3CDTF">2014-09-08T10:07:10Z</dcterms:created>
  <dcterms:modified xsi:type="dcterms:W3CDTF">2020-01-12T06:41:23Z</dcterms:modified>
</cp:coreProperties>
</file>